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0"/>
  </p:notesMasterIdLst>
  <p:sldIdLst>
    <p:sldId id="256" r:id="rId2"/>
    <p:sldId id="258" r:id="rId3"/>
    <p:sldId id="264" r:id="rId4"/>
    <p:sldId id="259" r:id="rId5"/>
    <p:sldId id="260" r:id="rId6"/>
    <p:sldId id="261" r:id="rId7"/>
    <p:sldId id="262" r:id="rId8"/>
    <p:sldId id="263" r:id="rId9"/>
  </p:sldIdLst>
  <p:sldSz cx="9906000" cy="6858000" type="A4"/>
  <p:notesSz cx="6797675" cy="99282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DE64"/>
    <a:srgbClr val="90EB81"/>
    <a:srgbClr val="09A749"/>
    <a:srgbClr val="56E13F"/>
    <a:srgbClr val="78F272"/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ittlere Formatvorlage 2 - Akz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341" autoAdjust="0"/>
    <p:restoredTop sz="74378" autoAdjust="0"/>
  </p:normalViewPr>
  <p:slideViewPr>
    <p:cSldViewPr showGuides="1">
      <p:cViewPr varScale="1">
        <p:scale>
          <a:sx n="76" d="100"/>
          <a:sy n="76" d="100"/>
        </p:scale>
        <p:origin x="996" y="96"/>
      </p:cViewPr>
      <p:guideLst>
        <p:guide orient="horz" pos="2160"/>
        <p:guide pos="312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88CDDA-2CC4-44DD-8804-7B1EA5A17F3A}" type="datetimeFigureOut">
              <a:rPr lang="de-DE" smtClean="0"/>
              <a:t>21.04.2022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79488" y="1241425"/>
            <a:ext cx="48387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B43EC6-CA2F-46AC-B136-10D61FC0EEA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466656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de-D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Kernprozess 02 / Teilprozess 1: Aufnahme der Mitteilung und Erstbewertung</a:t>
            </a:r>
          </a:p>
          <a:p>
            <a:pPr lvl="1"/>
            <a:r>
              <a:rPr lang="de-D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Kernprozess 02 / Teilprozess 2: Inaugenscheinnahme</a:t>
            </a:r>
          </a:p>
          <a:p>
            <a:pPr lvl="1"/>
            <a:r>
              <a:rPr lang="de-D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Kernprozess 02 / Teilprozess 3: Gefährdungseinschätzung</a:t>
            </a:r>
          </a:p>
          <a:p>
            <a:pPr lvl="1"/>
            <a:r>
              <a:rPr lang="de-D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Kernprozess 02 / Teilprozess 4: Fachkonferenz</a:t>
            </a:r>
          </a:p>
          <a:p>
            <a:pPr lvl="1"/>
            <a:r>
              <a:rPr lang="de-D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Kernprozess 02 / Teilprozess 5: Erarbeitung und </a:t>
            </a:r>
            <a:r>
              <a:rPr lang="de-DE" sz="1200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Überprüfung Schutzplan</a:t>
            </a:r>
          </a:p>
          <a:p>
            <a:pPr lvl="1"/>
            <a:r>
              <a:rPr lang="de-DE" sz="1200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Kernprozess </a:t>
            </a:r>
            <a:r>
              <a:rPr lang="de-D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02 / Teilprozess 6: Mitteilung an ein anderes Jugendamt</a:t>
            </a: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B43EC6-CA2F-46AC-B136-10D61FC0EEAA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57866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rgbClr val="09A74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en-US" dirty="0"/>
          </a:p>
        </p:txBody>
      </p:sp>
      <p:sp>
        <p:nvSpPr>
          <p:cNvPr id="17" name="Untertitel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5" cy="1752600"/>
          </a:xfrm>
        </p:spPr>
        <p:txBody>
          <a:bodyPr lIns="0" rIns="18288"/>
          <a:lstStyle>
            <a:lvl1pPr marL="0" marR="45716" indent="0" algn="r">
              <a:buNone/>
              <a:defRPr>
                <a:solidFill>
                  <a:schemeClr val="tx1"/>
                </a:solidFill>
              </a:defRPr>
            </a:lvl1pPr>
            <a:lvl2pPr marL="457162" indent="0" algn="ctr">
              <a:buNone/>
            </a:lvl2pPr>
            <a:lvl3pPr marL="914323" indent="0" algn="ctr">
              <a:buNone/>
            </a:lvl3pPr>
            <a:lvl4pPr marL="1371485" indent="0" algn="ctr">
              <a:buNone/>
            </a:lvl4pPr>
            <a:lvl5pPr marL="1828647" indent="0" algn="ctr">
              <a:buNone/>
            </a:lvl5pPr>
            <a:lvl6pPr marL="2285808" indent="0" algn="ctr">
              <a:buNone/>
            </a:lvl6pPr>
            <a:lvl7pPr marL="2742970" indent="0" algn="ctr">
              <a:buNone/>
            </a:lvl7pPr>
            <a:lvl8pPr marL="3200132" indent="0" algn="ctr">
              <a:buNone/>
            </a:lvl8pPr>
            <a:lvl9pPr marL="3657294" indent="0" algn="ctr">
              <a:buNone/>
            </a:lvl9pPr>
          </a:lstStyle>
          <a:p>
            <a:r>
              <a:rPr lang="de-DE" dirty="0" smtClean="0"/>
              <a:t>Formatvorlage des Untertitelmasters durch Klicken bearbeiten</a:t>
            </a:r>
            <a:endParaRPr lang="en-US" dirty="0"/>
          </a:p>
        </p:txBody>
      </p:sp>
      <p:sp>
        <p:nvSpPr>
          <p:cNvPr id="4" name="Datumsplatzhalt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F51B5B-CCF0-4780-A531-C503C68638A5}" type="datetimeFigureOut">
              <a:rPr lang="en-US"/>
              <a:pPr>
                <a:defRPr/>
              </a:pPr>
              <a:t>4/21/2022</a:t>
            </a:fld>
            <a:endParaRPr lang="en-US" dirty="0"/>
          </a:p>
        </p:txBody>
      </p:sp>
      <p:sp>
        <p:nvSpPr>
          <p:cNvPr id="5" name="Fußzeilenplatzhalt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liennummernplatzhalt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F49246-28EE-428F-8AF7-1A445C51338D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69477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US" dirty="0"/>
          </a:p>
        </p:txBody>
      </p:sp>
      <p:sp>
        <p:nvSpPr>
          <p:cNvPr id="4" name="Datumsplatzhalt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069B0B-3E9A-41C7-BEAA-DF51F211C868}" type="datetimeFigureOut">
              <a:rPr lang="en-US"/>
              <a:pPr>
                <a:defRPr/>
              </a:pPr>
              <a:t>4/21/2022</a:t>
            </a:fld>
            <a:endParaRPr lang="en-US" dirty="0"/>
          </a:p>
        </p:txBody>
      </p:sp>
      <p:sp>
        <p:nvSpPr>
          <p:cNvPr id="5" name="Fußzeilenplatzhalt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liennummernplatzhalt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86037C-28D5-4090-A595-9680060DCCD4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74389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4800" b="1" cap="none" baseline="0" dirty="0">
                <a:ln w="635">
                  <a:noFill/>
                </a:ln>
                <a:solidFill>
                  <a:srgbClr val="09A74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en-US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de-DE" dirty="0" smtClean="0"/>
              <a:t>Textmasterformate durch Klicken bearbeiten</a:t>
            </a:r>
          </a:p>
        </p:txBody>
      </p:sp>
      <p:sp>
        <p:nvSpPr>
          <p:cNvPr id="4" name="Datumsplatzhalt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D8860F-C6DF-4097-8B75-434C23C9D4D9}" type="datetimeFigureOut">
              <a:rPr lang="en-US"/>
              <a:pPr>
                <a:defRPr/>
              </a:pPr>
              <a:t>4/21/2022</a:t>
            </a:fld>
            <a:endParaRPr lang="en-US" dirty="0"/>
          </a:p>
        </p:txBody>
      </p:sp>
      <p:sp>
        <p:nvSpPr>
          <p:cNvPr id="5" name="Fußzeilenplatzhalt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liennummernplatzhalt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A4B53-1899-45C4-B757-79B9EBBCDC03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57192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4" y="704088"/>
            <a:ext cx="8229599" cy="114300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920087"/>
            <a:ext cx="4038600" cy="424521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1" y="1920087"/>
            <a:ext cx="4038600" cy="424521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5" name="Datumsplatzhalt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3E5307-26C0-4081-93C0-745F52DDBE9C}" type="datetimeFigureOut">
              <a:rPr lang="en-US"/>
              <a:pPr>
                <a:defRPr/>
              </a:pPr>
              <a:t>4/21/2022</a:t>
            </a:fld>
            <a:endParaRPr lang="en-US" dirty="0"/>
          </a:p>
        </p:txBody>
      </p:sp>
      <p:sp>
        <p:nvSpPr>
          <p:cNvPr id="6" name="Fußzeilenplatzhalt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liennummernplatzhalt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4C20C1-C52D-4D4E-8D55-1DE3AB542C16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36207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4" y="704088"/>
            <a:ext cx="8229599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3"/>
          </p:nvPr>
        </p:nvSpPr>
        <p:spPr>
          <a:xfrm>
            <a:off x="4645027" y="1859759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Inhaltsplatzhalt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650704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7" y="2514600"/>
            <a:ext cx="4041775" cy="3650704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7" name="Datumsplatzhalt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8059DE-7F4D-4AF3-AD0D-C454797B0D20}" type="datetimeFigureOut">
              <a:rPr lang="en-US"/>
              <a:pPr>
                <a:defRPr/>
              </a:pPr>
              <a:t>4/21/2022</a:t>
            </a:fld>
            <a:endParaRPr lang="en-US" dirty="0"/>
          </a:p>
        </p:txBody>
      </p:sp>
      <p:sp>
        <p:nvSpPr>
          <p:cNvPr id="8" name="Fußzeilenplatzhalt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Foliennummernplatzhalt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6EF067-F98D-44EE-A743-2E8B977E2DD0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17312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999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Datumsplatzhalt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2A8C02-07F3-40D8-8319-15B27F51D69B}" type="datetimeFigureOut">
              <a:rPr lang="en-US"/>
              <a:pPr>
                <a:defRPr/>
              </a:pPr>
              <a:t>4/21/2022</a:t>
            </a:fld>
            <a:endParaRPr lang="en-US" dirty="0"/>
          </a:p>
        </p:txBody>
      </p:sp>
      <p:sp>
        <p:nvSpPr>
          <p:cNvPr id="4" name="Fußzeilenplatzhalt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liennummernplatzhalt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1B1EE4-DFFB-4E1C-A4EF-99BD4FFDD6A6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44681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C5AD2F-5EF2-4287-8756-FC91DDFAA3AA}" type="datetimeFigureOut">
              <a:rPr lang="en-US"/>
              <a:pPr>
                <a:defRPr/>
              </a:pPr>
              <a:t>4/21/2022</a:t>
            </a:fld>
            <a:endParaRPr lang="en-US" dirty="0"/>
          </a:p>
        </p:txBody>
      </p:sp>
      <p:sp>
        <p:nvSpPr>
          <p:cNvPr id="3" name="Fußzeilenplatzhalt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liennummernplatzhalt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B659DC-7777-46E8-B7A1-CC6850E8CE58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9380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5802" y="514353"/>
            <a:ext cx="2743199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2"/>
          </p:nvPr>
        </p:nvSpPr>
        <p:spPr>
          <a:xfrm>
            <a:off x="685802" y="1676400"/>
            <a:ext cx="2743199" cy="4488904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1"/>
          </p:nvPr>
        </p:nvSpPr>
        <p:spPr>
          <a:xfrm>
            <a:off x="3575051" y="1676400"/>
            <a:ext cx="5111750" cy="4488904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5" name="Datumsplatzhalt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3C2AAB-F87A-45C2-B6CD-6F0CE9188BDA}" type="datetimeFigureOut">
              <a:rPr lang="en-US"/>
              <a:pPr>
                <a:defRPr/>
              </a:pPr>
              <a:t>4/21/2022</a:t>
            </a:fld>
            <a:endParaRPr lang="en-US" dirty="0"/>
          </a:p>
        </p:txBody>
      </p:sp>
      <p:sp>
        <p:nvSpPr>
          <p:cNvPr id="6" name="Fußzeilenplatzhalt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liennummernplatzhalt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EC0936-2765-46D8-805B-2B42C7E592B3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28882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ine Ecke des Rechtecks schneiden und abrunden 13"/>
          <p:cNvSpPr>
            <a:spLocks noChangeArrowheads="1"/>
          </p:cNvSpPr>
          <p:nvPr/>
        </p:nvSpPr>
        <p:spPr bwMode="auto">
          <a:xfrm rot="420000" flipV="1">
            <a:off x="3429000" y="1108075"/>
            <a:ext cx="5695950" cy="4114800"/>
          </a:xfrm>
          <a:custGeom>
            <a:avLst/>
            <a:gdLst>
              <a:gd name="T0" fmla="*/ 5257800 w 5257800"/>
              <a:gd name="T1" fmla="*/ 2057400 h 4114800"/>
              <a:gd name="T2" fmla="*/ 2628900 w 5257800"/>
              <a:gd name="T3" fmla="*/ 4114800 h 4114800"/>
              <a:gd name="T4" fmla="*/ 0 w 5257800"/>
              <a:gd name="T5" fmla="*/ 2057400 h 4114800"/>
              <a:gd name="T6" fmla="*/ 2628900 w 5257800"/>
              <a:gd name="T7" fmla="*/ 0 h 41148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0 w 5257800"/>
              <a:gd name="T13" fmla="*/ 0 h 4114800"/>
              <a:gd name="T14" fmla="*/ 5182785 w 5257800"/>
              <a:gd name="T15" fmla="*/ 4114800 h 41148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257800" h="4114800">
                <a:moveTo>
                  <a:pt x="0" y="0"/>
                </a:moveTo>
                <a:lnTo>
                  <a:pt x="5107774" y="0"/>
                </a:lnTo>
                <a:lnTo>
                  <a:pt x="5257800" y="150026"/>
                </a:lnTo>
                <a:lnTo>
                  <a:pt x="5257800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3175" cap="rnd" algn="ctr">
            <a:solidFill>
              <a:srgbClr val="C0C0C0"/>
            </a:solidFill>
            <a:miter lim="800000"/>
            <a:headEnd/>
            <a:tailEnd/>
          </a:ln>
          <a:effectLst>
            <a:outerShdw dist="38500" dir="7500041" sx="98500" sy="100079" kx="99984" algn="tl" rotWithShape="0">
              <a:srgbClr val="000000">
                <a:alpha val="25000"/>
              </a:srgbClr>
            </a:outerShdw>
          </a:effectLst>
        </p:spPr>
        <p:txBody>
          <a:bodyPr rot="10800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6" name="Rechtwinkliges Dreieck 5"/>
          <p:cNvSpPr>
            <a:spLocks noChangeArrowheads="1"/>
          </p:cNvSpPr>
          <p:nvPr/>
        </p:nvSpPr>
        <p:spPr bwMode="auto">
          <a:xfrm rot="420000" flipV="1">
            <a:off x="8670925" y="5359403"/>
            <a:ext cx="168275" cy="155575"/>
          </a:xfrm>
          <a:prstGeom prst="rtTriangle">
            <a:avLst/>
          </a:prstGeom>
          <a:solidFill>
            <a:srgbClr val="FFFFFF"/>
          </a:solidFill>
          <a:ln w="12700" algn="ctr">
            <a:solidFill>
              <a:srgbClr val="FFFFFF"/>
            </a:solidFill>
            <a:bevel/>
            <a:headEnd/>
            <a:tailEnd/>
          </a:ln>
          <a:effectLst>
            <a:outerShdw dist="6350" dir="12899787" algn="tl" rotWithShape="0">
              <a:srgbClr val="000000">
                <a:alpha val="46999"/>
              </a:srgbClr>
            </a:outerShdw>
          </a:effectLst>
        </p:spPr>
        <p:txBody>
          <a:bodyPr rot="10800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7" name="Freihandform 6"/>
          <p:cNvSpPr>
            <a:spLocks/>
          </p:cNvSpPr>
          <p:nvPr/>
        </p:nvSpPr>
        <p:spPr bwMode="auto">
          <a:xfrm flipV="1">
            <a:off x="-11113" y="5816600"/>
            <a:ext cx="9928226" cy="1041400"/>
          </a:xfrm>
          <a:custGeom>
            <a:avLst/>
            <a:gdLst>
              <a:gd name="T0" fmla="*/ 6 w 5772"/>
              <a:gd name="T1" fmla="*/ 2 h 656"/>
              <a:gd name="T2" fmla="*/ 2542 w 5772"/>
              <a:gd name="T3" fmla="*/ 0 h 656"/>
              <a:gd name="T4" fmla="*/ 4374 w 5772"/>
              <a:gd name="T5" fmla="*/ 367 h 656"/>
              <a:gd name="T6" fmla="*/ 5766 w 5772"/>
              <a:gd name="T7" fmla="*/ 55 h 656"/>
              <a:gd name="T8" fmla="*/ 5772 w 5772"/>
              <a:gd name="T9" fmla="*/ 213 h 656"/>
              <a:gd name="T10" fmla="*/ 4302 w 5772"/>
              <a:gd name="T11" fmla="*/ 439 h 656"/>
              <a:gd name="T12" fmla="*/ 1488 w 5772"/>
              <a:gd name="T13" fmla="*/ 201 h 656"/>
              <a:gd name="T14" fmla="*/ 0 w 5772"/>
              <a:gd name="T15" fmla="*/ 656 h 656"/>
              <a:gd name="T16" fmla="*/ 6 w 5772"/>
              <a:gd name="T17" fmla="*/ 2 h 65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5772"/>
              <a:gd name="T28" fmla="*/ 0 h 656"/>
              <a:gd name="T29" fmla="*/ 5772 w 5772"/>
              <a:gd name="T30" fmla="*/ 656 h 65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 rotWithShape="0">
            <a:gsLst>
              <a:gs pos="0">
                <a:srgbClr val="90EB81"/>
              </a:gs>
              <a:gs pos="100000">
                <a:srgbClr val="00DE64"/>
              </a:gs>
            </a:gsLst>
            <a:lin ang="5400000" scaled="1"/>
          </a:gradFill>
          <a:ln>
            <a:noFill/>
          </a:ln>
        </p:spPr>
        <p:txBody>
          <a:bodyPr rot="1080000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8" name="Freihandform 7"/>
          <p:cNvSpPr>
            <a:spLocks/>
          </p:cNvSpPr>
          <p:nvPr/>
        </p:nvSpPr>
        <p:spPr bwMode="auto">
          <a:xfrm flipV="1">
            <a:off x="4746629" y="6219827"/>
            <a:ext cx="5159375" cy="638175"/>
          </a:xfrm>
          <a:custGeom>
            <a:avLst/>
            <a:gdLst>
              <a:gd name="T0" fmla="*/ 0 w 3000"/>
              <a:gd name="T1" fmla="*/ 0 h 595"/>
              <a:gd name="T2" fmla="*/ 1668 w 3000"/>
              <a:gd name="T3" fmla="*/ 564 h 595"/>
              <a:gd name="T4" fmla="*/ 3000 w 3000"/>
              <a:gd name="T5" fmla="*/ 186 h 595"/>
              <a:gd name="T6" fmla="*/ 3000 w 3000"/>
              <a:gd name="T7" fmla="*/ 6 h 595"/>
              <a:gd name="T8" fmla="*/ 0 w 3000"/>
              <a:gd name="T9" fmla="*/ 0 h 59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000"/>
              <a:gd name="T16" fmla="*/ 0 h 595"/>
              <a:gd name="T17" fmla="*/ 3000 w 3000"/>
              <a:gd name="T18" fmla="*/ 595 h 59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0">
                <a:schemeClr val="accent2">
                  <a:lumMod val="60000"/>
                  <a:lumOff val="40000"/>
                </a:schemeClr>
              </a:gs>
              <a:gs pos="80000">
                <a:schemeClr val="accent2">
                  <a:lumMod val="75000"/>
                </a:schemeClr>
              </a:gs>
            </a:gsLst>
            <a:lin ang="5400000" scaled="1"/>
          </a:gradFill>
          <a:ln>
            <a:noFill/>
          </a:ln>
        </p:spPr>
        <p:txBody>
          <a:bodyPr rot="1080000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1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en-US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09600" y="2828786"/>
            <a:ext cx="2209801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de-DE" noProof="0" dirty="0" smtClean="0"/>
              <a:t>Bild durch Klicken auf Symbol hinzufügen</a:t>
            </a:r>
            <a:endParaRPr lang="en-US" noProof="0" dirty="0"/>
          </a:p>
        </p:txBody>
      </p:sp>
      <p:sp>
        <p:nvSpPr>
          <p:cNvPr id="9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01CE17-538D-46F5-9E58-E52BD684C95E}" type="datetimeFigureOut">
              <a:rPr lang="en-US"/>
              <a:pPr>
                <a:defRPr/>
              </a:pPr>
              <a:t>4/21/2022</a:t>
            </a:fld>
            <a:endParaRPr lang="en-US" dirty="0"/>
          </a:p>
        </p:txBody>
      </p:sp>
      <p:sp>
        <p:nvSpPr>
          <p:cNvPr id="10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8750300" y="6356353"/>
            <a:ext cx="660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5FBB54-51DB-40D5-9F67-5CF53214093E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15953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ihandform 6"/>
          <p:cNvSpPr>
            <a:spLocks/>
          </p:cNvSpPr>
          <p:nvPr/>
        </p:nvSpPr>
        <p:spPr bwMode="auto">
          <a:xfrm>
            <a:off x="-11113" y="-7937"/>
            <a:ext cx="9928226" cy="77264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rgbClr val="90EB81"/>
              </a:gs>
              <a:gs pos="100000">
                <a:srgbClr val="00DE64"/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8" name="Freihandform 7"/>
          <p:cNvSpPr>
            <a:spLocks/>
          </p:cNvSpPr>
          <p:nvPr/>
        </p:nvSpPr>
        <p:spPr bwMode="auto">
          <a:xfrm>
            <a:off x="4746629" y="-7938"/>
            <a:ext cx="5159375" cy="3863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2">
                  <a:lumMod val="60000"/>
                  <a:lumOff val="40000"/>
                </a:schemeClr>
              </a:gs>
              <a:gs pos="80000">
                <a:schemeClr val="accent3">
                  <a:lumMod val="7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028" name="Titelplatzhalter 8"/>
          <p:cNvSpPr>
            <a:spLocks noGrp="1"/>
          </p:cNvSpPr>
          <p:nvPr>
            <p:ph type="title"/>
          </p:nvPr>
        </p:nvSpPr>
        <p:spPr bwMode="auto">
          <a:xfrm>
            <a:off x="495300" y="848866"/>
            <a:ext cx="8915400" cy="10679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 smtClean="0"/>
              <a:t>Titelmasterformat durch Klicken bearbeiten</a:t>
            </a:r>
            <a:endParaRPr lang="en-US" dirty="0" smtClean="0"/>
          </a:p>
        </p:txBody>
      </p:sp>
      <p:sp>
        <p:nvSpPr>
          <p:cNvPr id="1029" name="Textplatzhalter 29"/>
          <p:cNvSpPr>
            <a:spLocks noGrp="1"/>
          </p:cNvSpPr>
          <p:nvPr>
            <p:ph type="body" idx="1"/>
          </p:nvPr>
        </p:nvSpPr>
        <p:spPr bwMode="auto">
          <a:xfrm>
            <a:off x="495300" y="1988840"/>
            <a:ext cx="8915400" cy="42152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US" dirty="0" smtClean="0"/>
          </a:p>
        </p:txBody>
      </p:sp>
      <p:sp>
        <p:nvSpPr>
          <p:cNvPr id="10" name="Datumsplatzhalter 9"/>
          <p:cNvSpPr>
            <a:spLocks noGrp="1"/>
          </p:cNvSpPr>
          <p:nvPr>
            <p:ph type="dt" sz="half" idx="2"/>
          </p:nvPr>
        </p:nvSpPr>
        <p:spPr>
          <a:xfrm>
            <a:off x="495302" y="6356353"/>
            <a:ext cx="1505373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24276EC9-7AE6-405E-B40C-89289D8B17AA}" type="datetimeFigureOut">
              <a:rPr lang="en-US" smtClean="0"/>
              <a:pPr>
                <a:defRPr/>
              </a:pPr>
              <a:t>4/21/2022</a:t>
            </a:fld>
            <a:endParaRPr lang="en-US" dirty="0"/>
          </a:p>
        </p:txBody>
      </p:sp>
      <p:sp>
        <p:nvSpPr>
          <p:cNvPr id="22" name="Fußzeilenplatzhalter 21"/>
          <p:cNvSpPr>
            <a:spLocks noGrp="1"/>
          </p:cNvSpPr>
          <p:nvPr>
            <p:ph type="ftr" sz="quarter" idx="3"/>
          </p:nvPr>
        </p:nvSpPr>
        <p:spPr>
          <a:xfrm>
            <a:off x="2072680" y="6356353"/>
            <a:ext cx="36322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8" name="Foliennummernplatzhalter 17"/>
          <p:cNvSpPr>
            <a:spLocks noGrp="1"/>
          </p:cNvSpPr>
          <p:nvPr>
            <p:ph type="sldNum" sz="quarter" idx="4"/>
          </p:nvPr>
        </p:nvSpPr>
        <p:spPr>
          <a:xfrm>
            <a:off x="5745089" y="6356353"/>
            <a:ext cx="8255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E7E3E8D8-6978-4038-A790-88FAD81EB322}" type="slidenum">
              <a:rPr lang="en-US" smtClean="0"/>
              <a:pPr>
                <a:defRPr/>
              </a:pPr>
              <a:t>‹Nr.›</a:t>
            </a:fld>
            <a:endParaRPr lang="en-US" dirty="0"/>
          </a:p>
        </p:txBody>
      </p:sp>
      <p:grpSp>
        <p:nvGrpSpPr>
          <p:cNvPr id="1033" name="Gruppieren 1"/>
          <p:cNvGrpSpPr>
            <a:grpSpLocks/>
          </p:cNvGrpSpPr>
          <p:nvPr userDrawn="1"/>
        </p:nvGrpSpPr>
        <p:grpSpPr bwMode="auto">
          <a:xfrm rot="159925">
            <a:off x="0" y="235204"/>
            <a:ext cx="9859535" cy="601511"/>
            <a:chOff x="-19045" y="387011"/>
            <a:chExt cx="9180547" cy="675104"/>
          </a:xfrm>
        </p:grpSpPr>
        <p:sp>
          <p:nvSpPr>
            <p:cNvPr id="12" name="Freihandform 11"/>
            <p:cNvSpPr>
              <a:spLocks/>
            </p:cNvSpPr>
            <p:nvPr/>
          </p:nvSpPr>
          <p:spPr bwMode="auto">
            <a:xfrm rot="21435692">
              <a:off x="-19045" y="412891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0">
                    <a:srgbClr val="56E13F"/>
                  </a:gs>
                  <a:gs pos="50000">
                    <a:srgbClr val="78F272"/>
                  </a:gs>
                  <a:gs pos="100000">
                    <a:srgbClr val="09A749"/>
                  </a:gs>
                </a:gsLst>
                <a:lin ang="5400000" scaled="0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</a:endParaRPr>
            </a:p>
          </p:txBody>
        </p:sp>
        <p:sp>
          <p:nvSpPr>
            <p:cNvPr id="13" name="Freihandform 12"/>
            <p:cNvSpPr>
              <a:spLocks/>
            </p:cNvSpPr>
            <p:nvPr/>
          </p:nvSpPr>
          <p:spPr bwMode="auto">
            <a:xfrm rot="21435692">
              <a:off x="-14309" y="387011"/>
              <a:ext cx="9175811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0">
                    <a:srgbClr val="56E13F"/>
                  </a:gs>
                  <a:gs pos="50000">
                    <a:srgbClr val="78F272"/>
                  </a:gs>
                  <a:gs pos="100000">
                    <a:srgbClr val="09A749"/>
                  </a:gs>
                </a:gsLst>
                <a:lin ang="5400000" scaled="0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</a:endParaRPr>
            </a:p>
          </p:txBody>
        </p:sp>
      </p:grpSp>
      <p:pic>
        <p:nvPicPr>
          <p:cNvPr id="3" name="Grafik 2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9305" y="6165304"/>
            <a:ext cx="2087999" cy="5927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8" r:id="rId1"/>
    <p:sldLayoutId id="2147483777" r:id="rId2"/>
    <p:sldLayoutId id="2147483776" r:id="rId3"/>
    <p:sldLayoutId id="2147483775" r:id="rId4"/>
    <p:sldLayoutId id="2147483774" r:id="rId5"/>
    <p:sldLayoutId id="2147483773" r:id="rId6"/>
    <p:sldLayoutId id="2147483772" r:id="rId7"/>
    <p:sldLayoutId id="2147483771" r:id="rId8"/>
    <p:sldLayoutId id="2147483779" r:id="rId9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rgbClr val="09A749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999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999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999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999">
          <a:solidFill>
            <a:schemeClr val="tx2"/>
          </a:solidFill>
          <a:latin typeface="Calibri" pitchFamily="34" charset="0"/>
        </a:defRPr>
      </a:lvl5pPr>
      <a:lvl6pPr marL="457162" algn="l" rtl="0" fontAlgn="base">
        <a:spcBef>
          <a:spcPct val="0"/>
        </a:spcBef>
        <a:spcAft>
          <a:spcPct val="0"/>
        </a:spcAft>
        <a:defRPr sz="4999">
          <a:solidFill>
            <a:schemeClr val="tx2"/>
          </a:solidFill>
          <a:latin typeface="Calibri" pitchFamily="34" charset="0"/>
        </a:defRPr>
      </a:lvl6pPr>
      <a:lvl7pPr marL="914323" algn="l" rtl="0" fontAlgn="base">
        <a:spcBef>
          <a:spcPct val="0"/>
        </a:spcBef>
        <a:spcAft>
          <a:spcPct val="0"/>
        </a:spcAft>
        <a:defRPr sz="4999">
          <a:solidFill>
            <a:schemeClr val="tx2"/>
          </a:solidFill>
          <a:latin typeface="Calibri" pitchFamily="34" charset="0"/>
        </a:defRPr>
      </a:lvl7pPr>
      <a:lvl8pPr marL="1371485" algn="l" rtl="0" fontAlgn="base">
        <a:spcBef>
          <a:spcPct val="0"/>
        </a:spcBef>
        <a:spcAft>
          <a:spcPct val="0"/>
        </a:spcAft>
        <a:defRPr sz="4999">
          <a:solidFill>
            <a:schemeClr val="tx2"/>
          </a:solidFill>
          <a:latin typeface="Calibri" pitchFamily="34" charset="0"/>
        </a:defRPr>
      </a:lvl8pPr>
      <a:lvl9pPr marL="1828647" algn="l" rtl="0" fontAlgn="base">
        <a:spcBef>
          <a:spcPct val="0"/>
        </a:spcBef>
        <a:spcAft>
          <a:spcPct val="0"/>
        </a:spcAft>
        <a:defRPr sz="4999">
          <a:solidFill>
            <a:schemeClr val="tx2"/>
          </a:solidFill>
          <a:latin typeface="Calibri" pitchFamily="34" charset="0"/>
        </a:defRPr>
      </a:lvl9pPr>
    </p:titleStyle>
    <p:bodyStyle>
      <a:lvl1pPr marL="273027" indent="-273027" algn="l" rtl="0" eaLnBrk="0" fontAlgn="base" hangingPunct="0">
        <a:spcBef>
          <a:spcPct val="20000"/>
        </a:spcBef>
        <a:spcAft>
          <a:spcPct val="0"/>
        </a:spcAft>
        <a:buClr>
          <a:srgbClr val="FF1D2D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639709" indent="-246042" algn="l" rtl="0" eaLnBrk="0" fontAlgn="base" hangingPunct="0">
        <a:spcBef>
          <a:spcPct val="20000"/>
        </a:spcBef>
        <a:spcAft>
          <a:spcPct val="0"/>
        </a:spcAft>
        <a:buClr>
          <a:srgbClr val="09A749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914323" indent="-246042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187351" indent="-209532" algn="l" rtl="0" eaLnBrk="0" fontAlgn="base" hangingPunct="0">
        <a:spcBef>
          <a:spcPct val="20000"/>
        </a:spcBef>
        <a:spcAft>
          <a:spcPct val="0"/>
        </a:spcAft>
        <a:buClr>
          <a:srgbClr val="00DE64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461966" indent="-209532" algn="l" rtl="0" eaLnBrk="0" fontAlgn="base" hangingPunct="0">
        <a:spcBef>
          <a:spcPct val="20000"/>
        </a:spcBef>
        <a:spcAft>
          <a:spcPct val="0"/>
        </a:spcAft>
        <a:buClr>
          <a:schemeClr val="accent2">
            <a:lumMod val="60000"/>
            <a:lumOff val="40000"/>
          </a:schemeClr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1737215" indent="-210295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080" indent="-182865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376" indent="-182865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673" indent="-182865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32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8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4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0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7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3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9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file:///\\01-dc1\daten\51\513\Sachgebietsleitung\JHA\2022\2022%2005%2003\Handlungsempfehlungen%20der%20LJ&#196;.pptx#-1,6,PowerPoint-Pr&#228;sentation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33400" y="3400400"/>
            <a:ext cx="7851648" cy="1828800"/>
          </a:xfrm>
        </p:spPr>
        <p:txBody>
          <a:bodyPr>
            <a:normAutofit/>
          </a:bodyPr>
          <a:lstStyle/>
          <a:p>
            <a:r>
              <a:rPr lang="de-DE" dirty="0"/>
              <a:t/>
            </a:r>
            <a:br>
              <a:rPr lang="de-DE" dirty="0"/>
            </a:b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512758" y="2636912"/>
            <a:ext cx="8308032" cy="2216688"/>
          </a:xfrm>
        </p:spPr>
        <p:txBody>
          <a:bodyPr/>
          <a:lstStyle/>
          <a:p>
            <a:r>
              <a:rPr lang="de-DE" dirty="0" smtClean="0"/>
              <a:t>Empfehlungen des Landesjugendamtes zur Wahrnehmung des Schutzauftrages gemäß § 8a SGB VIII und zur Qualität im Kinderschutz durch Hinzuziehung einer insoweit erfahrenen Fachkraft gemäß § 8a Abs. 4 SGB VIII</a:t>
            </a:r>
          </a:p>
          <a:p>
            <a:endParaRPr lang="de-DE" dirty="0"/>
          </a:p>
        </p:txBody>
      </p:sp>
      <p:sp>
        <p:nvSpPr>
          <p:cNvPr id="4" name="Textfeld 3"/>
          <p:cNvSpPr txBox="1"/>
          <p:nvPr/>
        </p:nvSpPr>
        <p:spPr>
          <a:xfrm>
            <a:off x="1208584" y="1655002"/>
            <a:ext cx="58326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/>
              <a:t>Jugendhilfeausschuss am 03.05.2022</a:t>
            </a:r>
          </a:p>
        </p:txBody>
      </p:sp>
    </p:spTree>
    <p:extLst>
      <p:ext uri="{BB962C8B-B14F-4D97-AF65-F5344CB8AC3E}">
        <p14:creationId xmlns:p14="http://schemas.microsoft.com/office/powerpoint/2010/main" val="755722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848866"/>
            <a:ext cx="8915400" cy="707926"/>
          </a:xfrm>
        </p:spPr>
        <p:txBody>
          <a:bodyPr/>
          <a:lstStyle/>
          <a:p>
            <a:r>
              <a:rPr lang="de-DE" sz="3200" dirty="0"/>
              <a:t>Ausgangslage</a:t>
            </a:r>
            <a:endParaRPr lang="de-DE" sz="36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Handlungsempfehlungen wurden unter Einbeziehung der </a:t>
            </a:r>
            <a:r>
              <a:rPr lang="de-DE" dirty="0"/>
              <a:t>Kommunalen </a:t>
            </a:r>
            <a:r>
              <a:rPr lang="de-DE" dirty="0" smtClean="0"/>
              <a:t>Spitzenverbände Ende </a:t>
            </a:r>
            <a:r>
              <a:rPr lang="de-DE" dirty="0"/>
              <a:t>2020 </a:t>
            </a:r>
            <a:r>
              <a:rPr lang="de-DE" dirty="0" smtClean="0"/>
              <a:t>verabschiedet</a:t>
            </a:r>
          </a:p>
          <a:p>
            <a:pPr lvl="1"/>
            <a:r>
              <a:rPr lang="de-DE" sz="2200" dirty="0"/>
              <a:t>Gelingensfaktoren bei der Wahrnehmung des Schutzauftrages gem. § 8a SGB VIII</a:t>
            </a:r>
          </a:p>
          <a:p>
            <a:pPr lvl="1"/>
            <a:r>
              <a:rPr lang="de-DE" sz="2200" dirty="0" smtClean="0"/>
              <a:t>Grundsätze und Maßstäbe der Bewertung der Qualität einer insoweit erfahrenen Fachkraft gem. § 8a Abs. 4 SGB VIII und § 4 Abs. 2 KKG</a:t>
            </a:r>
            <a:endParaRPr lang="de-DE" sz="2200" dirty="0"/>
          </a:p>
        </p:txBody>
      </p:sp>
    </p:spTree>
    <p:extLst>
      <p:ext uri="{BB962C8B-B14F-4D97-AF65-F5344CB8AC3E}">
        <p14:creationId xmlns:p14="http://schemas.microsoft.com/office/powerpoint/2010/main" val="2197683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848866"/>
            <a:ext cx="8915400" cy="707926"/>
          </a:xfrm>
        </p:spPr>
        <p:txBody>
          <a:bodyPr/>
          <a:lstStyle/>
          <a:p>
            <a:r>
              <a:rPr lang="de-DE" sz="3200" dirty="0"/>
              <a:t>Ausgangslage</a:t>
            </a:r>
            <a:endParaRPr lang="de-DE" sz="36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Empfehlungen beinhalten</a:t>
            </a:r>
          </a:p>
          <a:p>
            <a:pPr lvl="1"/>
            <a:r>
              <a:rPr lang="de-DE" sz="2200" dirty="0"/>
              <a:t>Hinweise, wie ein wirksamer Kinderschutz in der Praxis gelebt werden muss</a:t>
            </a:r>
          </a:p>
          <a:p>
            <a:pPr lvl="1"/>
            <a:r>
              <a:rPr lang="de-DE" sz="2200" dirty="0"/>
              <a:t>Maßstäbe und Grundsätze zur Sicherung und Weiterentwicklung von Qualitätsstandards im Kinderschutzverfahren</a:t>
            </a:r>
          </a:p>
        </p:txBody>
      </p:sp>
    </p:spTree>
    <p:extLst>
      <p:ext uri="{BB962C8B-B14F-4D97-AF65-F5344CB8AC3E}">
        <p14:creationId xmlns:p14="http://schemas.microsoft.com/office/powerpoint/2010/main" val="2335736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848866"/>
            <a:ext cx="8915400" cy="707926"/>
          </a:xfrm>
        </p:spPr>
        <p:txBody>
          <a:bodyPr/>
          <a:lstStyle/>
          <a:p>
            <a:r>
              <a:rPr lang="de-DE" sz="3200" dirty="0"/>
              <a:t>Inhaltliche Ausführungen: Qualitätsstandards</a:t>
            </a:r>
            <a:endParaRPr lang="de-DE" sz="36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95300" y="1844825"/>
            <a:ext cx="8915400" cy="4215234"/>
          </a:xfrm>
        </p:spPr>
        <p:txBody>
          <a:bodyPr/>
          <a:lstStyle/>
          <a:p>
            <a:r>
              <a:rPr lang="de-DE" dirty="0" smtClean="0"/>
              <a:t>Inhaltliche und sachgemäße Bearbeitung der Kinderschutzmeldung mit dem notwendigen Ergebnis bzw. Ziel, </a:t>
            </a:r>
          </a:p>
          <a:p>
            <a:pPr lvl="1"/>
            <a:r>
              <a:rPr lang="de-DE" sz="2200" dirty="0"/>
              <a:t>die Gefährdung abzuwenden, </a:t>
            </a:r>
          </a:p>
          <a:p>
            <a:pPr lvl="1"/>
            <a:r>
              <a:rPr lang="de-DE" sz="2200" dirty="0"/>
              <a:t>das Wohl des Kindes zu sichern</a:t>
            </a:r>
          </a:p>
          <a:p>
            <a:pPr lvl="1"/>
            <a:r>
              <a:rPr lang="de-DE" sz="2200" dirty="0"/>
              <a:t>die Erziehungsfähigkeit der Eltern wiederherzustellen</a:t>
            </a:r>
          </a:p>
          <a:p>
            <a:r>
              <a:rPr lang="de-DE" dirty="0" smtClean="0"/>
              <a:t>Notwendig hierfür ist ein transparentes Verfahren,</a:t>
            </a:r>
          </a:p>
          <a:p>
            <a:pPr lvl="1"/>
            <a:r>
              <a:rPr lang="de-DE" sz="2200" dirty="0"/>
              <a:t>dessen Schritte aufeinander abgestimmt sind</a:t>
            </a:r>
          </a:p>
          <a:p>
            <a:pPr lvl="1"/>
            <a:r>
              <a:rPr lang="de-DE" sz="2200" dirty="0"/>
              <a:t>das Kooperationen ermöglicht sowie</a:t>
            </a:r>
          </a:p>
          <a:p>
            <a:pPr lvl="1"/>
            <a:r>
              <a:rPr lang="de-DE" sz="2200" dirty="0"/>
              <a:t>eine ständige Überprüfung zum Stand des Verfahrensprozesses </a:t>
            </a:r>
          </a:p>
        </p:txBody>
      </p:sp>
    </p:spTree>
    <p:extLst>
      <p:ext uri="{BB962C8B-B14F-4D97-AF65-F5344CB8AC3E}">
        <p14:creationId xmlns:p14="http://schemas.microsoft.com/office/powerpoint/2010/main" val="1097574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848866"/>
            <a:ext cx="8915400" cy="707926"/>
          </a:xfrm>
        </p:spPr>
        <p:txBody>
          <a:bodyPr/>
          <a:lstStyle/>
          <a:p>
            <a:r>
              <a:rPr lang="de-DE" sz="3200" dirty="0"/>
              <a:t>Inhaltliche Ausführungen: Rahmenbedingungen</a:t>
            </a:r>
            <a:endParaRPr lang="de-DE" sz="36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sz="2200" dirty="0"/>
              <a:t>Rahmenbedingungen, die die Organisation vorzuhalten hat sind u.a.</a:t>
            </a:r>
          </a:p>
          <a:p>
            <a:r>
              <a:rPr lang="de-DE" sz="2200" dirty="0"/>
              <a:t>Ausreichende Personalausstattung (Beachtung Fachkräftegebot!)</a:t>
            </a:r>
          </a:p>
          <a:p>
            <a:r>
              <a:rPr lang="de-DE" sz="2200" dirty="0"/>
              <a:t>Fortbildungskonzepte</a:t>
            </a:r>
          </a:p>
          <a:p>
            <a:r>
              <a:rPr lang="de-DE" sz="2200" dirty="0"/>
              <a:t>Moderne Sachausstattung inkl. Informationszugriff</a:t>
            </a:r>
          </a:p>
          <a:p>
            <a:r>
              <a:rPr lang="de-DE" sz="2200" dirty="0"/>
              <a:t>Klare Leitlinien zur Handlungsorientierung</a:t>
            </a:r>
          </a:p>
          <a:p>
            <a:r>
              <a:rPr lang="de-DE" sz="2200" dirty="0"/>
              <a:t>Strukturelle Vorgaben wie bspw. </a:t>
            </a:r>
          </a:p>
          <a:p>
            <a:pPr lvl="1"/>
            <a:r>
              <a:rPr lang="de-DE" sz="2000" dirty="0"/>
              <a:t>Klar definierte Verantwortungsbereiche</a:t>
            </a:r>
          </a:p>
          <a:p>
            <a:pPr lvl="1"/>
            <a:r>
              <a:rPr lang="de-DE" sz="2000" dirty="0"/>
              <a:t>Verbindlich anzuwendende Vorlagen</a:t>
            </a:r>
          </a:p>
          <a:p>
            <a:pPr lvl="1"/>
            <a:r>
              <a:rPr lang="de-DE" sz="2000" dirty="0"/>
              <a:t>Dokumentationspflicht</a:t>
            </a:r>
          </a:p>
          <a:p>
            <a:pPr lvl="1"/>
            <a:r>
              <a:rPr lang="de-DE" sz="2000" dirty="0"/>
              <a:t>Datenschutz</a:t>
            </a:r>
          </a:p>
          <a:p>
            <a:pPr lvl="1"/>
            <a:r>
              <a:rPr lang="de-DE" sz="2000" dirty="0"/>
              <a:t>Einsatz von Diagnoseinstrumenten</a:t>
            </a:r>
          </a:p>
          <a:p>
            <a:pPr lvl="2"/>
            <a:endParaRPr lang="de-DE" sz="1700" dirty="0"/>
          </a:p>
          <a:p>
            <a:pPr lvl="1"/>
            <a:endParaRPr lang="de-DE" sz="2000" dirty="0"/>
          </a:p>
        </p:txBody>
      </p:sp>
    </p:spTree>
    <p:extLst>
      <p:ext uri="{BB962C8B-B14F-4D97-AF65-F5344CB8AC3E}">
        <p14:creationId xmlns:p14="http://schemas.microsoft.com/office/powerpoint/2010/main" val="3584119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848866"/>
            <a:ext cx="8915400" cy="707926"/>
          </a:xfrm>
        </p:spPr>
        <p:txBody>
          <a:bodyPr/>
          <a:lstStyle/>
          <a:p>
            <a:r>
              <a:rPr lang="de-DE" sz="3200" dirty="0"/>
              <a:t>Umsetzungsstand im Jugendamt der Stadt Wermelskirchen</a:t>
            </a:r>
            <a:endParaRPr lang="de-DE" sz="36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95300" y="1988840"/>
            <a:ext cx="8915400" cy="3168352"/>
          </a:xfrm>
        </p:spPr>
        <p:txBody>
          <a:bodyPr/>
          <a:lstStyle/>
          <a:p>
            <a:r>
              <a:rPr lang="de-DE" sz="2200" dirty="0"/>
              <a:t>Sichtung der Handlungsempfehlungen und Diskussion über weitere Vorgehensweise</a:t>
            </a:r>
          </a:p>
          <a:p>
            <a:r>
              <a:rPr lang="de-DE" sz="2200" dirty="0"/>
              <a:t>Zwischenzeitlich: SGB VIII Reform mit neuen Regelungen</a:t>
            </a:r>
          </a:p>
          <a:p>
            <a:r>
              <a:rPr lang="de-DE" sz="2200" dirty="0"/>
              <a:t>Bereits erfolgte Maßnahmen</a:t>
            </a:r>
          </a:p>
          <a:p>
            <a:pPr lvl="1"/>
            <a:r>
              <a:rPr lang="de-DE" sz="2000" dirty="0"/>
              <a:t>Information der beteiligten Fachkräfte</a:t>
            </a:r>
          </a:p>
          <a:p>
            <a:pPr lvl="1"/>
            <a:r>
              <a:rPr lang="de-DE" sz="2000" dirty="0"/>
              <a:t>Anpassung der KWG Bögen </a:t>
            </a:r>
          </a:p>
          <a:p>
            <a:pPr lvl="1"/>
            <a:r>
              <a:rPr lang="de-DE" sz="2000" dirty="0"/>
              <a:t>Anpassung der Software an die Veränderungen</a:t>
            </a:r>
          </a:p>
          <a:p>
            <a:pPr lvl="1"/>
            <a:r>
              <a:rPr lang="de-DE" sz="2000" dirty="0"/>
              <a:t>Überarbeitung der Kernprozesse in 2021/2022 (INSO)</a:t>
            </a:r>
          </a:p>
        </p:txBody>
      </p:sp>
      <p:sp>
        <p:nvSpPr>
          <p:cNvPr id="4" name="Textfeld 3"/>
          <p:cNvSpPr txBox="1"/>
          <p:nvPr/>
        </p:nvSpPr>
        <p:spPr>
          <a:xfrm>
            <a:off x="530288" y="5304961"/>
            <a:ext cx="8880412" cy="70788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65091" lvl="1"/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Kernprozess 02: § 8a SGB VIII – Schutzauftrag bei Kindeswohlgefährdung </a:t>
            </a:r>
          </a:p>
          <a:p>
            <a:pPr marL="265091" lvl="1"/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(s. nächste Folie)</a:t>
            </a:r>
          </a:p>
        </p:txBody>
      </p:sp>
    </p:spTree>
    <p:extLst>
      <p:ext uri="{BB962C8B-B14F-4D97-AF65-F5344CB8AC3E}">
        <p14:creationId xmlns:p14="http://schemas.microsoft.com/office/powerpoint/2010/main" val="3399338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2"/>
            <a:endParaRPr lang="de-DE" sz="1700" dirty="0"/>
          </a:p>
          <a:p>
            <a:pPr lvl="1"/>
            <a:endParaRPr lang="de-DE" sz="2000" dirty="0"/>
          </a:p>
        </p:txBody>
      </p:sp>
      <p:pic>
        <p:nvPicPr>
          <p:cNvPr id="4" name="Grafik 3">
            <a:hlinkClick r:id="rId3" action="ppaction://hlinkpres?slideindex=6&amp;slidetitle=PowerPoint-Präsentation"/>
          </p:cNvPr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18" t="4531" r="7677" b="15057"/>
          <a:stretch/>
        </p:blipFill>
        <p:spPr>
          <a:xfrm>
            <a:off x="2900772" y="548680"/>
            <a:ext cx="4284476" cy="6048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9843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848866"/>
            <a:ext cx="8915400" cy="707926"/>
          </a:xfrm>
        </p:spPr>
        <p:txBody>
          <a:bodyPr/>
          <a:lstStyle/>
          <a:p>
            <a:r>
              <a:rPr lang="de-DE" sz="3200" dirty="0"/>
              <a:t>Stand im Jugendamt der Stadt Wermelskirchen</a:t>
            </a:r>
            <a:endParaRPr lang="de-DE" sz="36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2200" dirty="0"/>
              <a:t>Ausstehende Maßnahmen</a:t>
            </a:r>
          </a:p>
          <a:p>
            <a:pPr lvl="1"/>
            <a:r>
              <a:rPr lang="de-DE" sz="2000" dirty="0"/>
              <a:t>Überarbeitung Dienstanweisung zum § 8a SGB VIII (Beteiligung LJA)</a:t>
            </a:r>
          </a:p>
          <a:p>
            <a:pPr lvl="1"/>
            <a:r>
              <a:rPr lang="de-DE" sz="2000" dirty="0"/>
              <a:t>Überarbeitung Vereinbarungen gem. § 72a SGB VIII</a:t>
            </a:r>
          </a:p>
          <a:p>
            <a:pPr lvl="1"/>
            <a:r>
              <a:rPr lang="de-DE" sz="2000" dirty="0" smtClean="0"/>
              <a:t>Vorstellung der Kernprozesse </a:t>
            </a:r>
            <a:r>
              <a:rPr lang="de-DE" sz="2000" dirty="0"/>
              <a:t>in AG </a:t>
            </a:r>
            <a:r>
              <a:rPr lang="de-DE" sz="2000" dirty="0" smtClean="0"/>
              <a:t>78 HzE</a:t>
            </a:r>
            <a:endParaRPr lang="de-DE" sz="1700" dirty="0"/>
          </a:p>
          <a:p>
            <a:pPr lvl="1"/>
            <a:endParaRPr lang="de-DE" sz="2000" dirty="0"/>
          </a:p>
        </p:txBody>
      </p:sp>
    </p:spTree>
    <p:extLst>
      <p:ext uri="{BB962C8B-B14F-4D97-AF65-F5344CB8AC3E}">
        <p14:creationId xmlns:p14="http://schemas.microsoft.com/office/powerpoint/2010/main" val="3675444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yperion">
  <a:themeElements>
    <a:clrScheme name="Benutzerdefiniert 11">
      <a:dk1>
        <a:sysClr val="windowText" lastClr="000000"/>
      </a:dk1>
      <a:lt1>
        <a:sysClr val="window" lastClr="FFFFFF"/>
      </a:lt1>
      <a:dk2>
        <a:srgbClr val="C3C0C0"/>
      </a:dk2>
      <a:lt2>
        <a:srgbClr val="E9E5DC"/>
      </a:lt2>
      <a:accent1>
        <a:srgbClr val="FFD147"/>
      </a:accent1>
      <a:accent2>
        <a:srgbClr val="FF4040"/>
      </a:accent2>
      <a:accent3>
        <a:srgbClr val="FF1D2D"/>
      </a:accent3>
      <a:accent4>
        <a:srgbClr val="86261A"/>
      </a:accent4>
      <a:accent5>
        <a:srgbClr val="641C13"/>
      </a:accent5>
      <a:accent6>
        <a:srgbClr val="571811"/>
      </a:accent6>
      <a:hlink>
        <a:srgbClr val="CC9900"/>
      </a:hlink>
      <a:folHlink>
        <a:srgbClr val="96A9A9"/>
      </a:folHlink>
    </a:clrScheme>
    <a:fontScheme name="Hyperion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Hyperio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365</Words>
  <Application>Microsoft Office PowerPoint</Application>
  <PresentationFormat>A4-Papier (210 x 297 mm)</PresentationFormat>
  <Paragraphs>54</Paragraphs>
  <Slides>8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3" baseType="lpstr">
      <vt:lpstr>Arial</vt:lpstr>
      <vt:lpstr>Calibri</vt:lpstr>
      <vt:lpstr>Constantia</vt:lpstr>
      <vt:lpstr>Wingdings 2</vt:lpstr>
      <vt:lpstr>Hyperion</vt:lpstr>
      <vt:lpstr> </vt:lpstr>
      <vt:lpstr>Ausgangslage</vt:lpstr>
      <vt:lpstr>Ausgangslage</vt:lpstr>
      <vt:lpstr>Inhaltliche Ausführungen: Qualitätsstandards</vt:lpstr>
      <vt:lpstr>Inhaltliche Ausführungen: Rahmenbedingungen</vt:lpstr>
      <vt:lpstr>Umsetzungsstand im Jugendamt der Stadt Wermelskirchen</vt:lpstr>
      <vt:lpstr>PowerPoint-Präsentation</vt:lpstr>
      <vt:lpstr>Stand im Jugendamt der Stadt Wermelskirchen</vt:lpstr>
    </vt:vector>
  </TitlesOfParts>
  <Company>Name Ihrer Firma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Ihr Benutzername</dc:creator>
  <cp:lastModifiedBy>Dubowy, Sarah</cp:lastModifiedBy>
  <cp:revision>117</cp:revision>
  <dcterms:created xsi:type="dcterms:W3CDTF">2010-11-03T10:05:40Z</dcterms:created>
  <dcterms:modified xsi:type="dcterms:W3CDTF">2022-04-21T10:19:07Z</dcterms:modified>
</cp:coreProperties>
</file>