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695" r:id="rId2"/>
  </p:sldMasterIdLst>
  <p:notesMasterIdLst>
    <p:notesMasterId r:id="rId22"/>
  </p:notesMasterIdLst>
  <p:sldIdLst>
    <p:sldId id="257" r:id="rId3"/>
    <p:sldId id="358" r:id="rId4"/>
    <p:sldId id="359" r:id="rId5"/>
    <p:sldId id="376" r:id="rId6"/>
    <p:sldId id="360" r:id="rId7"/>
    <p:sldId id="361" r:id="rId8"/>
    <p:sldId id="362" r:id="rId9"/>
    <p:sldId id="363" r:id="rId10"/>
    <p:sldId id="364" r:id="rId11"/>
    <p:sldId id="365" r:id="rId12"/>
    <p:sldId id="366" r:id="rId13"/>
    <p:sldId id="378" r:id="rId14"/>
    <p:sldId id="377" r:id="rId15"/>
    <p:sldId id="367" r:id="rId16"/>
    <p:sldId id="355" r:id="rId17"/>
    <p:sldId id="374" r:id="rId18"/>
    <p:sldId id="380" r:id="rId19"/>
    <p:sldId id="379" r:id="rId20"/>
    <p:sldId id="285"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40404"/>
    <a:srgbClr val="996633"/>
    <a:srgbClr val="76A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987" autoAdjust="0"/>
  </p:normalViewPr>
  <p:slideViewPr>
    <p:cSldViewPr>
      <p:cViewPr varScale="1">
        <p:scale>
          <a:sx n="100" d="100"/>
          <a:sy n="100" d="100"/>
        </p:scale>
        <p:origin x="16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aten3\10-Sozialplanung\09_Sozialmonitoring\02_Auswertungen\01_Grafiken_Sozialbericht\01_Kreisanalyse\2021\Grafiken_Kreisanalyse_202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aten3\10-Sozialplanung\11_Pr&#228;sentationen\01_Aussch&#252;sse\02_Kommunale%20Aussch&#252;sse\Wermelskirchen\Sozialausschuss\2022\Grafiken_Sozialausschuss_1703202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aten3\10-Sozialplanung\11_Pr&#228;sentationen\01_Aussch&#252;sse\02_Kommunale%20Aussch&#252;sse\Wermelskirchen\Sozialausschuss\2022\Grafiken_Sozialausschuss_1703202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aten3\10-Sozialplanung\11_Pr&#228;sentationen\01_Aussch&#252;sse\02_Kommunale%20Aussch&#252;sse\Wermelskirchen\Sozialausschuss\2022\Grafiken_Sozialausschuss_1703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Übersicht_Innenstadt!$N$3</c:f>
              <c:strCache>
                <c:ptCount val="1"/>
                <c:pt idx="0">
                  <c:v>durchschnittlicher z-wert pro Kennzahl im Themenschwerpunkt</c:v>
                </c:pt>
              </c:strCache>
            </c:strRef>
          </c:tx>
          <c:spPr>
            <a:solidFill>
              <a:schemeClr val="accent1"/>
            </a:solidFill>
            <a:ln>
              <a:solidFill>
                <a:sysClr val="window" lastClr="FFFFFF"/>
              </a:solidFill>
            </a:ln>
            <a:effectLst>
              <a:outerShdw blurRad="40005" dist="20320" dir="5400000" algn="ctr" rotWithShape="0">
                <a:sysClr val="windowText" lastClr="000000">
                  <a:alpha val="40000"/>
                </a:sysClr>
              </a:outerShdw>
            </a:effectLst>
          </c:spPr>
          <c:invertIfNegative val="0"/>
          <c:dPt>
            <c:idx val="0"/>
            <c:invertIfNegative val="0"/>
            <c:bubble3D val="0"/>
            <c:spPr>
              <a:solidFill>
                <a:schemeClr val="bg1">
                  <a:lumMod val="75000"/>
                </a:schemeClr>
              </a:solidFill>
              <a:ln>
                <a:solidFill>
                  <a:sysClr val="window" lastClr="FFFFFF"/>
                </a:solidFill>
              </a:ln>
              <a:effectLst>
                <a:outerShdw blurRad="40005" dist="20320" dir="5400000" algn="ctr" rotWithShape="0">
                  <a:sysClr val="windowText" lastClr="000000">
                    <a:alpha val="40000"/>
                  </a:sysClr>
                </a:outerShdw>
              </a:effectLst>
            </c:spPr>
            <c:extLst>
              <c:ext xmlns:c16="http://schemas.microsoft.com/office/drawing/2014/chart" uri="{C3380CC4-5D6E-409C-BE32-E72D297353CC}">
                <c16:uniqueId val="{00000001-EDB6-4493-A19B-4D8B24774411}"/>
              </c:ext>
            </c:extLst>
          </c:dPt>
          <c:dPt>
            <c:idx val="1"/>
            <c:invertIfNegative val="0"/>
            <c:bubble3D val="0"/>
            <c:spPr>
              <a:solidFill>
                <a:srgbClr val="FFADAB"/>
              </a:solidFill>
              <a:ln>
                <a:solidFill>
                  <a:sysClr val="window" lastClr="FFFFFF"/>
                </a:solidFill>
              </a:ln>
              <a:effectLst>
                <a:outerShdw blurRad="40005" dist="20320" dir="5400000" algn="ctr" rotWithShape="0">
                  <a:sysClr val="windowText" lastClr="000000">
                    <a:alpha val="40000"/>
                  </a:sysClr>
                </a:outerShdw>
              </a:effectLst>
            </c:spPr>
            <c:extLst>
              <c:ext xmlns:c16="http://schemas.microsoft.com/office/drawing/2014/chart" uri="{C3380CC4-5D6E-409C-BE32-E72D297353CC}">
                <c16:uniqueId val="{00000003-EDB6-4493-A19B-4D8B24774411}"/>
              </c:ext>
            </c:extLst>
          </c:dPt>
          <c:dPt>
            <c:idx val="2"/>
            <c:invertIfNegative val="0"/>
            <c:bubble3D val="0"/>
            <c:spPr>
              <a:solidFill>
                <a:schemeClr val="accent4">
                  <a:lumMod val="60000"/>
                  <a:lumOff val="40000"/>
                </a:schemeClr>
              </a:solidFill>
              <a:ln>
                <a:solidFill>
                  <a:sysClr val="window" lastClr="FFFFFF"/>
                </a:solidFill>
              </a:ln>
              <a:effectLst>
                <a:outerShdw blurRad="40005" dist="20320" dir="5400000" algn="ctr" rotWithShape="0">
                  <a:sysClr val="windowText" lastClr="000000">
                    <a:alpha val="40000"/>
                  </a:sysClr>
                </a:outerShdw>
              </a:effectLst>
            </c:spPr>
            <c:extLst>
              <c:ext xmlns:c16="http://schemas.microsoft.com/office/drawing/2014/chart" uri="{C3380CC4-5D6E-409C-BE32-E72D297353CC}">
                <c16:uniqueId val="{00000005-EDB6-4493-A19B-4D8B24774411}"/>
              </c:ext>
            </c:extLst>
          </c:dPt>
          <c:dPt>
            <c:idx val="3"/>
            <c:invertIfNegative val="0"/>
            <c:bubble3D val="0"/>
            <c:spPr>
              <a:solidFill>
                <a:schemeClr val="accent6">
                  <a:lumMod val="60000"/>
                  <a:lumOff val="40000"/>
                </a:schemeClr>
              </a:solidFill>
              <a:ln>
                <a:solidFill>
                  <a:sysClr val="window" lastClr="FFFFFF"/>
                </a:solidFill>
              </a:ln>
              <a:effectLst>
                <a:outerShdw blurRad="40005" dist="20320" dir="5400000" algn="ctr" rotWithShape="0">
                  <a:sysClr val="windowText" lastClr="000000">
                    <a:alpha val="40000"/>
                  </a:sysClr>
                </a:outerShdw>
              </a:effectLst>
            </c:spPr>
            <c:extLst>
              <c:ext xmlns:c16="http://schemas.microsoft.com/office/drawing/2014/chart" uri="{C3380CC4-5D6E-409C-BE32-E72D297353CC}">
                <c16:uniqueId val="{00000007-EDB6-4493-A19B-4D8B24774411}"/>
              </c:ext>
            </c:extLst>
          </c:dPt>
          <c:dPt>
            <c:idx val="4"/>
            <c:invertIfNegative val="0"/>
            <c:bubble3D val="0"/>
            <c:spPr>
              <a:solidFill>
                <a:schemeClr val="accent1">
                  <a:lumMod val="60000"/>
                  <a:lumOff val="40000"/>
                </a:schemeClr>
              </a:solidFill>
              <a:ln>
                <a:solidFill>
                  <a:sysClr val="window" lastClr="FFFFFF"/>
                </a:solidFill>
              </a:ln>
              <a:effectLst>
                <a:outerShdw blurRad="40005" dist="20320" dir="5400000" algn="ctr" rotWithShape="0">
                  <a:sysClr val="windowText" lastClr="000000">
                    <a:alpha val="40000"/>
                  </a:sysClr>
                </a:outerShdw>
              </a:effectLst>
            </c:spPr>
            <c:extLst>
              <c:ext xmlns:c16="http://schemas.microsoft.com/office/drawing/2014/chart" uri="{C3380CC4-5D6E-409C-BE32-E72D297353CC}">
                <c16:uniqueId val="{00000009-EDB6-4493-A19B-4D8B24774411}"/>
              </c:ext>
            </c:extLst>
          </c:dPt>
          <c:dPt>
            <c:idx val="5"/>
            <c:invertIfNegative val="0"/>
            <c:bubble3D val="0"/>
            <c:spPr>
              <a:solidFill>
                <a:srgbClr val="9F5FCF"/>
              </a:solidFill>
              <a:ln>
                <a:solidFill>
                  <a:sysClr val="window" lastClr="FFFFFF"/>
                </a:solidFill>
              </a:ln>
              <a:effectLst>
                <a:outerShdw blurRad="40005" dist="20320" dir="5400000" algn="ctr" rotWithShape="0">
                  <a:sysClr val="windowText" lastClr="000000">
                    <a:alpha val="40000"/>
                  </a:sysClr>
                </a:outerShdw>
              </a:effectLst>
            </c:spPr>
            <c:extLst>
              <c:ext xmlns:c16="http://schemas.microsoft.com/office/drawing/2014/chart" uri="{C3380CC4-5D6E-409C-BE32-E72D297353CC}">
                <c16:uniqueId val="{0000000B-EDB6-4493-A19B-4D8B24774411}"/>
              </c:ext>
            </c:extLst>
          </c:dPt>
          <c:dLbls>
            <c:dLbl>
              <c:idx val="1"/>
              <c:layout>
                <c:manualLayout>
                  <c:x val="0"/>
                  <c:y val="9.25233304170312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B6-4493-A19B-4D8B24774411}"/>
                </c:ext>
              </c:extLst>
            </c:dLbl>
            <c:dLbl>
              <c:idx val="5"/>
              <c:layout>
                <c:manualLayout>
                  <c:x val="-1.0185067526415994E-16"/>
                  <c:y val="7.9995227869243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B6-4493-A19B-4D8B2477441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Übersicht_Innenstadt!$M$4:$M$9</c:f>
              <c:strCache>
                <c:ptCount val="6"/>
                <c:pt idx="0">
                  <c:v>Ausländische Bevölkerung</c:v>
                </c:pt>
                <c:pt idx="1">
                  <c:v>Arbeit und Soziales (SGBXII)</c:v>
                </c:pt>
                <c:pt idx="2">
                  <c:v>Arbeit und Soziales (SGBII)</c:v>
                </c:pt>
                <c:pt idx="3">
                  <c:v>Gesundheit</c:v>
                </c:pt>
                <c:pt idx="4">
                  <c:v>Jugendhilfe</c:v>
                </c:pt>
                <c:pt idx="5">
                  <c:v>Pflege &amp; Senioren</c:v>
                </c:pt>
              </c:strCache>
            </c:strRef>
          </c:cat>
          <c:val>
            <c:numRef>
              <c:f>Übersicht_Innenstadt!$N$4:$N$9</c:f>
              <c:numCache>
                <c:formatCode>0.00</c:formatCode>
                <c:ptCount val="6"/>
                <c:pt idx="0">
                  <c:v>1.7497958634144346</c:v>
                </c:pt>
                <c:pt idx="1">
                  <c:v>1.0767507985307898</c:v>
                </c:pt>
                <c:pt idx="2">
                  <c:v>0.85990024535753173</c:v>
                </c:pt>
                <c:pt idx="3">
                  <c:v>0.86233839433536386</c:v>
                </c:pt>
                <c:pt idx="4">
                  <c:v>0.17642847449685214</c:v>
                </c:pt>
                <c:pt idx="5">
                  <c:v>2.1420631585843526</c:v>
                </c:pt>
              </c:numCache>
            </c:numRef>
          </c:val>
          <c:extLst>
            <c:ext xmlns:c16="http://schemas.microsoft.com/office/drawing/2014/chart" uri="{C3380CC4-5D6E-409C-BE32-E72D297353CC}">
              <c16:uniqueId val="{0000000C-EDB6-4493-A19B-4D8B24774411}"/>
            </c:ext>
          </c:extLst>
        </c:ser>
        <c:dLbls>
          <c:showLegendKey val="0"/>
          <c:showVal val="0"/>
          <c:showCatName val="0"/>
          <c:showSerName val="0"/>
          <c:showPercent val="0"/>
          <c:showBubbleSize val="0"/>
        </c:dLbls>
        <c:gapWidth val="100"/>
        <c:overlap val="-27"/>
        <c:axId val="411924824"/>
        <c:axId val="411913456"/>
      </c:barChart>
      <c:catAx>
        <c:axId val="411924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411913456"/>
        <c:crosses val="autoZero"/>
        <c:auto val="1"/>
        <c:lblAlgn val="ctr"/>
        <c:lblOffset val="100"/>
        <c:noMultiLvlLbl val="0"/>
      </c:catAx>
      <c:valAx>
        <c:axId val="411913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411924824"/>
        <c:crosses val="autoZero"/>
        <c:crossBetween val="between"/>
      </c:valAx>
      <c:spPr>
        <a:solidFill>
          <a:schemeClr val="bg1"/>
        </a:solidFill>
        <a:ln>
          <a:noFill/>
        </a:ln>
        <a:effectLst/>
      </c:spPr>
    </c:plotArea>
    <c:plotVisOnly val="1"/>
    <c:dispBlanksAs val="gap"/>
    <c:showDLblsOverMax val="0"/>
  </c:chart>
  <c:spPr>
    <a:solidFill>
      <a:schemeClr val="bg1">
        <a:lumMod val="95000"/>
      </a:schemeClr>
    </a:solidFill>
    <a:ln w="22225" cap="flat" cmpd="sng" algn="ctr">
      <a:solidFill>
        <a:schemeClr val="bg1">
          <a:lumMod val="50000"/>
        </a:schemeClr>
      </a:solidFill>
      <a:round/>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Balkendiagramm_Innenstadt!$B$3</c:f>
              <c:strCache>
                <c:ptCount val="1"/>
                <c:pt idx="0">
                  <c:v>RBK</c:v>
                </c:pt>
              </c:strCache>
            </c:strRef>
          </c:tx>
          <c:spPr>
            <a:pattFill prst="wdUpDiag">
              <a:fgClr>
                <a:srgbClr val="BFBFBF"/>
              </a:fgClr>
              <a:bgClr>
                <a:sysClr val="window" lastClr="FFFFFF"/>
              </a:bgClr>
            </a:pattFill>
            <a:ln>
              <a:noFill/>
            </a:ln>
            <a:effectLst/>
          </c:spPr>
          <c:invertIfNegative val="0"/>
          <c:dPt>
            <c:idx val="0"/>
            <c:invertIfNegative val="0"/>
            <c:bubble3D val="0"/>
            <c:spPr>
              <a:pattFill prst="wdUpDiag">
                <a:fgClr>
                  <a:srgbClr val="BFBFBF"/>
                </a:fgClr>
                <a:bgClr>
                  <a:sysClr val="window" lastClr="FFFFFF"/>
                </a:bgClr>
              </a:pattFill>
              <a:ln>
                <a:noFill/>
              </a:ln>
              <a:effectLst/>
            </c:spPr>
            <c:extLst>
              <c:ext xmlns:c16="http://schemas.microsoft.com/office/drawing/2014/chart" uri="{C3380CC4-5D6E-409C-BE32-E72D297353CC}">
                <c16:uniqueId val="{00000001-86CA-498A-B31A-F7ED19945C1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Balkendiagramm_Innenstadt!$A$11:$A$13</c:f>
              <c:strCache>
                <c:ptCount val="3"/>
                <c:pt idx="0">
                  <c:v>1.4 Anteil_Geduldete_Asylbewerber_u18 (in %)</c:v>
                </c:pt>
                <c:pt idx="1">
                  <c:v>1.2 Ausländeranteil_u18 (in %)</c:v>
                </c:pt>
                <c:pt idx="2">
                  <c:v>1.1 Ausländeranteil_insg (in %)</c:v>
                </c:pt>
              </c:strCache>
            </c:strRef>
          </c:cat>
          <c:val>
            <c:numRef>
              <c:f>Balkendiagramm_Innenstadt!$B$11:$B$13</c:f>
              <c:numCache>
                <c:formatCode>0.00</c:formatCode>
                <c:ptCount val="3"/>
                <c:pt idx="0">
                  <c:v>1.08</c:v>
                </c:pt>
                <c:pt idx="1">
                  <c:v>8.7100000000000009</c:v>
                </c:pt>
                <c:pt idx="2">
                  <c:v>9.93</c:v>
                </c:pt>
              </c:numCache>
            </c:numRef>
          </c:val>
          <c:extLst>
            <c:ext xmlns:c16="http://schemas.microsoft.com/office/drawing/2014/chart" uri="{C3380CC4-5D6E-409C-BE32-E72D297353CC}">
              <c16:uniqueId val="{00000002-86CA-498A-B31A-F7ED19945C15}"/>
            </c:ext>
          </c:extLst>
        </c:ser>
        <c:ser>
          <c:idx val="1"/>
          <c:order val="1"/>
          <c:tx>
            <c:strRef>
              <c:f>Balkendiagramm_Innenstadt!$C$3</c:f>
              <c:strCache>
                <c:ptCount val="1"/>
                <c:pt idx="0">
                  <c:v>Wermelskirchen</c:v>
                </c:pt>
              </c:strCache>
            </c:strRef>
          </c:tx>
          <c:spPr>
            <a:pattFill prst="pct60">
              <a:fgClr>
                <a:srgbClr val="BFBFBF"/>
              </a:fgClr>
              <a:bgClr>
                <a:sysClr val="window" lastClr="FFFFFF"/>
              </a:bgClr>
            </a:pattFill>
            <a:ln>
              <a:noFill/>
            </a:ln>
            <a:effectLst/>
          </c:spPr>
          <c:invertIfNegative val="0"/>
          <c:dPt>
            <c:idx val="0"/>
            <c:invertIfNegative val="0"/>
            <c:bubble3D val="0"/>
            <c:spPr>
              <a:pattFill prst="pct60">
                <a:fgClr>
                  <a:srgbClr val="BFBFBF"/>
                </a:fgClr>
                <a:bgClr>
                  <a:sysClr val="window" lastClr="FFFFFF"/>
                </a:bgClr>
              </a:pattFill>
              <a:ln>
                <a:noFill/>
              </a:ln>
              <a:effectLst/>
            </c:spPr>
            <c:extLst>
              <c:ext xmlns:c16="http://schemas.microsoft.com/office/drawing/2014/chart" uri="{C3380CC4-5D6E-409C-BE32-E72D297353CC}">
                <c16:uniqueId val="{00000004-86CA-498A-B31A-F7ED19945C1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Balkendiagramm_Innenstadt!$A$11:$A$13</c:f>
              <c:strCache>
                <c:ptCount val="3"/>
                <c:pt idx="0">
                  <c:v>1.4 Anteil_Geduldete_Asylbewerber_u18 (in %)</c:v>
                </c:pt>
                <c:pt idx="1">
                  <c:v>1.2 Ausländeranteil_u18 (in %)</c:v>
                </c:pt>
                <c:pt idx="2">
                  <c:v>1.1 Ausländeranteil_insg (in %)</c:v>
                </c:pt>
              </c:strCache>
            </c:strRef>
          </c:cat>
          <c:val>
            <c:numRef>
              <c:f>Balkendiagramm_Innenstadt!$C$11:$C$13</c:f>
              <c:numCache>
                <c:formatCode>0.00</c:formatCode>
                <c:ptCount val="3"/>
                <c:pt idx="0">
                  <c:v>1.88</c:v>
                </c:pt>
                <c:pt idx="1">
                  <c:v>8.3800000000000008</c:v>
                </c:pt>
                <c:pt idx="2">
                  <c:v>8.98</c:v>
                </c:pt>
              </c:numCache>
            </c:numRef>
          </c:val>
          <c:extLst>
            <c:ext xmlns:c16="http://schemas.microsoft.com/office/drawing/2014/chart" uri="{C3380CC4-5D6E-409C-BE32-E72D297353CC}">
              <c16:uniqueId val="{00000005-86CA-498A-B31A-F7ED19945C15}"/>
            </c:ext>
          </c:extLst>
        </c:ser>
        <c:ser>
          <c:idx val="2"/>
          <c:order val="2"/>
          <c:tx>
            <c:strRef>
              <c:f>Balkendiagramm_Innenstadt!$D$3</c:f>
              <c:strCache>
                <c:ptCount val="1"/>
                <c:pt idx="0">
                  <c:v>WPS Innenstadt</c:v>
                </c:pt>
              </c:strCache>
            </c:strRef>
          </c:tx>
          <c:spPr>
            <a:solidFill>
              <a:srgbClr val="BFBFBF"/>
            </a:solidFill>
            <a:ln>
              <a:noFill/>
            </a:ln>
            <a:effectLst/>
          </c:spPr>
          <c:invertIfNegative val="0"/>
          <c:dPt>
            <c:idx val="0"/>
            <c:invertIfNegative val="0"/>
            <c:bubble3D val="0"/>
            <c:spPr>
              <a:solidFill>
                <a:srgbClr val="BFBFBF"/>
              </a:solidFill>
              <a:ln>
                <a:noFill/>
              </a:ln>
              <a:effectLst/>
            </c:spPr>
            <c:extLst>
              <c:ext xmlns:c16="http://schemas.microsoft.com/office/drawing/2014/chart" uri="{C3380CC4-5D6E-409C-BE32-E72D297353CC}">
                <c16:uniqueId val="{00000007-86CA-498A-B31A-F7ED19945C1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Balkendiagramm_Innenstadt!$A$11:$A$13</c:f>
              <c:strCache>
                <c:ptCount val="3"/>
                <c:pt idx="0">
                  <c:v>1.4 Anteil_Geduldete_Asylbewerber_u18 (in %)</c:v>
                </c:pt>
                <c:pt idx="1">
                  <c:v>1.2 Ausländeranteil_u18 (in %)</c:v>
                </c:pt>
                <c:pt idx="2">
                  <c:v>1.1 Ausländeranteil_insg (in %)</c:v>
                </c:pt>
              </c:strCache>
            </c:strRef>
          </c:cat>
          <c:val>
            <c:numRef>
              <c:f>Balkendiagramm_Innenstadt!$D$11:$D$13</c:f>
              <c:numCache>
                <c:formatCode>0.00</c:formatCode>
                <c:ptCount val="3"/>
                <c:pt idx="0">
                  <c:v>3.47</c:v>
                </c:pt>
                <c:pt idx="1">
                  <c:v>15.72</c:v>
                </c:pt>
                <c:pt idx="2">
                  <c:v>14.11</c:v>
                </c:pt>
              </c:numCache>
            </c:numRef>
          </c:val>
          <c:extLst>
            <c:ext xmlns:c16="http://schemas.microsoft.com/office/drawing/2014/chart" uri="{C3380CC4-5D6E-409C-BE32-E72D297353CC}">
              <c16:uniqueId val="{00000008-86CA-498A-B31A-F7ED19945C15}"/>
            </c:ext>
          </c:extLst>
        </c:ser>
        <c:dLbls>
          <c:dLblPos val="outEnd"/>
          <c:showLegendKey val="0"/>
          <c:showVal val="1"/>
          <c:showCatName val="0"/>
          <c:showSerName val="0"/>
          <c:showPercent val="0"/>
          <c:showBubbleSize val="0"/>
        </c:dLbls>
        <c:gapWidth val="168"/>
        <c:overlap val="-42"/>
        <c:axId val="35183464"/>
        <c:axId val="35183856"/>
      </c:barChart>
      <c:catAx>
        <c:axId val="35183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de-DE"/>
          </a:p>
        </c:txPr>
        <c:crossAx val="35183856"/>
        <c:crosses val="autoZero"/>
        <c:auto val="1"/>
        <c:lblAlgn val="ctr"/>
        <c:lblOffset val="100"/>
        <c:noMultiLvlLbl val="0"/>
      </c:catAx>
      <c:valAx>
        <c:axId val="3518385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de-DE"/>
          </a:p>
        </c:txPr>
        <c:crossAx val="35183464"/>
        <c:crosses val="autoZero"/>
        <c:crossBetween val="between"/>
      </c:valAx>
      <c:spPr>
        <a:solidFill>
          <a:schemeClr val="bg1"/>
        </a:solid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de-DE"/>
          </a:p>
        </c:txPr>
      </c:legendEntry>
      <c:legendEntry>
        <c:idx val="1"/>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de-DE"/>
          </a:p>
        </c:txPr>
      </c:legendEntry>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de-DE"/>
        </a:p>
      </c:txPr>
    </c:legend>
    <c:plotVisOnly val="1"/>
    <c:dispBlanksAs val="gap"/>
    <c:showDLblsOverMax val="0"/>
  </c:chart>
  <c:spPr>
    <a:solidFill>
      <a:schemeClr val="bg1">
        <a:lumMod val="95000"/>
      </a:schemeClr>
    </a:solidFill>
    <a:ln w="22225" cap="flat" cmpd="sng" algn="ctr">
      <a:solidFill>
        <a:schemeClr val="bg1">
          <a:lumMod val="50000"/>
        </a:schemeClr>
      </a:solidFill>
      <a:round/>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Balkendiagramm_Innenstadt!$B$3</c:f>
              <c:strCache>
                <c:ptCount val="1"/>
                <c:pt idx="0">
                  <c:v>RBK</c:v>
                </c:pt>
              </c:strCache>
            </c:strRef>
          </c:tx>
          <c:spPr>
            <a:pattFill prst="wdUpDiag">
              <a:fgClr>
                <a:srgbClr val="9F5FCF"/>
              </a:fgClr>
              <a:bgClr>
                <a:sysClr val="window" lastClr="FFFFFF"/>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Balkendiagramm_Innenstadt!$A$4:$A$6</c:f>
              <c:strCache>
                <c:ptCount val="3"/>
                <c:pt idx="0">
                  <c:v>5.4. Anteil_Pflegebedürftige (in %)</c:v>
                </c:pt>
                <c:pt idx="1">
                  <c:v>5.3. Anteil_Schwerbehinderte_G_Vermerk (in %) </c:v>
                </c:pt>
                <c:pt idx="2">
                  <c:v>5.1. Anteil_Hochaltrige (in %)</c:v>
                </c:pt>
              </c:strCache>
            </c:strRef>
          </c:cat>
          <c:val>
            <c:numRef>
              <c:f>Balkendiagramm_Innenstadt!$B$4:$B$6</c:f>
              <c:numCache>
                <c:formatCode>General</c:formatCode>
                <c:ptCount val="3"/>
                <c:pt idx="0">
                  <c:v>5.64</c:v>
                </c:pt>
                <c:pt idx="1">
                  <c:v>5.52</c:v>
                </c:pt>
                <c:pt idx="2">
                  <c:v>7.96</c:v>
                </c:pt>
              </c:numCache>
            </c:numRef>
          </c:val>
          <c:extLst>
            <c:ext xmlns:c16="http://schemas.microsoft.com/office/drawing/2014/chart" uri="{C3380CC4-5D6E-409C-BE32-E72D297353CC}">
              <c16:uniqueId val="{00000000-2941-469B-8934-D75E7DAA0693}"/>
            </c:ext>
          </c:extLst>
        </c:ser>
        <c:ser>
          <c:idx val="1"/>
          <c:order val="1"/>
          <c:tx>
            <c:strRef>
              <c:f>Balkendiagramm_Innenstadt!$C$3</c:f>
              <c:strCache>
                <c:ptCount val="1"/>
                <c:pt idx="0">
                  <c:v>Wermelskirchen</c:v>
                </c:pt>
              </c:strCache>
            </c:strRef>
          </c:tx>
          <c:spPr>
            <a:pattFill prst="pct60">
              <a:fgClr>
                <a:srgbClr val="9F5FCF"/>
              </a:fgClr>
              <a:bgClr>
                <a:sysClr val="window" lastClr="FFFFFF"/>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Balkendiagramm_Innenstadt!$A$4:$A$6</c:f>
              <c:strCache>
                <c:ptCount val="3"/>
                <c:pt idx="0">
                  <c:v>5.4. Anteil_Pflegebedürftige (in %)</c:v>
                </c:pt>
                <c:pt idx="1">
                  <c:v>5.3. Anteil_Schwerbehinderte_G_Vermerk (in %) </c:v>
                </c:pt>
                <c:pt idx="2">
                  <c:v>5.1. Anteil_Hochaltrige (in %)</c:v>
                </c:pt>
              </c:strCache>
            </c:strRef>
          </c:cat>
          <c:val>
            <c:numRef>
              <c:f>Balkendiagramm_Innenstadt!$C$4:$C$6</c:f>
              <c:numCache>
                <c:formatCode>General</c:formatCode>
                <c:ptCount val="3"/>
                <c:pt idx="0">
                  <c:v>7.12</c:v>
                </c:pt>
                <c:pt idx="1">
                  <c:v>6.19</c:v>
                </c:pt>
                <c:pt idx="2">
                  <c:v>8.18</c:v>
                </c:pt>
              </c:numCache>
            </c:numRef>
          </c:val>
          <c:extLst>
            <c:ext xmlns:c16="http://schemas.microsoft.com/office/drawing/2014/chart" uri="{C3380CC4-5D6E-409C-BE32-E72D297353CC}">
              <c16:uniqueId val="{00000001-2941-469B-8934-D75E7DAA0693}"/>
            </c:ext>
          </c:extLst>
        </c:ser>
        <c:ser>
          <c:idx val="2"/>
          <c:order val="2"/>
          <c:tx>
            <c:strRef>
              <c:f>Balkendiagramm_Innenstadt!$D$3</c:f>
              <c:strCache>
                <c:ptCount val="1"/>
                <c:pt idx="0">
                  <c:v>WPS Innenstadt</c:v>
                </c:pt>
              </c:strCache>
            </c:strRef>
          </c:tx>
          <c:spPr>
            <a:solidFill>
              <a:srgbClr val="9F5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Balkendiagramm_Innenstadt!$A$4:$A$6</c:f>
              <c:strCache>
                <c:ptCount val="3"/>
                <c:pt idx="0">
                  <c:v>5.4. Anteil_Pflegebedürftige (in %)</c:v>
                </c:pt>
                <c:pt idx="1">
                  <c:v>5.3. Anteil_Schwerbehinderte_G_Vermerk (in %) </c:v>
                </c:pt>
                <c:pt idx="2">
                  <c:v>5.1. Anteil_Hochaltrige (in %)</c:v>
                </c:pt>
              </c:strCache>
            </c:strRef>
          </c:cat>
          <c:val>
            <c:numRef>
              <c:f>Balkendiagramm_Innenstadt!$D$4:$D$6</c:f>
              <c:numCache>
                <c:formatCode>General</c:formatCode>
                <c:ptCount val="3"/>
                <c:pt idx="0">
                  <c:v>8.32</c:v>
                </c:pt>
                <c:pt idx="1">
                  <c:v>8.07</c:v>
                </c:pt>
                <c:pt idx="2">
                  <c:v>10.1</c:v>
                </c:pt>
              </c:numCache>
            </c:numRef>
          </c:val>
          <c:extLst>
            <c:ext xmlns:c16="http://schemas.microsoft.com/office/drawing/2014/chart" uri="{C3380CC4-5D6E-409C-BE32-E72D297353CC}">
              <c16:uniqueId val="{00000002-2941-469B-8934-D75E7DAA0693}"/>
            </c:ext>
          </c:extLst>
        </c:ser>
        <c:dLbls>
          <c:dLblPos val="outEnd"/>
          <c:showLegendKey val="0"/>
          <c:showVal val="1"/>
          <c:showCatName val="0"/>
          <c:showSerName val="0"/>
          <c:showPercent val="0"/>
          <c:showBubbleSize val="0"/>
        </c:dLbls>
        <c:gapWidth val="168"/>
        <c:overlap val="-42"/>
        <c:axId val="35183464"/>
        <c:axId val="35183856"/>
      </c:barChart>
      <c:catAx>
        <c:axId val="35183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de-DE"/>
          </a:p>
        </c:txPr>
        <c:crossAx val="35183856"/>
        <c:crosses val="autoZero"/>
        <c:auto val="1"/>
        <c:lblAlgn val="ctr"/>
        <c:lblOffset val="100"/>
        <c:noMultiLvlLbl val="0"/>
      </c:catAx>
      <c:valAx>
        <c:axId val="3518385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de-DE"/>
          </a:p>
        </c:txPr>
        <c:crossAx val="35183464"/>
        <c:crosses val="autoZero"/>
        <c:crossBetween val="between"/>
      </c:valAx>
      <c:spPr>
        <a:solidFill>
          <a:schemeClr val="bg1"/>
        </a:solid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de-DE"/>
          </a:p>
        </c:txPr>
      </c:legendEntry>
      <c:legendEntry>
        <c:idx val="1"/>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de-DE"/>
          </a:p>
        </c:txPr>
      </c:legendEntry>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de-DE"/>
        </a:p>
      </c:txPr>
    </c:legend>
    <c:plotVisOnly val="1"/>
    <c:dispBlanksAs val="gap"/>
    <c:showDLblsOverMax val="0"/>
  </c:chart>
  <c:spPr>
    <a:solidFill>
      <a:schemeClr val="bg1">
        <a:lumMod val="95000"/>
      </a:schemeClr>
    </a:solidFill>
    <a:ln w="22225" cap="flat" cmpd="sng" algn="ctr">
      <a:solidFill>
        <a:schemeClr val="bg1">
          <a:lumMod val="50000"/>
        </a:schemeClr>
      </a:solidFill>
      <a:round/>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Balkendiagramm_Innenstadt!$B$3</c:f>
              <c:strCache>
                <c:ptCount val="1"/>
                <c:pt idx="0">
                  <c:v>RBK</c:v>
                </c:pt>
              </c:strCache>
            </c:strRef>
          </c:tx>
          <c:spPr>
            <a:pattFill prst="wdUpDiag">
              <a:fgClr>
                <a:srgbClr val="FFD966"/>
              </a:fgClr>
              <a:bgClr>
                <a:sysClr val="window" lastClr="FFFFFF"/>
              </a:bgClr>
            </a:pattFill>
            <a:ln>
              <a:noFill/>
            </a:ln>
            <a:effectLst/>
          </c:spPr>
          <c:invertIfNegative val="0"/>
          <c:dPt>
            <c:idx val="0"/>
            <c:invertIfNegative val="0"/>
            <c:bubble3D val="0"/>
            <c:spPr>
              <a:pattFill prst="wdUpDiag">
                <a:fgClr>
                  <a:srgbClr val="A9D18E"/>
                </a:fgClr>
                <a:bgClr>
                  <a:sysClr val="window" lastClr="FFFFFF"/>
                </a:bgClr>
              </a:pattFill>
              <a:ln>
                <a:noFill/>
              </a:ln>
              <a:effectLst/>
            </c:spPr>
            <c:extLst>
              <c:ext xmlns:c16="http://schemas.microsoft.com/office/drawing/2014/chart" uri="{C3380CC4-5D6E-409C-BE32-E72D297353CC}">
                <c16:uniqueId val="{00000001-2153-4A06-9B47-66015F0C9B1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Balkendiagramm_Innenstadt!$A$7:$A$10</c:f>
              <c:strCache>
                <c:ptCount val="4"/>
                <c:pt idx="0">
                  <c:v>3.4 Einschulungskinder mit Defizit (in %) </c:v>
                </c:pt>
                <c:pt idx="1">
                  <c:v>2.6 Anteil_SGBII_15u25 (in %)</c:v>
                </c:pt>
                <c:pt idx="2">
                  <c:v>2.5 Anteil_SGBII_0u18 (in %)</c:v>
                </c:pt>
                <c:pt idx="3">
                  <c:v>2.4 Anteil_SGBII_15u65 (in %)</c:v>
                </c:pt>
              </c:strCache>
            </c:strRef>
          </c:cat>
          <c:val>
            <c:numRef>
              <c:f>Balkendiagramm_Innenstadt!$B$7:$B$10</c:f>
              <c:numCache>
                <c:formatCode>0.00</c:formatCode>
                <c:ptCount val="4"/>
                <c:pt idx="0">
                  <c:v>44.83</c:v>
                </c:pt>
                <c:pt idx="1">
                  <c:v>7.97</c:v>
                </c:pt>
                <c:pt idx="2">
                  <c:v>11.89</c:v>
                </c:pt>
                <c:pt idx="3">
                  <c:v>6.6</c:v>
                </c:pt>
              </c:numCache>
            </c:numRef>
          </c:val>
          <c:extLst>
            <c:ext xmlns:c16="http://schemas.microsoft.com/office/drawing/2014/chart" uri="{C3380CC4-5D6E-409C-BE32-E72D297353CC}">
              <c16:uniqueId val="{00000002-2153-4A06-9B47-66015F0C9B16}"/>
            </c:ext>
          </c:extLst>
        </c:ser>
        <c:ser>
          <c:idx val="1"/>
          <c:order val="1"/>
          <c:tx>
            <c:strRef>
              <c:f>Balkendiagramm_Innenstadt!$C$3</c:f>
              <c:strCache>
                <c:ptCount val="1"/>
                <c:pt idx="0">
                  <c:v>Wermelskirchen</c:v>
                </c:pt>
              </c:strCache>
            </c:strRef>
          </c:tx>
          <c:spPr>
            <a:pattFill prst="pct60">
              <a:fgClr>
                <a:srgbClr val="FFD966"/>
              </a:fgClr>
              <a:bgClr>
                <a:sysClr val="window" lastClr="FFFFFF"/>
              </a:bgClr>
            </a:pattFill>
            <a:ln>
              <a:noFill/>
            </a:ln>
            <a:effectLst/>
          </c:spPr>
          <c:invertIfNegative val="0"/>
          <c:dPt>
            <c:idx val="0"/>
            <c:invertIfNegative val="0"/>
            <c:bubble3D val="0"/>
            <c:spPr>
              <a:pattFill prst="pct60">
                <a:fgClr>
                  <a:srgbClr val="A9D18E"/>
                </a:fgClr>
                <a:bgClr>
                  <a:sysClr val="window" lastClr="FFFFFF"/>
                </a:bgClr>
              </a:pattFill>
              <a:ln>
                <a:noFill/>
              </a:ln>
              <a:effectLst/>
            </c:spPr>
            <c:extLst>
              <c:ext xmlns:c16="http://schemas.microsoft.com/office/drawing/2014/chart" uri="{C3380CC4-5D6E-409C-BE32-E72D297353CC}">
                <c16:uniqueId val="{00000004-2153-4A06-9B47-66015F0C9B1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Balkendiagramm_Innenstadt!$A$7:$A$10</c:f>
              <c:strCache>
                <c:ptCount val="4"/>
                <c:pt idx="0">
                  <c:v>3.4 Einschulungskinder mit Defizit (in %) </c:v>
                </c:pt>
                <c:pt idx="1">
                  <c:v>2.6 Anteil_SGBII_15u25 (in %)</c:v>
                </c:pt>
                <c:pt idx="2">
                  <c:v>2.5 Anteil_SGBII_0u18 (in %)</c:v>
                </c:pt>
                <c:pt idx="3">
                  <c:v>2.4 Anteil_SGBII_15u65 (in %)</c:v>
                </c:pt>
              </c:strCache>
            </c:strRef>
          </c:cat>
          <c:val>
            <c:numRef>
              <c:f>Balkendiagramm_Innenstadt!$C$7:$C$10</c:f>
              <c:numCache>
                <c:formatCode>0.00</c:formatCode>
                <c:ptCount val="4"/>
                <c:pt idx="0">
                  <c:v>58.02</c:v>
                </c:pt>
                <c:pt idx="1">
                  <c:v>7.5</c:v>
                </c:pt>
                <c:pt idx="2">
                  <c:v>10.29</c:v>
                </c:pt>
                <c:pt idx="3">
                  <c:v>5.82</c:v>
                </c:pt>
              </c:numCache>
            </c:numRef>
          </c:val>
          <c:extLst>
            <c:ext xmlns:c16="http://schemas.microsoft.com/office/drawing/2014/chart" uri="{C3380CC4-5D6E-409C-BE32-E72D297353CC}">
              <c16:uniqueId val="{00000005-2153-4A06-9B47-66015F0C9B16}"/>
            </c:ext>
          </c:extLst>
        </c:ser>
        <c:ser>
          <c:idx val="2"/>
          <c:order val="2"/>
          <c:tx>
            <c:strRef>
              <c:f>Balkendiagramm_Innenstadt!$D$3</c:f>
              <c:strCache>
                <c:ptCount val="1"/>
                <c:pt idx="0">
                  <c:v>WPS Innenstadt</c:v>
                </c:pt>
              </c:strCache>
            </c:strRef>
          </c:tx>
          <c:spPr>
            <a:solidFill>
              <a:srgbClr val="FFD966"/>
            </a:solidFill>
            <a:ln>
              <a:noFill/>
            </a:ln>
            <a:effectLst/>
          </c:spPr>
          <c:invertIfNegative val="0"/>
          <c:dPt>
            <c:idx val="0"/>
            <c:invertIfNegative val="0"/>
            <c:bubble3D val="0"/>
            <c:spPr>
              <a:solidFill>
                <a:srgbClr val="A9D18E"/>
              </a:solidFill>
              <a:ln>
                <a:noFill/>
              </a:ln>
              <a:effectLst/>
            </c:spPr>
            <c:extLst>
              <c:ext xmlns:c16="http://schemas.microsoft.com/office/drawing/2014/chart" uri="{C3380CC4-5D6E-409C-BE32-E72D297353CC}">
                <c16:uniqueId val="{00000007-2153-4A06-9B47-66015F0C9B1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Balkendiagramm_Innenstadt!$A$7:$A$10</c:f>
              <c:strCache>
                <c:ptCount val="4"/>
                <c:pt idx="0">
                  <c:v>3.4 Einschulungskinder mit Defizit (in %) </c:v>
                </c:pt>
                <c:pt idx="1">
                  <c:v>2.6 Anteil_SGBII_15u25 (in %)</c:v>
                </c:pt>
                <c:pt idx="2">
                  <c:v>2.5 Anteil_SGBII_0u18 (in %)</c:v>
                </c:pt>
                <c:pt idx="3">
                  <c:v>2.4 Anteil_SGBII_15u65 (in %)</c:v>
                </c:pt>
              </c:strCache>
            </c:strRef>
          </c:cat>
          <c:val>
            <c:numRef>
              <c:f>Balkendiagramm_Innenstadt!$D$7:$D$10</c:f>
              <c:numCache>
                <c:formatCode>0.00</c:formatCode>
                <c:ptCount val="4"/>
                <c:pt idx="0">
                  <c:v>62.22</c:v>
                </c:pt>
                <c:pt idx="1">
                  <c:v>11.59</c:v>
                </c:pt>
                <c:pt idx="2">
                  <c:v>17.37</c:v>
                </c:pt>
                <c:pt idx="3">
                  <c:v>9.01</c:v>
                </c:pt>
              </c:numCache>
            </c:numRef>
          </c:val>
          <c:extLst>
            <c:ext xmlns:c16="http://schemas.microsoft.com/office/drawing/2014/chart" uri="{C3380CC4-5D6E-409C-BE32-E72D297353CC}">
              <c16:uniqueId val="{00000008-2153-4A06-9B47-66015F0C9B16}"/>
            </c:ext>
          </c:extLst>
        </c:ser>
        <c:dLbls>
          <c:dLblPos val="outEnd"/>
          <c:showLegendKey val="0"/>
          <c:showVal val="1"/>
          <c:showCatName val="0"/>
          <c:showSerName val="0"/>
          <c:showPercent val="0"/>
          <c:showBubbleSize val="0"/>
        </c:dLbls>
        <c:gapWidth val="168"/>
        <c:overlap val="-42"/>
        <c:axId val="35183464"/>
        <c:axId val="35183856"/>
      </c:barChart>
      <c:catAx>
        <c:axId val="35183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de-DE"/>
          </a:p>
        </c:txPr>
        <c:crossAx val="35183856"/>
        <c:crosses val="autoZero"/>
        <c:auto val="1"/>
        <c:lblAlgn val="ctr"/>
        <c:lblOffset val="100"/>
        <c:noMultiLvlLbl val="0"/>
      </c:catAx>
      <c:valAx>
        <c:axId val="3518385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de-DE"/>
          </a:p>
        </c:txPr>
        <c:crossAx val="35183464"/>
        <c:crosses val="autoZero"/>
        <c:crossBetween val="between"/>
      </c:valAx>
      <c:spPr>
        <a:solidFill>
          <a:schemeClr val="bg1"/>
        </a:solid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de-DE"/>
          </a:p>
        </c:txPr>
      </c:legendEntry>
      <c:legendEntry>
        <c:idx val="1"/>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de-DE"/>
          </a:p>
        </c:txPr>
      </c:legendEntry>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de-DE"/>
        </a:p>
      </c:txPr>
    </c:legend>
    <c:plotVisOnly val="1"/>
    <c:dispBlanksAs val="gap"/>
    <c:showDLblsOverMax val="0"/>
  </c:chart>
  <c:spPr>
    <a:solidFill>
      <a:schemeClr val="bg1">
        <a:lumMod val="95000"/>
      </a:schemeClr>
    </a:solidFill>
    <a:ln w="22225" cap="flat" cmpd="sng" algn="ctr">
      <a:solidFill>
        <a:schemeClr val="bg1">
          <a:lumMod val="50000"/>
        </a:schemeClr>
      </a:solidFill>
      <a:round/>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2B361-D543-4230-9D06-F269F7127F33}" type="datetimeFigureOut">
              <a:rPr lang="de-DE" smtClean="0"/>
              <a:pPr/>
              <a:t>29.04.2022</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F7A17-62B2-425A-8A23-4A9A09E7C1D8}" type="slidenum">
              <a:rPr lang="de-DE" smtClean="0"/>
              <a:pPr/>
              <a:t>‹Nr.›</a:t>
            </a:fld>
            <a:endParaRPr lang="de-DE" dirty="0"/>
          </a:p>
        </p:txBody>
      </p:sp>
    </p:spTree>
    <p:extLst>
      <p:ext uri="{BB962C8B-B14F-4D97-AF65-F5344CB8AC3E}">
        <p14:creationId xmlns:p14="http://schemas.microsoft.com/office/powerpoint/2010/main" val="3771456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27F7A17-62B2-425A-8A23-4A9A09E7C1D8}" type="slidenum">
              <a:rPr lang="de-DE" smtClean="0"/>
              <a:pPr/>
              <a:t>1</a:t>
            </a:fld>
            <a:endParaRPr lang="de-DE" dirty="0"/>
          </a:p>
        </p:txBody>
      </p:sp>
    </p:spTree>
    <p:extLst>
      <p:ext uri="{BB962C8B-B14F-4D97-AF65-F5344CB8AC3E}">
        <p14:creationId xmlns:p14="http://schemas.microsoft.com/office/powerpoint/2010/main" val="2650349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6841572" y="5372607"/>
            <a:ext cx="2302428"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descr="Logo.tif"/>
          <p:cNvPicPr>
            <a:picLocks noChangeAspect="1"/>
          </p:cNvPicPr>
          <p:nvPr userDrawn="1"/>
        </p:nvPicPr>
        <p:blipFill>
          <a:blip r:embed="rId2" cstate="print"/>
          <a:stretch>
            <a:fillRect/>
          </a:stretch>
        </p:blipFill>
        <p:spPr>
          <a:xfrm>
            <a:off x="7220274" y="5528594"/>
            <a:ext cx="1849831" cy="896417"/>
          </a:xfrm>
          <a:prstGeom prst="rect">
            <a:avLst/>
          </a:prstGeom>
        </p:spPr>
      </p:pic>
      <p:sp>
        <p:nvSpPr>
          <p:cNvPr id="9" name="Textfeld 8"/>
          <p:cNvSpPr txBox="1"/>
          <p:nvPr userDrawn="1"/>
        </p:nvSpPr>
        <p:spPr>
          <a:xfrm>
            <a:off x="7180310" y="6480720"/>
            <a:ext cx="2051720" cy="261610"/>
          </a:xfrm>
          <a:prstGeom prst="rect">
            <a:avLst/>
          </a:prstGeom>
          <a:noFill/>
        </p:spPr>
        <p:txBody>
          <a:bodyPr wrap="square" rtlCol="0">
            <a:spAutoFit/>
          </a:bodyPr>
          <a:lstStyle/>
          <a:p>
            <a:r>
              <a:rPr lang="de-DE" sz="1100" b="1" dirty="0">
                <a:latin typeface="Frutiger LT Com 47 Light Cn" pitchFamily="34" charset="0"/>
              </a:rPr>
              <a:t>Rheinisch-Bergischer Kreis</a:t>
            </a:r>
          </a:p>
        </p:txBody>
      </p:sp>
      <p:sp>
        <p:nvSpPr>
          <p:cNvPr id="10" name="Titel 1"/>
          <p:cNvSpPr>
            <a:spLocks noGrp="1"/>
          </p:cNvSpPr>
          <p:nvPr>
            <p:ph type="ctrTitle"/>
          </p:nvPr>
        </p:nvSpPr>
        <p:spPr>
          <a:xfrm>
            <a:off x="685800" y="980728"/>
            <a:ext cx="7772400" cy="1470025"/>
          </a:xfrm>
        </p:spPr>
        <p:txBody>
          <a:bodyPr/>
          <a:lstStyle>
            <a:lvl1pPr algn="l">
              <a:defRPr/>
            </a:lvl1pPr>
          </a:lstStyle>
          <a:p>
            <a:r>
              <a:rPr lang="de-DE"/>
              <a:t>Titelmasterformat durch Klicken bearbeiten</a:t>
            </a:r>
            <a:endParaRPr lang="de-DE" dirty="0"/>
          </a:p>
        </p:txBody>
      </p:sp>
      <p:sp>
        <p:nvSpPr>
          <p:cNvPr id="11" name="Untertitel 2"/>
          <p:cNvSpPr>
            <a:spLocks noGrp="1"/>
          </p:cNvSpPr>
          <p:nvPr>
            <p:ph type="subTitle" idx="1"/>
          </p:nvPr>
        </p:nvSpPr>
        <p:spPr>
          <a:xfrm>
            <a:off x="683568" y="2780928"/>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15" name="Grafik 14" descr="startseite.jpg"/>
          <p:cNvPicPr>
            <a:picLocks noChangeAspect="1"/>
          </p:cNvPicPr>
          <p:nvPr userDrawn="1"/>
        </p:nvPicPr>
        <p:blipFill>
          <a:blip r:embed="rId3" cstate="print"/>
          <a:stretch>
            <a:fillRect/>
          </a:stretch>
        </p:blipFill>
        <p:spPr>
          <a:xfrm>
            <a:off x="812" y="5373216"/>
            <a:ext cx="7181850" cy="1485900"/>
          </a:xfrm>
          <a:prstGeom prst="rect">
            <a:avLst/>
          </a:prstGeom>
        </p:spPr>
      </p:pic>
      <p:cxnSp>
        <p:nvCxnSpPr>
          <p:cNvPr id="16" name="Gerade Verbindung 15"/>
          <p:cNvCxnSpPr/>
          <p:nvPr userDrawn="1"/>
        </p:nvCxnSpPr>
        <p:spPr>
          <a:xfrm>
            <a:off x="0" y="5363885"/>
            <a:ext cx="9144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seit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hne_Titel">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5"/>
          <p:cNvSpPr txBox="1">
            <a:spLocks/>
          </p:cNvSpPr>
          <p:nvPr userDrawn="1"/>
        </p:nvSpPr>
        <p:spPr>
          <a:xfrm>
            <a:off x="467544" y="6582562"/>
            <a:ext cx="1080120" cy="365125"/>
          </a:xfrm>
          <a:prstGeom prst="rect">
            <a:avLst/>
          </a:prstGeom>
        </p:spPr>
        <p:txBody>
          <a:bodyPr vert="horz" lIns="91440" tIns="45720" rIns="91440" bIns="45720" rtlCol="0" anchor="ctr"/>
          <a:lstStyle>
            <a:lvl1pPr algn="l">
              <a:defRPr sz="10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chemeClr val="tx1"/>
                </a:solidFill>
                <a:effectLst/>
                <a:uLnTx/>
                <a:uFillTx/>
                <a:latin typeface="+mn-lt"/>
                <a:ea typeface="+mn-ea"/>
                <a:cs typeface="+mn-cs"/>
              </a:rPr>
              <a:t>Folie    </a:t>
            </a:r>
            <a:fld id="{E1DE5C5D-78D4-4524-BC6F-BBBCDBE91119}" type="slidenum">
              <a:rPr kumimoji="0" lang="de-DE"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e-DE" sz="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Grafik 7" descr="rbk_logo.tif"/>
          <p:cNvPicPr>
            <a:picLocks noChangeAspect="1"/>
          </p:cNvPicPr>
          <p:nvPr userDrawn="1"/>
        </p:nvPicPr>
        <p:blipFill>
          <a:blip r:embed="rId13" cstate="print"/>
          <a:stretch>
            <a:fillRect/>
          </a:stretch>
        </p:blipFill>
        <p:spPr>
          <a:xfrm>
            <a:off x="6372200" y="6422159"/>
            <a:ext cx="2324238" cy="319209"/>
          </a:xfrm>
          <a:prstGeom prst="rect">
            <a:avLst/>
          </a:prstGeom>
        </p:spPr>
      </p:pic>
      <p:graphicFrame>
        <p:nvGraphicFramePr>
          <p:cNvPr id="11" name="Tabelle 10"/>
          <p:cNvGraphicFramePr>
            <a:graphicFrameLocks noGrp="1"/>
          </p:cNvGraphicFramePr>
          <p:nvPr userDrawn="1">
            <p:extLst>
              <p:ext uri="{D42A27DB-BD31-4B8C-83A1-F6EECF244321}">
                <p14:modId xmlns:p14="http://schemas.microsoft.com/office/powerpoint/2010/main" val="1623856986"/>
              </p:ext>
            </p:extLst>
          </p:nvPr>
        </p:nvGraphicFramePr>
        <p:xfrm>
          <a:off x="457256" y="6237312"/>
          <a:ext cx="2890608" cy="426720"/>
        </p:xfrm>
        <a:graphic>
          <a:graphicData uri="http://schemas.openxmlformats.org/drawingml/2006/table">
            <a:tbl>
              <a:tblPr bandRow="1">
                <a:tableStyleId>{2D5ABB26-0587-4C30-8999-92F81FD0307C}</a:tableStyleId>
              </a:tblPr>
              <a:tblGrid>
                <a:gridCol w="688242">
                  <a:extLst>
                    <a:ext uri="{9D8B030D-6E8A-4147-A177-3AD203B41FA5}">
                      <a16:colId xmlns:a16="http://schemas.microsoft.com/office/drawing/2014/main" val="20000"/>
                    </a:ext>
                  </a:extLst>
                </a:gridCol>
                <a:gridCol w="2202366">
                  <a:extLst>
                    <a:ext uri="{9D8B030D-6E8A-4147-A177-3AD203B41FA5}">
                      <a16:colId xmlns:a16="http://schemas.microsoft.com/office/drawing/2014/main" val="20001"/>
                    </a:ext>
                  </a:extLst>
                </a:gridCol>
              </a:tblGrid>
              <a:tr h="180000">
                <a:tc>
                  <a:txBody>
                    <a:bodyPr/>
                    <a:lstStyle/>
                    <a:p>
                      <a:r>
                        <a:rPr lang="de-DE" sz="800" dirty="0"/>
                        <a:t>Autor</a:t>
                      </a:r>
                      <a:endParaRPr lang="de-DE" sz="800" b="0"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DE" sz="800" dirty="0"/>
                        <a:t>RBK, Sozialplanung „Motiv Mensch“</a:t>
                      </a:r>
                      <a:endParaRPr lang="de-DE" sz="800" b="0" dirty="0"/>
                    </a:p>
                  </a:txBody>
                  <a:tcPr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80000">
                <a:tc>
                  <a:txBody>
                    <a:bodyPr/>
                    <a:lstStyle/>
                    <a:p>
                      <a:r>
                        <a:rPr lang="de-DE" sz="800" dirty="0"/>
                        <a:t>Datum</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DE" sz="800" dirty="0"/>
                        <a:t>28.04.2022</a:t>
                      </a:r>
                    </a:p>
                  </a:txBody>
                  <a:tcPr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cxnSp>
        <p:nvCxnSpPr>
          <p:cNvPr id="9" name="Gerade Verbindung 8"/>
          <p:cNvCxnSpPr/>
          <p:nvPr userDrawn="1"/>
        </p:nvCxnSpPr>
        <p:spPr>
          <a:xfrm>
            <a:off x="0" y="6165304"/>
            <a:ext cx="9144000" cy="0"/>
          </a:xfrm>
          <a:prstGeom prst="line">
            <a:avLst/>
          </a:prstGeom>
          <a:ln w="50800">
            <a:solidFill>
              <a:schemeClr val="accent1"/>
            </a:solidFill>
          </a:ln>
          <a:effectLst>
            <a:outerShdw blurRad="50800" dist="50800" dir="5400000" algn="ctr" rotWithShape="0">
              <a:schemeClr val="accent3"/>
            </a:outerShdw>
          </a:effectLst>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50EB2941-CF4A-4C7E-A0CA-5B1F96BFADF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78512" y="6304055"/>
            <a:ext cx="1893344" cy="537897"/>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6" r:id="rId1"/>
  </p:sldLayoutIdLst>
  <p:hf hd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www.rbk-direkt.de/sozialplanung.aspx" TargetMode="External"/><Relationship Id="rId4" Type="http://schemas.openxmlformats.org/officeDocument/2006/relationships/hyperlink" Target="http://www.rbk-direkt.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15013" y="3772501"/>
            <a:ext cx="7200800" cy="1528707"/>
          </a:xfrm>
        </p:spPr>
        <p:txBody>
          <a:bodyPr anchor="ctr">
            <a:noAutofit/>
          </a:bodyPr>
          <a:lstStyle/>
          <a:p>
            <a:pPr>
              <a:spcBef>
                <a:spcPts val="0"/>
              </a:spcBef>
              <a:spcAft>
                <a:spcPts val="600"/>
              </a:spcAft>
            </a:pPr>
            <a:r>
              <a:rPr lang="de-DE" sz="1800" dirty="0">
                <a:solidFill>
                  <a:srgbClr val="040404"/>
                </a:solidFill>
                <a:latin typeface="Arial" panose="020B0604020202020204" pitchFamily="34" charset="0"/>
                <a:ea typeface="Cambria Math" panose="02040503050406030204" pitchFamily="18" charset="0"/>
                <a:cs typeface="Arial" panose="020B0604020202020204" pitchFamily="34" charset="0"/>
              </a:rPr>
              <a:t>Ausschuss für Soziales und Inklusion der Stadt Wermelskirchen</a:t>
            </a:r>
          </a:p>
          <a:p>
            <a:pPr>
              <a:spcAft>
                <a:spcPts val="600"/>
              </a:spcAft>
            </a:pPr>
            <a:r>
              <a:rPr lang="de-DE" sz="1800" dirty="0">
                <a:solidFill>
                  <a:srgbClr val="040404"/>
                </a:solidFill>
                <a:latin typeface="Arial" panose="020B0604020202020204" pitchFamily="34" charset="0"/>
                <a:ea typeface="Cambria Math" panose="02040503050406030204" pitchFamily="18" charset="0"/>
                <a:cs typeface="Arial" panose="020B0604020202020204" pitchFamily="34" charset="0"/>
              </a:rPr>
              <a:t>28.04.2022</a:t>
            </a:r>
          </a:p>
          <a:p>
            <a:r>
              <a:rPr lang="de-DE" sz="1800" dirty="0">
                <a:solidFill>
                  <a:srgbClr val="040404"/>
                </a:solidFill>
                <a:latin typeface="Arial" panose="020B0604020202020204" pitchFamily="34" charset="0"/>
                <a:ea typeface="Cambria Math" panose="02040503050406030204" pitchFamily="18" charset="0"/>
                <a:cs typeface="Arial" panose="020B0604020202020204" pitchFamily="34" charset="0"/>
              </a:rPr>
              <a:t>Referentin: Dr. Katharina Hörstermann</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699" y="332656"/>
            <a:ext cx="2574602" cy="1616739"/>
          </a:xfrm>
          <a:prstGeom prst="rect">
            <a:avLst/>
          </a:prstGeom>
        </p:spPr>
      </p:pic>
      <p:sp>
        <p:nvSpPr>
          <p:cNvPr id="7" name="Textfeld 6"/>
          <p:cNvSpPr txBox="1"/>
          <p:nvPr/>
        </p:nvSpPr>
        <p:spPr>
          <a:xfrm>
            <a:off x="0" y="2547153"/>
            <a:ext cx="9144000" cy="984885"/>
          </a:xfrm>
          <a:prstGeom prst="rect">
            <a:avLst/>
          </a:prstGeom>
          <a:noFill/>
        </p:spPr>
        <p:txBody>
          <a:bodyPr wrap="square" rtlCol="0">
            <a:spAutoFit/>
          </a:bodyPr>
          <a:lstStyle/>
          <a:p>
            <a:pPr algn="ctr">
              <a:spcAft>
                <a:spcPts val="1200"/>
              </a:spcAft>
            </a:pPr>
            <a:r>
              <a:rPr lang="de-DE" sz="2400" dirty="0">
                <a:solidFill>
                  <a:srgbClr val="040404"/>
                </a:solidFill>
              </a:rPr>
              <a:t>Sozialplanung „Motiv Mensch“</a:t>
            </a:r>
          </a:p>
          <a:p>
            <a:pPr algn="ctr">
              <a:spcAft>
                <a:spcPts val="600"/>
              </a:spcAft>
            </a:pPr>
            <a:r>
              <a:rPr lang="de-DE" sz="2400" dirty="0">
                <a:solidFill>
                  <a:srgbClr val="040404"/>
                </a:solidFill>
              </a:rPr>
              <a:t>Sozialbericht 2021 für den Rheinisch-Bergischen Kreis </a:t>
            </a:r>
          </a:p>
        </p:txBody>
      </p:sp>
      <p:cxnSp>
        <p:nvCxnSpPr>
          <p:cNvPr id="10" name="Gerader Verbinder 9"/>
          <p:cNvCxnSpPr/>
          <p:nvPr/>
        </p:nvCxnSpPr>
        <p:spPr>
          <a:xfrm>
            <a:off x="1332000" y="2306689"/>
            <a:ext cx="648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1332000" y="3717032"/>
            <a:ext cx="648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1DE21ED0-832B-44C1-B412-48891096B2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4437112"/>
            <a:ext cx="2731237" cy="775942"/>
          </a:xfrm>
          <a:prstGeom prst="rect">
            <a:avLst/>
          </a:prstGeom>
        </p:spPr>
      </p:pic>
    </p:spTree>
    <p:extLst>
      <p:ext uri="{BB962C8B-B14F-4D97-AF65-F5344CB8AC3E}">
        <p14:creationId xmlns:p14="http://schemas.microsoft.com/office/powerpoint/2010/main" val="4267977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49B63A7-28B1-40A1-9629-0E0438FBC073}"/>
              </a:ext>
            </a:extLst>
          </p:cNvPr>
          <p:cNvSpPr txBox="1"/>
          <p:nvPr/>
        </p:nvSpPr>
        <p:spPr>
          <a:xfrm>
            <a:off x="360000" y="936000"/>
            <a:ext cx="3312368" cy="461665"/>
          </a:xfrm>
          <a:prstGeom prst="rect">
            <a:avLst/>
          </a:prstGeom>
          <a:noFill/>
        </p:spPr>
        <p:txBody>
          <a:bodyPr wrap="square" rtlCol="0">
            <a:spAutoFit/>
          </a:bodyPr>
          <a:lstStyle/>
          <a:p>
            <a:r>
              <a:rPr lang="de-DE" sz="2400" b="1" dirty="0">
                <a:solidFill>
                  <a:srgbClr val="000000"/>
                </a:solidFill>
              </a:rPr>
              <a:t>Handlungsräume</a:t>
            </a:r>
          </a:p>
        </p:txBody>
      </p:sp>
      <p:pic>
        <p:nvPicPr>
          <p:cNvPr id="3" name="Grafik 2">
            <a:extLst>
              <a:ext uri="{FF2B5EF4-FFF2-40B4-BE49-F238E27FC236}">
                <a16:creationId xmlns:a16="http://schemas.microsoft.com/office/drawing/2014/main" id="{303D32F8-EADE-433F-B2B8-DE9339DC00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58" t="11141" r="2864" b="13901"/>
          <a:stretch/>
        </p:blipFill>
        <p:spPr>
          <a:xfrm>
            <a:off x="5220072" y="1052736"/>
            <a:ext cx="3867499" cy="4382441"/>
          </a:xfrm>
          <a:prstGeom prst="rect">
            <a:avLst/>
          </a:prstGeom>
        </p:spPr>
      </p:pic>
      <p:sp>
        <p:nvSpPr>
          <p:cNvPr id="4" name="Textfeld 3">
            <a:extLst>
              <a:ext uri="{FF2B5EF4-FFF2-40B4-BE49-F238E27FC236}">
                <a16:creationId xmlns:a16="http://schemas.microsoft.com/office/drawing/2014/main" id="{CE8CCE7E-64A6-4519-B9B9-6C232B7B106D}"/>
              </a:ext>
            </a:extLst>
          </p:cNvPr>
          <p:cNvSpPr txBox="1"/>
          <p:nvPr/>
        </p:nvSpPr>
        <p:spPr>
          <a:xfrm>
            <a:off x="360000" y="1700808"/>
            <a:ext cx="5652160" cy="3616375"/>
          </a:xfrm>
          <a:prstGeom prst="rect">
            <a:avLst/>
          </a:prstGeom>
          <a:noFill/>
        </p:spPr>
        <p:txBody>
          <a:bodyPr wrap="square" rtlCol="0">
            <a:spAutoFit/>
          </a:bodyPr>
          <a:lstStyle/>
          <a:p>
            <a:r>
              <a:rPr lang="de-DE" sz="2200" u="sng" dirty="0"/>
              <a:t>Sozialbericht 2017</a:t>
            </a:r>
          </a:p>
          <a:p>
            <a:r>
              <a:rPr lang="de-DE" sz="2200" dirty="0"/>
              <a:t>1 – Gronau-Hand (Berg. Gladbach)</a:t>
            </a:r>
          </a:p>
          <a:p>
            <a:r>
              <a:rPr lang="de-DE" sz="2200" dirty="0"/>
              <a:t>2 – Stadtmitte-Heidkamp (Berg. Gladbach)</a:t>
            </a:r>
          </a:p>
          <a:p>
            <a:r>
              <a:rPr lang="de-DE" sz="2200" dirty="0"/>
              <a:t>3 – Zentrum Nord (Burscheid)</a:t>
            </a:r>
          </a:p>
          <a:p>
            <a:r>
              <a:rPr lang="de-DE" sz="2200" dirty="0"/>
              <a:t>4 – Cremers Weiden (Leichlingen)</a:t>
            </a:r>
          </a:p>
          <a:p>
            <a:pPr>
              <a:spcAft>
                <a:spcPts val="600"/>
              </a:spcAft>
            </a:pPr>
            <a:r>
              <a:rPr lang="de-DE" sz="2200" b="1" dirty="0"/>
              <a:t>5 – Innenstadt-Ost (Wermelskirchen)</a:t>
            </a:r>
          </a:p>
          <a:p>
            <a:r>
              <a:rPr lang="de-DE" sz="2300" u="sng" dirty="0">
                <a:solidFill>
                  <a:schemeClr val="bg2">
                    <a:lumMod val="50000"/>
                  </a:schemeClr>
                </a:solidFill>
              </a:rPr>
              <a:t>Sozialbericht 2021</a:t>
            </a:r>
          </a:p>
          <a:p>
            <a:r>
              <a:rPr lang="de-DE" sz="2300" dirty="0">
                <a:solidFill>
                  <a:schemeClr val="bg2">
                    <a:lumMod val="50000"/>
                  </a:schemeClr>
                </a:solidFill>
              </a:rPr>
              <a:t>6 – Untereschbach (Overath)</a:t>
            </a:r>
          </a:p>
          <a:p>
            <a:r>
              <a:rPr lang="de-DE" sz="2300" dirty="0">
                <a:solidFill>
                  <a:schemeClr val="bg2">
                    <a:lumMod val="50000"/>
                  </a:schemeClr>
                </a:solidFill>
              </a:rPr>
              <a:t>7 – Mitte (Rösrath)</a:t>
            </a:r>
          </a:p>
          <a:p>
            <a:r>
              <a:rPr lang="de-DE" sz="2300" dirty="0">
                <a:solidFill>
                  <a:schemeClr val="bg2">
                    <a:lumMod val="50000"/>
                  </a:schemeClr>
                </a:solidFill>
              </a:rPr>
              <a:t>8 – Bockenberg (Berg. Gladbach)</a:t>
            </a:r>
          </a:p>
        </p:txBody>
      </p:sp>
    </p:spTree>
    <p:extLst>
      <p:ext uri="{BB962C8B-B14F-4D97-AF65-F5344CB8AC3E}">
        <p14:creationId xmlns:p14="http://schemas.microsoft.com/office/powerpoint/2010/main" val="423260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8FE02-CB8F-4944-BC9E-CEEAB9A0979E}"/>
              </a:ext>
            </a:extLst>
          </p:cNvPr>
          <p:cNvSpPr>
            <a:spLocks noGrp="1"/>
          </p:cNvSpPr>
          <p:nvPr>
            <p:ph type="title"/>
          </p:nvPr>
        </p:nvSpPr>
        <p:spPr>
          <a:xfrm>
            <a:off x="457200" y="274638"/>
            <a:ext cx="8229600" cy="706090"/>
          </a:xfrm>
        </p:spPr>
        <p:txBody>
          <a:bodyPr/>
          <a:lstStyle/>
          <a:p>
            <a:r>
              <a:rPr lang="de-DE" sz="3200" dirty="0">
                <a:solidFill>
                  <a:srgbClr val="040404"/>
                </a:solidFill>
              </a:rPr>
              <a:t>Handlungsraum Innenstadt-Ost</a:t>
            </a:r>
          </a:p>
        </p:txBody>
      </p:sp>
      <p:graphicFrame>
        <p:nvGraphicFramePr>
          <p:cNvPr id="5" name="Diagramm 4">
            <a:extLst>
              <a:ext uri="{FF2B5EF4-FFF2-40B4-BE49-F238E27FC236}">
                <a16:creationId xmlns:a16="http://schemas.microsoft.com/office/drawing/2014/main" id="{00000000-0008-0000-1E00-000002000000}"/>
              </a:ext>
            </a:extLst>
          </p:cNvPr>
          <p:cNvGraphicFramePr>
            <a:graphicFrameLocks/>
          </p:cNvGraphicFramePr>
          <p:nvPr>
            <p:extLst>
              <p:ext uri="{D42A27DB-BD31-4B8C-83A1-F6EECF244321}">
                <p14:modId xmlns:p14="http://schemas.microsoft.com/office/powerpoint/2010/main" val="938906656"/>
              </p:ext>
            </p:extLst>
          </p:nvPr>
        </p:nvGraphicFramePr>
        <p:xfrm>
          <a:off x="703800" y="1393200"/>
          <a:ext cx="7736400" cy="407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718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8FE02-CB8F-4944-BC9E-CEEAB9A0979E}"/>
              </a:ext>
            </a:extLst>
          </p:cNvPr>
          <p:cNvSpPr>
            <a:spLocks noGrp="1"/>
          </p:cNvSpPr>
          <p:nvPr>
            <p:ph type="title"/>
          </p:nvPr>
        </p:nvSpPr>
        <p:spPr>
          <a:xfrm>
            <a:off x="457200" y="274638"/>
            <a:ext cx="8229600" cy="706090"/>
          </a:xfrm>
        </p:spPr>
        <p:txBody>
          <a:bodyPr/>
          <a:lstStyle/>
          <a:p>
            <a:r>
              <a:rPr lang="de-DE" sz="3200" dirty="0">
                <a:solidFill>
                  <a:srgbClr val="040404"/>
                </a:solidFill>
              </a:rPr>
              <a:t>Handlungsraum Innenstadt-Ost</a:t>
            </a:r>
          </a:p>
        </p:txBody>
      </p:sp>
      <p:graphicFrame>
        <p:nvGraphicFramePr>
          <p:cNvPr id="3" name="Diagramm 2">
            <a:extLst>
              <a:ext uri="{FF2B5EF4-FFF2-40B4-BE49-F238E27FC236}">
                <a16:creationId xmlns:a16="http://schemas.microsoft.com/office/drawing/2014/main" id="{00000000-0008-0000-0000-000003000000}"/>
              </a:ext>
            </a:extLst>
          </p:cNvPr>
          <p:cNvGraphicFramePr>
            <a:graphicFrameLocks/>
          </p:cNvGraphicFramePr>
          <p:nvPr/>
        </p:nvGraphicFramePr>
        <p:xfrm>
          <a:off x="703791" y="1391708"/>
          <a:ext cx="7736417" cy="4074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399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8FE02-CB8F-4944-BC9E-CEEAB9A0979E}"/>
              </a:ext>
            </a:extLst>
          </p:cNvPr>
          <p:cNvSpPr>
            <a:spLocks noGrp="1"/>
          </p:cNvSpPr>
          <p:nvPr>
            <p:ph type="title"/>
          </p:nvPr>
        </p:nvSpPr>
        <p:spPr>
          <a:xfrm>
            <a:off x="457200" y="274638"/>
            <a:ext cx="8229600" cy="706090"/>
          </a:xfrm>
        </p:spPr>
        <p:txBody>
          <a:bodyPr/>
          <a:lstStyle/>
          <a:p>
            <a:r>
              <a:rPr lang="de-DE" sz="3200" dirty="0">
                <a:solidFill>
                  <a:srgbClr val="040404"/>
                </a:solidFill>
              </a:rPr>
              <a:t>Handlungsraum Innenstadt-Ost</a:t>
            </a:r>
          </a:p>
        </p:txBody>
      </p:sp>
      <p:graphicFrame>
        <p:nvGraphicFramePr>
          <p:cNvPr id="3" name="Diagramm 2">
            <a:extLst>
              <a:ext uri="{FF2B5EF4-FFF2-40B4-BE49-F238E27FC236}">
                <a16:creationId xmlns:a16="http://schemas.microsoft.com/office/drawing/2014/main" id="{4164718E-D82A-4450-AC09-AB2DBDF8272D}"/>
              </a:ext>
            </a:extLst>
          </p:cNvPr>
          <p:cNvGraphicFramePr>
            <a:graphicFrameLocks/>
          </p:cNvGraphicFramePr>
          <p:nvPr/>
        </p:nvGraphicFramePr>
        <p:xfrm>
          <a:off x="703791" y="1391708"/>
          <a:ext cx="7736417" cy="4074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206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F10FA71-FAF8-47E3-85D5-A27EEE942B5D}"/>
              </a:ext>
            </a:extLst>
          </p:cNvPr>
          <p:cNvSpPr txBox="1">
            <a:spLocks/>
          </p:cNvSpPr>
          <p:nvPr/>
        </p:nvSpPr>
        <p:spPr>
          <a:xfrm>
            <a:off x="457200" y="274638"/>
            <a:ext cx="8229600" cy="706090"/>
          </a:xfrm>
          <a:prstGeom prst="rect">
            <a:avLst/>
          </a:prstGeom>
        </p:spPr>
        <p:txBody>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de-DE" sz="3200" dirty="0">
                <a:solidFill>
                  <a:srgbClr val="040404"/>
                </a:solidFill>
              </a:rPr>
              <a:t>Handlungsraum Innenstadt-Ost</a:t>
            </a:r>
          </a:p>
        </p:txBody>
      </p:sp>
      <p:graphicFrame>
        <p:nvGraphicFramePr>
          <p:cNvPr id="4" name="Diagramm 3">
            <a:extLst>
              <a:ext uri="{FF2B5EF4-FFF2-40B4-BE49-F238E27FC236}">
                <a16:creationId xmlns:a16="http://schemas.microsoft.com/office/drawing/2014/main" id="{3F300615-8661-436A-9322-3BDE29B82E54}"/>
              </a:ext>
            </a:extLst>
          </p:cNvPr>
          <p:cNvGraphicFramePr>
            <a:graphicFrameLocks/>
          </p:cNvGraphicFramePr>
          <p:nvPr>
            <p:extLst>
              <p:ext uri="{D42A27DB-BD31-4B8C-83A1-F6EECF244321}">
                <p14:modId xmlns:p14="http://schemas.microsoft.com/office/powerpoint/2010/main" val="3622505116"/>
              </p:ext>
            </p:extLst>
          </p:nvPr>
        </p:nvGraphicFramePr>
        <p:xfrm>
          <a:off x="703791" y="1391708"/>
          <a:ext cx="7736417" cy="4074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93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907704" y="1395344"/>
            <a:ext cx="7026050" cy="1461939"/>
          </a:xfrm>
          <a:prstGeom prst="rect">
            <a:avLst/>
          </a:prstGeom>
        </p:spPr>
        <p:txBody>
          <a:bodyPr wrap="square">
            <a:spAutoFit/>
          </a:bodyPr>
          <a:lstStyle/>
          <a:p>
            <a:pPr>
              <a:spcAft>
                <a:spcPts val="600"/>
              </a:spcAft>
            </a:pPr>
            <a:r>
              <a:rPr lang="de-DE" sz="2100" b="1" dirty="0">
                <a:solidFill>
                  <a:srgbClr val="040404"/>
                </a:solidFill>
              </a:rPr>
              <a:t>Zielgruppe 1:</a:t>
            </a:r>
          </a:p>
          <a:p>
            <a:pPr>
              <a:spcAft>
                <a:spcPts val="600"/>
              </a:spcAft>
            </a:pPr>
            <a:r>
              <a:rPr lang="de-DE" sz="2100" dirty="0">
                <a:solidFill>
                  <a:srgbClr val="040404"/>
                </a:solidFill>
              </a:rPr>
              <a:t>Junge Menschen (bis 27 Jahren) mit besonderem Unterstützungsbedarf unter Berücksichtigung von Zuwanderungsgeschichten. </a:t>
            </a:r>
            <a:endParaRPr lang="de-DE" sz="2100" b="1" dirty="0">
              <a:solidFill>
                <a:srgbClr val="040404"/>
              </a:solidFill>
            </a:endParaRP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89" y="1517844"/>
            <a:ext cx="1080120" cy="1080120"/>
          </a:xfrm>
          <a:prstGeom prst="rect">
            <a:avLst/>
          </a:prstGeom>
        </p:spPr>
      </p:pic>
      <p:sp>
        <p:nvSpPr>
          <p:cNvPr id="10" name="Titel 1">
            <a:extLst>
              <a:ext uri="{FF2B5EF4-FFF2-40B4-BE49-F238E27FC236}">
                <a16:creationId xmlns:a16="http://schemas.microsoft.com/office/drawing/2014/main" id="{84E0F9E7-5B5A-4314-B0B3-C8D25E2DF767}"/>
              </a:ext>
            </a:extLst>
          </p:cNvPr>
          <p:cNvSpPr txBox="1">
            <a:spLocks/>
          </p:cNvSpPr>
          <p:nvPr/>
        </p:nvSpPr>
        <p:spPr>
          <a:xfrm>
            <a:off x="457200" y="274638"/>
            <a:ext cx="8229600" cy="706090"/>
          </a:xfrm>
          <a:prstGeom prst="rect">
            <a:avLst/>
          </a:prstGeom>
        </p:spPr>
        <p:txBody>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de-DE" sz="3200" dirty="0">
                <a:solidFill>
                  <a:srgbClr val="040404"/>
                </a:solidFill>
              </a:rPr>
              <a:t>Handlungsraum Innenstadt-Ost</a:t>
            </a:r>
          </a:p>
        </p:txBody>
      </p:sp>
      <p:sp>
        <p:nvSpPr>
          <p:cNvPr id="13" name="Textfeld 12">
            <a:extLst>
              <a:ext uri="{FF2B5EF4-FFF2-40B4-BE49-F238E27FC236}">
                <a16:creationId xmlns:a16="http://schemas.microsoft.com/office/drawing/2014/main" id="{4C9C17F2-4CDC-4A09-B559-9CB4FE707377}"/>
              </a:ext>
            </a:extLst>
          </p:cNvPr>
          <p:cNvSpPr txBox="1"/>
          <p:nvPr/>
        </p:nvSpPr>
        <p:spPr>
          <a:xfrm>
            <a:off x="1907704" y="3140968"/>
            <a:ext cx="7026050" cy="2908489"/>
          </a:xfrm>
          <a:prstGeom prst="rect">
            <a:avLst/>
          </a:prstGeom>
          <a:noFill/>
        </p:spPr>
        <p:txBody>
          <a:bodyPr wrap="square" rtlCol="0">
            <a:spAutoFit/>
          </a:bodyPr>
          <a:lstStyle/>
          <a:p>
            <a:pPr>
              <a:spcAft>
                <a:spcPts val="600"/>
              </a:spcAft>
            </a:pPr>
            <a:r>
              <a:rPr lang="de-DE" sz="2100" b="1" dirty="0">
                <a:solidFill>
                  <a:srgbClr val="040404"/>
                </a:solidFill>
              </a:rPr>
              <a:t>Handlungsempfehlung 1:</a:t>
            </a:r>
          </a:p>
          <a:p>
            <a:pPr>
              <a:spcAft>
                <a:spcPts val="300"/>
              </a:spcAft>
            </a:pPr>
            <a:r>
              <a:rPr lang="de-DE" sz="2100" dirty="0">
                <a:solidFill>
                  <a:srgbClr val="040404"/>
                </a:solidFill>
              </a:rPr>
              <a:t>Initiierung von Maßnahmen zur Verbesserung</a:t>
            </a:r>
          </a:p>
          <a:p>
            <a:pPr marL="285750" indent="-285750">
              <a:spcAft>
                <a:spcPts val="300"/>
              </a:spcAft>
              <a:buFont typeface="Arial" panose="020B0604020202020204" pitchFamily="34" charset="0"/>
              <a:buChar char="•"/>
            </a:pPr>
            <a:r>
              <a:rPr lang="de-DE" sz="2100" dirty="0">
                <a:solidFill>
                  <a:srgbClr val="040404"/>
                </a:solidFill>
              </a:rPr>
              <a:t>der niederschwelligen Angebote mit aufsuchendem Charakter in der offenen Kinder- und Jugendarbeit </a:t>
            </a:r>
          </a:p>
          <a:p>
            <a:pPr marL="285750" indent="-285750">
              <a:spcAft>
                <a:spcPts val="300"/>
              </a:spcAft>
              <a:buFont typeface="Arial" panose="020B0604020202020204" pitchFamily="34" charset="0"/>
              <a:buChar char="•"/>
            </a:pPr>
            <a:r>
              <a:rPr lang="de-DE" sz="2100" dirty="0">
                <a:solidFill>
                  <a:srgbClr val="040404"/>
                </a:solidFill>
              </a:rPr>
              <a:t>der Angebote zur Vermittlung von </a:t>
            </a:r>
            <a:r>
              <a:rPr lang="de-DE" sz="2100" dirty="0" err="1">
                <a:solidFill>
                  <a:srgbClr val="040404"/>
                </a:solidFill>
              </a:rPr>
              <a:t>Schlüsselkompeten-zen</a:t>
            </a:r>
            <a:r>
              <a:rPr lang="de-DE" sz="2100" dirty="0">
                <a:solidFill>
                  <a:srgbClr val="040404"/>
                </a:solidFill>
              </a:rPr>
              <a:t> und Alltagsstrukturierung für die Zielgruppe </a:t>
            </a:r>
          </a:p>
          <a:p>
            <a:pPr marL="285750" indent="-285750">
              <a:spcAft>
                <a:spcPts val="600"/>
              </a:spcAft>
              <a:buFont typeface="Arial" panose="020B0604020202020204" pitchFamily="34" charset="0"/>
              <a:buChar char="•"/>
            </a:pPr>
            <a:r>
              <a:rPr lang="de-DE" sz="2100" dirty="0">
                <a:solidFill>
                  <a:srgbClr val="040404"/>
                </a:solidFill>
              </a:rPr>
              <a:t>für eine effiziente und lückenlose Vernetzung der Fachakteure</a:t>
            </a:r>
            <a:endParaRPr lang="de-DE" sz="2100" b="1" dirty="0">
              <a:solidFill>
                <a:srgbClr val="040404"/>
              </a:solidFill>
            </a:endParaRPr>
          </a:p>
        </p:txBody>
      </p:sp>
      <p:pic>
        <p:nvPicPr>
          <p:cNvPr id="14" name="Grafik 13">
            <a:extLst>
              <a:ext uri="{FF2B5EF4-FFF2-40B4-BE49-F238E27FC236}">
                <a16:creationId xmlns:a16="http://schemas.microsoft.com/office/drawing/2014/main" id="{45220D90-2E89-4AAC-BBE5-5023783A5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246" y="3212976"/>
            <a:ext cx="1187624" cy="1187624"/>
          </a:xfrm>
          <a:prstGeom prst="rect">
            <a:avLst/>
          </a:prstGeom>
        </p:spPr>
      </p:pic>
    </p:spTree>
    <p:extLst>
      <p:ext uri="{BB962C8B-B14F-4D97-AF65-F5344CB8AC3E}">
        <p14:creationId xmlns:p14="http://schemas.microsoft.com/office/powerpoint/2010/main" val="4087807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3EDCA9E5-7743-4ECE-9829-457BC783992F}"/>
              </a:ext>
            </a:extLst>
          </p:cNvPr>
          <p:cNvSpPr txBox="1">
            <a:spLocks/>
          </p:cNvSpPr>
          <p:nvPr/>
        </p:nvSpPr>
        <p:spPr>
          <a:xfrm>
            <a:off x="457200" y="274638"/>
            <a:ext cx="8229600" cy="706090"/>
          </a:xfrm>
          <a:prstGeom prst="rect">
            <a:avLst/>
          </a:prstGeom>
        </p:spPr>
        <p:txBody>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de-DE" sz="3200" dirty="0">
                <a:solidFill>
                  <a:srgbClr val="040404"/>
                </a:solidFill>
              </a:rPr>
              <a:t>Handlungsraum Innenstadt-Ost</a:t>
            </a:r>
          </a:p>
        </p:txBody>
      </p:sp>
      <p:sp>
        <p:nvSpPr>
          <p:cNvPr id="8" name="Textfeld 7">
            <a:extLst>
              <a:ext uri="{FF2B5EF4-FFF2-40B4-BE49-F238E27FC236}">
                <a16:creationId xmlns:a16="http://schemas.microsoft.com/office/drawing/2014/main" id="{DDFE19B8-2F7B-4068-999A-5D70D2BE8A26}"/>
              </a:ext>
            </a:extLst>
          </p:cNvPr>
          <p:cNvSpPr txBox="1"/>
          <p:nvPr/>
        </p:nvSpPr>
        <p:spPr>
          <a:xfrm>
            <a:off x="251520" y="1383540"/>
            <a:ext cx="8136904" cy="3385542"/>
          </a:xfrm>
          <a:prstGeom prst="rect">
            <a:avLst/>
          </a:prstGeom>
          <a:noFill/>
        </p:spPr>
        <p:txBody>
          <a:bodyPr wrap="square" rtlCol="0">
            <a:spAutoFit/>
          </a:bodyPr>
          <a:lstStyle/>
          <a:p>
            <a:pPr>
              <a:spcAft>
                <a:spcPts val="600"/>
              </a:spcAft>
            </a:pPr>
            <a:r>
              <a:rPr lang="de-DE" sz="2300" b="1" dirty="0">
                <a:solidFill>
                  <a:srgbClr val="040404"/>
                </a:solidFill>
              </a:rPr>
              <a:t>Maßnahmen:</a:t>
            </a:r>
          </a:p>
          <a:p>
            <a:pPr marL="342900" indent="-342900">
              <a:spcAft>
                <a:spcPts val="600"/>
              </a:spcAft>
              <a:buFont typeface="Arial" panose="020B0604020202020204" pitchFamily="34" charset="0"/>
              <a:buChar char="•"/>
            </a:pPr>
            <a:r>
              <a:rPr lang="de-DE" sz="2300" dirty="0">
                <a:solidFill>
                  <a:srgbClr val="040404"/>
                </a:solidFill>
              </a:rPr>
              <a:t>Einrichtung einer Streetworker-Stelle</a:t>
            </a:r>
          </a:p>
          <a:p>
            <a:pPr marL="342900" indent="-342900">
              <a:spcAft>
                <a:spcPts val="600"/>
              </a:spcAft>
              <a:buFont typeface="Arial" panose="020B0604020202020204" pitchFamily="34" charset="0"/>
              <a:buChar char="•"/>
            </a:pPr>
            <a:r>
              <a:rPr lang="de-DE" sz="2300" dirty="0">
                <a:solidFill>
                  <a:srgbClr val="040404"/>
                </a:solidFill>
              </a:rPr>
              <a:t>„</a:t>
            </a:r>
            <a:r>
              <a:rPr lang="de-DE" sz="2300" dirty="0" err="1">
                <a:solidFill>
                  <a:srgbClr val="040404"/>
                </a:solidFill>
              </a:rPr>
              <a:t>Get</a:t>
            </a:r>
            <a:r>
              <a:rPr lang="de-DE" sz="2300" dirty="0">
                <a:solidFill>
                  <a:srgbClr val="040404"/>
                </a:solidFill>
              </a:rPr>
              <a:t> </a:t>
            </a:r>
            <a:r>
              <a:rPr lang="de-DE" sz="2300" dirty="0" err="1">
                <a:solidFill>
                  <a:srgbClr val="040404"/>
                </a:solidFill>
              </a:rPr>
              <a:t>up</a:t>
            </a:r>
            <a:r>
              <a:rPr lang="de-DE" sz="2300" dirty="0">
                <a:solidFill>
                  <a:srgbClr val="040404"/>
                </a:solidFill>
              </a:rPr>
              <a:t>!“ – aufsuchende Jugendsozialarbeit</a:t>
            </a:r>
          </a:p>
          <a:p>
            <a:pPr marL="342900" indent="-342900">
              <a:spcAft>
                <a:spcPts val="600"/>
              </a:spcAft>
              <a:buFont typeface="Arial" panose="020B0604020202020204" pitchFamily="34" charset="0"/>
              <a:buChar char="•"/>
            </a:pPr>
            <a:r>
              <a:rPr lang="de-DE" sz="2300" dirty="0">
                <a:solidFill>
                  <a:srgbClr val="040404"/>
                </a:solidFill>
              </a:rPr>
              <a:t>Ausweitung Beratungsangebot des Jobcenters</a:t>
            </a:r>
          </a:p>
          <a:p>
            <a:pPr marL="800100" lvl="1" indent="-342900">
              <a:spcAft>
                <a:spcPts val="600"/>
              </a:spcAft>
              <a:buFont typeface="Arial" panose="020B0604020202020204" pitchFamily="34" charset="0"/>
              <a:buChar char="•"/>
            </a:pPr>
            <a:r>
              <a:rPr lang="de-DE" sz="2300" dirty="0">
                <a:solidFill>
                  <a:srgbClr val="040404"/>
                </a:solidFill>
              </a:rPr>
              <a:t>im u25-Bereich</a:t>
            </a:r>
          </a:p>
          <a:p>
            <a:pPr marL="800100" lvl="1" indent="-342900">
              <a:spcAft>
                <a:spcPts val="600"/>
              </a:spcAft>
              <a:buFont typeface="Arial" panose="020B0604020202020204" pitchFamily="34" charset="0"/>
              <a:buChar char="•"/>
            </a:pPr>
            <a:r>
              <a:rPr lang="de-DE" sz="2300" dirty="0">
                <a:solidFill>
                  <a:srgbClr val="040404"/>
                </a:solidFill>
              </a:rPr>
              <a:t>Außensprechstunde im Waschcafé</a:t>
            </a:r>
          </a:p>
          <a:p>
            <a:pPr marL="342900" indent="-342900">
              <a:spcAft>
                <a:spcPts val="600"/>
              </a:spcAft>
              <a:buFont typeface="Arial" panose="020B0604020202020204" pitchFamily="34" charset="0"/>
              <a:buChar char="•"/>
            </a:pPr>
            <a:r>
              <a:rPr lang="de-DE" sz="2300" dirty="0">
                <a:solidFill>
                  <a:srgbClr val="040404"/>
                </a:solidFill>
              </a:rPr>
              <a:t>Ausweitung Beratungsangebot &amp; Fallmanagement für Zugewanderte</a:t>
            </a:r>
          </a:p>
        </p:txBody>
      </p:sp>
      <p:pic>
        <p:nvPicPr>
          <p:cNvPr id="4" name="Grafik 3">
            <a:extLst>
              <a:ext uri="{FF2B5EF4-FFF2-40B4-BE49-F238E27FC236}">
                <a16:creationId xmlns:a16="http://schemas.microsoft.com/office/drawing/2014/main" id="{608E841D-F6B9-4608-A385-843903E38D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9494" y="1988840"/>
            <a:ext cx="1862986" cy="841837"/>
          </a:xfrm>
          <a:prstGeom prst="rect">
            <a:avLst/>
          </a:prstGeom>
        </p:spPr>
      </p:pic>
    </p:spTree>
    <p:extLst>
      <p:ext uri="{BB962C8B-B14F-4D97-AF65-F5344CB8AC3E}">
        <p14:creationId xmlns:p14="http://schemas.microsoft.com/office/powerpoint/2010/main" val="327570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3EDCA9E5-7743-4ECE-9829-457BC783992F}"/>
              </a:ext>
            </a:extLst>
          </p:cNvPr>
          <p:cNvSpPr txBox="1">
            <a:spLocks/>
          </p:cNvSpPr>
          <p:nvPr/>
        </p:nvSpPr>
        <p:spPr>
          <a:xfrm>
            <a:off x="457200" y="274638"/>
            <a:ext cx="8229600" cy="706090"/>
          </a:xfrm>
          <a:prstGeom prst="rect">
            <a:avLst/>
          </a:prstGeom>
        </p:spPr>
        <p:txBody>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de-DE" sz="3200" dirty="0">
                <a:solidFill>
                  <a:srgbClr val="040404"/>
                </a:solidFill>
              </a:rPr>
              <a:t>Handlungsraum Innenstadt-Ost</a:t>
            </a:r>
          </a:p>
        </p:txBody>
      </p:sp>
      <p:sp>
        <p:nvSpPr>
          <p:cNvPr id="8" name="Textfeld 7">
            <a:extLst>
              <a:ext uri="{FF2B5EF4-FFF2-40B4-BE49-F238E27FC236}">
                <a16:creationId xmlns:a16="http://schemas.microsoft.com/office/drawing/2014/main" id="{DDFE19B8-2F7B-4068-999A-5D70D2BE8A26}"/>
              </a:ext>
            </a:extLst>
          </p:cNvPr>
          <p:cNvSpPr txBox="1"/>
          <p:nvPr/>
        </p:nvSpPr>
        <p:spPr>
          <a:xfrm>
            <a:off x="251520" y="1383540"/>
            <a:ext cx="8136904" cy="1308050"/>
          </a:xfrm>
          <a:prstGeom prst="rect">
            <a:avLst/>
          </a:prstGeom>
          <a:noFill/>
        </p:spPr>
        <p:txBody>
          <a:bodyPr wrap="square" rtlCol="0">
            <a:spAutoFit/>
          </a:bodyPr>
          <a:lstStyle/>
          <a:p>
            <a:pPr>
              <a:spcAft>
                <a:spcPts val="600"/>
              </a:spcAft>
            </a:pPr>
            <a:r>
              <a:rPr lang="de-DE" sz="2300" b="1" dirty="0">
                <a:solidFill>
                  <a:srgbClr val="040404"/>
                </a:solidFill>
              </a:rPr>
              <a:t>Planungen:</a:t>
            </a:r>
          </a:p>
          <a:p>
            <a:pPr marL="342900" indent="-342900">
              <a:spcAft>
                <a:spcPts val="600"/>
              </a:spcAft>
              <a:buFont typeface="Arial" panose="020B0604020202020204" pitchFamily="34" charset="0"/>
              <a:buChar char="•"/>
            </a:pPr>
            <a:r>
              <a:rPr lang="de-DE" sz="2300" dirty="0">
                <a:solidFill>
                  <a:srgbClr val="040404"/>
                </a:solidFill>
              </a:rPr>
              <a:t>Ausbau Netzwerkstrukturen</a:t>
            </a:r>
          </a:p>
          <a:p>
            <a:pPr marL="342900" indent="-342900">
              <a:buFont typeface="Arial" panose="020B0604020202020204" pitchFamily="34" charset="0"/>
              <a:buChar char="•"/>
            </a:pPr>
            <a:r>
              <a:rPr lang="de-DE" sz="2300" dirty="0">
                <a:solidFill>
                  <a:srgbClr val="040404"/>
                </a:solidFill>
              </a:rPr>
              <a:t>Gründung einer Jugendberufsagentur</a:t>
            </a:r>
          </a:p>
        </p:txBody>
      </p:sp>
    </p:spTree>
    <p:extLst>
      <p:ext uri="{BB962C8B-B14F-4D97-AF65-F5344CB8AC3E}">
        <p14:creationId xmlns:p14="http://schemas.microsoft.com/office/powerpoint/2010/main" val="205753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907704" y="1395344"/>
            <a:ext cx="7026050" cy="1169551"/>
          </a:xfrm>
          <a:prstGeom prst="rect">
            <a:avLst/>
          </a:prstGeom>
        </p:spPr>
        <p:txBody>
          <a:bodyPr wrap="square">
            <a:spAutoFit/>
          </a:bodyPr>
          <a:lstStyle/>
          <a:p>
            <a:pPr>
              <a:spcAft>
                <a:spcPts val="600"/>
              </a:spcAft>
            </a:pPr>
            <a:r>
              <a:rPr lang="de-DE" sz="2300" b="1" dirty="0">
                <a:solidFill>
                  <a:srgbClr val="040404"/>
                </a:solidFill>
              </a:rPr>
              <a:t>Zielgruppe 2:</a:t>
            </a:r>
          </a:p>
          <a:p>
            <a:pPr>
              <a:spcAft>
                <a:spcPts val="600"/>
              </a:spcAft>
            </a:pPr>
            <a:r>
              <a:rPr lang="de-DE" sz="2100" dirty="0">
                <a:solidFill>
                  <a:srgbClr val="040404"/>
                </a:solidFill>
              </a:rPr>
              <a:t>Menschen ab 50 Jahre unter Berücksichtigung ihrer unterschiedlichen Lebensabschnitte</a:t>
            </a: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89" y="1517844"/>
            <a:ext cx="1080120" cy="1080120"/>
          </a:xfrm>
          <a:prstGeom prst="rect">
            <a:avLst/>
          </a:prstGeom>
        </p:spPr>
      </p:pic>
      <p:sp>
        <p:nvSpPr>
          <p:cNvPr id="10" name="Titel 1">
            <a:extLst>
              <a:ext uri="{FF2B5EF4-FFF2-40B4-BE49-F238E27FC236}">
                <a16:creationId xmlns:a16="http://schemas.microsoft.com/office/drawing/2014/main" id="{84E0F9E7-5B5A-4314-B0B3-C8D25E2DF767}"/>
              </a:ext>
            </a:extLst>
          </p:cNvPr>
          <p:cNvSpPr txBox="1">
            <a:spLocks/>
          </p:cNvSpPr>
          <p:nvPr/>
        </p:nvSpPr>
        <p:spPr>
          <a:xfrm>
            <a:off x="457200" y="274638"/>
            <a:ext cx="8229600" cy="706090"/>
          </a:xfrm>
          <a:prstGeom prst="rect">
            <a:avLst/>
          </a:prstGeom>
        </p:spPr>
        <p:txBody>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de-DE" sz="3200" dirty="0">
                <a:solidFill>
                  <a:srgbClr val="040404"/>
                </a:solidFill>
              </a:rPr>
              <a:t>Handlungsraum Innenstadt-Ost</a:t>
            </a:r>
          </a:p>
        </p:txBody>
      </p:sp>
      <p:sp>
        <p:nvSpPr>
          <p:cNvPr id="13" name="Textfeld 12">
            <a:extLst>
              <a:ext uri="{FF2B5EF4-FFF2-40B4-BE49-F238E27FC236}">
                <a16:creationId xmlns:a16="http://schemas.microsoft.com/office/drawing/2014/main" id="{4C9C17F2-4CDC-4A09-B559-9CB4FE707377}"/>
              </a:ext>
            </a:extLst>
          </p:cNvPr>
          <p:cNvSpPr txBox="1"/>
          <p:nvPr/>
        </p:nvSpPr>
        <p:spPr>
          <a:xfrm>
            <a:off x="1907332" y="2979511"/>
            <a:ext cx="6984776" cy="3093154"/>
          </a:xfrm>
          <a:prstGeom prst="rect">
            <a:avLst/>
          </a:prstGeom>
          <a:noFill/>
        </p:spPr>
        <p:txBody>
          <a:bodyPr wrap="square" rtlCol="0">
            <a:spAutoFit/>
          </a:bodyPr>
          <a:lstStyle/>
          <a:p>
            <a:pPr>
              <a:spcAft>
                <a:spcPts val="600"/>
              </a:spcAft>
            </a:pPr>
            <a:r>
              <a:rPr lang="de-DE" sz="2200" b="1" dirty="0">
                <a:solidFill>
                  <a:srgbClr val="040404"/>
                </a:solidFill>
              </a:rPr>
              <a:t>Handlungsempfehlung 2:</a:t>
            </a:r>
          </a:p>
          <a:p>
            <a:r>
              <a:rPr lang="de-DE" sz="2100" dirty="0">
                <a:solidFill>
                  <a:srgbClr val="040404"/>
                </a:solidFill>
              </a:rPr>
              <a:t>Aufbau von Strukturen im Handlungsraum, die den Erhalt der Teilhabe und der Selbstständigkeit der Menschen ab 50 Jahren fördern und nachhaltig verbessern. Dies beinhaltet insbesondere die Aspekte Prävention, Stärkung des Ehrenamtes und Unterstützung pflegender Angehöriger. Bei der Planung von Maßnahmen sollen die Ausstrahlungseffekte aus den anderen Wohnplätzen berücksichtigt werden.</a:t>
            </a:r>
            <a:r>
              <a:rPr lang="de-DE" sz="2100" b="1" dirty="0">
                <a:solidFill>
                  <a:srgbClr val="040404"/>
                </a:solidFill>
              </a:rPr>
              <a:t> </a:t>
            </a:r>
          </a:p>
        </p:txBody>
      </p:sp>
      <p:pic>
        <p:nvPicPr>
          <p:cNvPr id="14" name="Grafik 13">
            <a:extLst>
              <a:ext uri="{FF2B5EF4-FFF2-40B4-BE49-F238E27FC236}">
                <a16:creationId xmlns:a16="http://schemas.microsoft.com/office/drawing/2014/main" id="{45220D90-2E89-4AAC-BBE5-5023783A5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92" y="3107844"/>
            <a:ext cx="1187624" cy="1187624"/>
          </a:xfrm>
          <a:prstGeom prst="rect">
            <a:avLst/>
          </a:prstGeom>
        </p:spPr>
      </p:pic>
    </p:spTree>
    <p:extLst>
      <p:ext uri="{BB962C8B-B14F-4D97-AF65-F5344CB8AC3E}">
        <p14:creationId xmlns:p14="http://schemas.microsoft.com/office/powerpoint/2010/main" val="2711903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36912"/>
            <a:ext cx="7772400" cy="1362075"/>
          </a:xfrm>
        </p:spPr>
        <p:txBody>
          <a:bodyPr/>
          <a:lstStyle/>
          <a:p>
            <a:r>
              <a:rPr lang="de-DE" dirty="0">
                <a:solidFill>
                  <a:srgbClr val="000000"/>
                </a:solidFill>
              </a:rPr>
              <a:t>Vielen Dank für Ihre Aufmerksamkeit!</a:t>
            </a:r>
          </a:p>
        </p:txBody>
      </p:sp>
      <p:sp>
        <p:nvSpPr>
          <p:cNvPr id="3" name="Textplatzhalter 2"/>
          <p:cNvSpPr>
            <a:spLocks noGrp="1"/>
          </p:cNvSpPr>
          <p:nvPr>
            <p:ph type="body" idx="1"/>
          </p:nvPr>
        </p:nvSpPr>
        <p:spPr>
          <a:xfrm>
            <a:off x="467544" y="4365104"/>
            <a:ext cx="7772400" cy="1500187"/>
          </a:xfrm>
        </p:spPr>
        <p:txBody>
          <a:bodyPr/>
          <a:lstStyle/>
          <a:p>
            <a:r>
              <a:rPr lang="de-DE" dirty="0">
                <a:solidFill>
                  <a:schemeClr val="accent6">
                    <a:lumMod val="75000"/>
                  </a:schemeClr>
                </a:solidFill>
              </a:rPr>
              <a:t>Kontakt:</a:t>
            </a:r>
          </a:p>
          <a:p>
            <a:r>
              <a:rPr lang="de-DE" dirty="0">
                <a:solidFill>
                  <a:schemeClr val="accent6">
                    <a:lumMod val="75000"/>
                  </a:schemeClr>
                </a:solidFill>
              </a:rPr>
              <a:t>02202-13 2509</a:t>
            </a:r>
          </a:p>
          <a:p>
            <a:r>
              <a:rPr lang="de-DE" dirty="0">
                <a:solidFill>
                  <a:schemeClr val="accent6">
                    <a:lumMod val="75000"/>
                  </a:schemeClr>
                </a:solidFill>
              </a:rPr>
              <a:t>sozialplanung@rbk-online.de</a:t>
            </a:r>
          </a:p>
        </p:txBody>
      </p:sp>
    </p:spTree>
    <p:extLst>
      <p:ext uri="{BB962C8B-B14F-4D97-AF65-F5344CB8AC3E}">
        <p14:creationId xmlns:p14="http://schemas.microsoft.com/office/powerpoint/2010/main" val="200141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3168EC31-931E-42CA-8A1F-76207E9D078D}"/>
              </a:ext>
            </a:extLst>
          </p:cNvPr>
          <p:cNvSpPr>
            <a:spLocks noGrp="1"/>
          </p:cNvSpPr>
          <p:nvPr>
            <p:ph idx="1"/>
          </p:nvPr>
        </p:nvSpPr>
        <p:spPr>
          <a:xfrm>
            <a:off x="3995936" y="893299"/>
            <a:ext cx="4968552" cy="2335293"/>
          </a:xfrm>
        </p:spPr>
        <p:txBody>
          <a:bodyPr>
            <a:noAutofit/>
          </a:bodyPr>
          <a:lstStyle/>
          <a:p>
            <a:pPr marL="0" indent="0">
              <a:lnSpc>
                <a:spcPct val="110000"/>
              </a:lnSpc>
              <a:spcBef>
                <a:spcPts val="0"/>
              </a:spcBef>
              <a:spcAft>
                <a:spcPts val="200"/>
              </a:spcAft>
              <a:buNone/>
            </a:pPr>
            <a:r>
              <a:rPr lang="de-DE" sz="2300" u="sng" dirty="0">
                <a:solidFill>
                  <a:srgbClr val="000000"/>
                </a:solidFill>
              </a:rPr>
              <a:t>eine gemeinsame Initiative der/des</a:t>
            </a:r>
          </a:p>
          <a:p>
            <a:pPr lvl="1">
              <a:lnSpc>
                <a:spcPct val="110000"/>
              </a:lnSpc>
              <a:spcBef>
                <a:spcPts val="0"/>
              </a:spcBef>
              <a:spcAft>
                <a:spcPts val="200"/>
              </a:spcAft>
            </a:pPr>
            <a:r>
              <a:rPr lang="de-DE" sz="2300" dirty="0">
                <a:solidFill>
                  <a:srgbClr val="000000"/>
                </a:solidFill>
              </a:rPr>
              <a:t>kreisangehörigen Kommunen</a:t>
            </a:r>
          </a:p>
          <a:p>
            <a:pPr lvl="1">
              <a:lnSpc>
                <a:spcPct val="110000"/>
              </a:lnSpc>
              <a:spcBef>
                <a:spcPts val="0"/>
              </a:spcBef>
              <a:spcAft>
                <a:spcPts val="200"/>
              </a:spcAft>
            </a:pPr>
            <a:r>
              <a:rPr lang="de-DE" sz="2300" dirty="0">
                <a:solidFill>
                  <a:srgbClr val="000000"/>
                </a:solidFill>
              </a:rPr>
              <a:t>Rheinisch-Bergischen Kreises</a:t>
            </a:r>
          </a:p>
          <a:p>
            <a:pPr lvl="1">
              <a:lnSpc>
                <a:spcPct val="110000"/>
              </a:lnSpc>
              <a:spcBef>
                <a:spcPts val="0"/>
              </a:spcBef>
              <a:spcAft>
                <a:spcPts val="200"/>
              </a:spcAft>
            </a:pPr>
            <a:r>
              <a:rPr lang="de-DE" sz="2300" dirty="0">
                <a:solidFill>
                  <a:srgbClr val="000000"/>
                </a:solidFill>
              </a:rPr>
              <a:t>Jobcenter Rhein-Berg </a:t>
            </a:r>
          </a:p>
          <a:p>
            <a:pPr lvl="1">
              <a:lnSpc>
                <a:spcPct val="110000"/>
              </a:lnSpc>
              <a:spcBef>
                <a:spcPts val="0"/>
              </a:spcBef>
              <a:spcAft>
                <a:spcPts val="200"/>
              </a:spcAft>
            </a:pPr>
            <a:r>
              <a:rPr lang="de-DE" sz="2300" dirty="0">
                <a:solidFill>
                  <a:srgbClr val="000000"/>
                </a:solidFill>
              </a:rPr>
              <a:t>Arbeitsgemeinschaft der Wohlfahrtsverbände</a:t>
            </a:r>
          </a:p>
        </p:txBody>
      </p:sp>
      <p:pic>
        <p:nvPicPr>
          <p:cNvPr id="6" name="Grafik 5">
            <a:extLst>
              <a:ext uri="{FF2B5EF4-FFF2-40B4-BE49-F238E27FC236}">
                <a16:creationId xmlns:a16="http://schemas.microsoft.com/office/drawing/2014/main" id="{081CF4AF-B79B-43E8-A98D-D045273167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93299"/>
            <a:ext cx="3364181" cy="2152001"/>
          </a:xfrm>
          <a:prstGeom prst="rect">
            <a:avLst/>
          </a:prstGeom>
        </p:spPr>
      </p:pic>
      <p:sp>
        <p:nvSpPr>
          <p:cNvPr id="7" name="Inhaltsplatzhalter 2">
            <a:extLst>
              <a:ext uri="{FF2B5EF4-FFF2-40B4-BE49-F238E27FC236}">
                <a16:creationId xmlns:a16="http://schemas.microsoft.com/office/drawing/2014/main" id="{560D11B0-BE4B-4C6F-A8EE-B2C5CE5F5F8D}"/>
              </a:ext>
            </a:extLst>
          </p:cNvPr>
          <p:cNvSpPr txBox="1">
            <a:spLocks/>
          </p:cNvSpPr>
          <p:nvPr/>
        </p:nvSpPr>
        <p:spPr>
          <a:xfrm>
            <a:off x="354360" y="3437239"/>
            <a:ext cx="8435280" cy="2152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00"/>
              </a:spcAft>
              <a:buFont typeface="Arial" pitchFamily="34" charset="0"/>
              <a:buNone/>
            </a:pPr>
            <a:r>
              <a:rPr lang="de-DE" sz="2300" u="sng" dirty="0">
                <a:solidFill>
                  <a:srgbClr val="000000"/>
                </a:solidFill>
              </a:rPr>
              <a:t>Ziel:</a:t>
            </a:r>
          </a:p>
          <a:p>
            <a:pPr marL="0" indent="0" algn="just">
              <a:spcAft>
                <a:spcPts val="200"/>
              </a:spcAft>
              <a:buFont typeface="Arial" pitchFamily="34" charset="0"/>
              <a:buNone/>
            </a:pPr>
            <a:r>
              <a:rPr lang="de-DE" sz="2300" dirty="0">
                <a:solidFill>
                  <a:srgbClr val="000000"/>
                </a:solidFill>
              </a:rPr>
              <a:t>Stärkung der Lebenslagen und Teilhabechancen der Menschen im Rheinisch-Bergischen Kreis durch die Unterstützung von Verwaltung und Politik bei der Steuerung ortsnaher und passgenauer Angebote</a:t>
            </a:r>
          </a:p>
          <a:p>
            <a:pPr marL="0" indent="0">
              <a:buFont typeface="Arial" pitchFamily="34" charset="0"/>
              <a:buNone/>
            </a:pPr>
            <a:endParaRPr lang="de-DE" sz="2200" u="sng" dirty="0">
              <a:solidFill>
                <a:srgbClr val="000000"/>
              </a:solidFill>
            </a:endParaRPr>
          </a:p>
        </p:txBody>
      </p:sp>
    </p:spTree>
    <p:extLst>
      <p:ext uri="{BB962C8B-B14F-4D97-AF65-F5344CB8AC3E}">
        <p14:creationId xmlns:p14="http://schemas.microsoft.com/office/powerpoint/2010/main" val="179725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975E02A-62A7-4BD0-BC0A-111FB95E98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88" t="6096" r="3506" b="5516"/>
          <a:stretch/>
        </p:blipFill>
        <p:spPr>
          <a:xfrm>
            <a:off x="4544645" y="591983"/>
            <a:ext cx="4546848" cy="5170925"/>
          </a:xfrm>
          <a:prstGeom prst="rect">
            <a:avLst/>
          </a:prstGeom>
        </p:spPr>
      </p:pic>
      <p:grpSp>
        <p:nvGrpSpPr>
          <p:cNvPr id="3" name="Gruppieren 2">
            <a:extLst>
              <a:ext uri="{FF2B5EF4-FFF2-40B4-BE49-F238E27FC236}">
                <a16:creationId xmlns:a16="http://schemas.microsoft.com/office/drawing/2014/main" id="{BF725459-6880-45A4-AE01-D1D1BD5F76F6}"/>
              </a:ext>
            </a:extLst>
          </p:cNvPr>
          <p:cNvGrpSpPr/>
          <p:nvPr/>
        </p:nvGrpSpPr>
        <p:grpSpPr>
          <a:xfrm>
            <a:off x="364824" y="2276872"/>
            <a:ext cx="3991152" cy="3216265"/>
            <a:chOff x="827584" y="3284984"/>
            <a:chExt cx="3384376" cy="2869897"/>
          </a:xfrm>
        </p:grpSpPr>
        <p:sp>
          <p:nvSpPr>
            <p:cNvPr id="4" name="Textfeld 3">
              <a:extLst>
                <a:ext uri="{FF2B5EF4-FFF2-40B4-BE49-F238E27FC236}">
                  <a16:creationId xmlns:a16="http://schemas.microsoft.com/office/drawing/2014/main" id="{6ADC9E54-7F2A-4A83-9B06-B0B24391328D}"/>
                </a:ext>
              </a:extLst>
            </p:cNvPr>
            <p:cNvSpPr txBox="1"/>
            <p:nvPr/>
          </p:nvSpPr>
          <p:spPr>
            <a:xfrm>
              <a:off x="827584" y="3284984"/>
              <a:ext cx="3384376" cy="2869897"/>
            </a:xfrm>
            <a:prstGeom prst="rect">
              <a:avLst/>
            </a:prstGeom>
            <a:noFill/>
          </p:spPr>
          <p:txBody>
            <a:bodyPr wrap="square" rtlCol="0">
              <a:spAutoFit/>
            </a:bodyPr>
            <a:lstStyle/>
            <a:p>
              <a:r>
                <a:rPr lang="de-DE" sz="2200" dirty="0">
                  <a:solidFill>
                    <a:srgbClr val="000000"/>
                  </a:solidFill>
                </a:rPr>
                <a:t>Bergisch Gladbach (N=23)</a:t>
              </a:r>
            </a:p>
            <a:p>
              <a:r>
                <a:rPr lang="de-DE" sz="2200" dirty="0">
                  <a:solidFill>
                    <a:srgbClr val="000000"/>
                  </a:solidFill>
                </a:rPr>
                <a:t>Burscheid (N=8)</a:t>
              </a:r>
            </a:p>
            <a:p>
              <a:r>
                <a:rPr lang="de-DE" sz="2200" dirty="0">
                  <a:solidFill>
                    <a:srgbClr val="000000"/>
                  </a:solidFill>
                </a:rPr>
                <a:t>Kürten (N=10)</a:t>
              </a:r>
            </a:p>
            <a:p>
              <a:r>
                <a:rPr lang="de-DE" sz="2200" dirty="0">
                  <a:solidFill>
                    <a:srgbClr val="000000"/>
                  </a:solidFill>
                </a:rPr>
                <a:t>Leichlingen (N=13)</a:t>
              </a:r>
            </a:p>
            <a:p>
              <a:r>
                <a:rPr lang="de-DE" sz="2200" dirty="0">
                  <a:solidFill>
                    <a:srgbClr val="000000"/>
                  </a:solidFill>
                </a:rPr>
                <a:t>Odenthal (N=7)</a:t>
              </a:r>
            </a:p>
            <a:p>
              <a:r>
                <a:rPr lang="de-DE" sz="2200" dirty="0">
                  <a:solidFill>
                    <a:srgbClr val="000000"/>
                  </a:solidFill>
                </a:rPr>
                <a:t>Overath (N=7)</a:t>
              </a:r>
            </a:p>
            <a:p>
              <a:r>
                <a:rPr lang="de-DE" sz="2200" dirty="0">
                  <a:solidFill>
                    <a:srgbClr val="000000"/>
                  </a:solidFill>
                </a:rPr>
                <a:t>Rösrath (N=4)</a:t>
              </a:r>
            </a:p>
            <a:p>
              <a:pPr>
                <a:spcAft>
                  <a:spcPts val="600"/>
                </a:spcAft>
              </a:pPr>
              <a:r>
                <a:rPr lang="de-DE" sz="2200" b="1" dirty="0">
                  <a:solidFill>
                    <a:srgbClr val="000000"/>
                  </a:solidFill>
                </a:rPr>
                <a:t>Wermelskirchen (N=9)</a:t>
              </a:r>
            </a:p>
            <a:p>
              <a:r>
                <a:rPr lang="de-DE" sz="2200" dirty="0">
                  <a:solidFill>
                    <a:srgbClr val="000000"/>
                  </a:solidFill>
                </a:rPr>
                <a:t>RBK (N=81)</a:t>
              </a:r>
            </a:p>
          </p:txBody>
        </p:sp>
        <p:cxnSp>
          <p:nvCxnSpPr>
            <p:cNvPr id="5" name="Gerader Verbinder 4">
              <a:extLst>
                <a:ext uri="{FF2B5EF4-FFF2-40B4-BE49-F238E27FC236}">
                  <a16:creationId xmlns:a16="http://schemas.microsoft.com/office/drawing/2014/main" id="{842D0F13-4DED-40AC-8B43-CF71D3569A54}"/>
                </a:ext>
              </a:extLst>
            </p:cNvPr>
            <p:cNvCxnSpPr/>
            <p:nvPr/>
          </p:nvCxnSpPr>
          <p:spPr>
            <a:xfrm>
              <a:off x="914687" y="5752799"/>
              <a:ext cx="266429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 name="Textfeld 5">
            <a:extLst>
              <a:ext uri="{FF2B5EF4-FFF2-40B4-BE49-F238E27FC236}">
                <a16:creationId xmlns:a16="http://schemas.microsoft.com/office/drawing/2014/main" id="{E10741B1-2545-403E-9E2D-591B5978AB68}"/>
              </a:ext>
            </a:extLst>
          </p:cNvPr>
          <p:cNvSpPr txBox="1"/>
          <p:nvPr/>
        </p:nvSpPr>
        <p:spPr>
          <a:xfrm>
            <a:off x="364824" y="936277"/>
            <a:ext cx="3672408" cy="461665"/>
          </a:xfrm>
          <a:prstGeom prst="rect">
            <a:avLst/>
          </a:prstGeom>
          <a:noFill/>
        </p:spPr>
        <p:txBody>
          <a:bodyPr wrap="square" rtlCol="0">
            <a:spAutoFit/>
          </a:bodyPr>
          <a:lstStyle/>
          <a:p>
            <a:r>
              <a:rPr lang="de-DE" sz="2400" b="1" dirty="0">
                <a:solidFill>
                  <a:srgbClr val="040404"/>
                </a:solidFill>
              </a:rPr>
              <a:t>Sozialraumorientierung</a:t>
            </a:r>
          </a:p>
        </p:txBody>
      </p:sp>
      <p:sp>
        <p:nvSpPr>
          <p:cNvPr id="7" name="Textfeld 6">
            <a:extLst>
              <a:ext uri="{FF2B5EF4-FFF2-40B4-BE49-F238E27FC236}">
                <a16:creationId xmlns:a16="http://schemas.microsoft.com/office/drawing/2014/main" id="{AFA340B8-35ED-415C-9503-1D3D681CA290}"/>
              </a:ext>
            </a:extLst>
          </p:cNvPr>
          <p:cNvSpPr txBox="1"/>
          <p:nvPr/>
        </p:nvSpPr>
        <p:spPr>
          <a:xfrm>
            <a:off x="364824" y="1844824"/>
            <a:ext cx="3991152" cy="430887"/>
          </a:xfrm>
          <a:prstGeom prst="rect">
            <a:avLst/>
          </a:prstGeom>
          <a:noFill/>
        </p:spPr>
        <p:txBody>
          <a:bodyPr wrap="square" rtlCol="0">
            <a:spAutoFit/>
          </a:bodyPr>
          <a:lstStyle/>
          <a:p>
            <a:r>
              <a:rPr lang="de-DE" sz="2200" dirty="0"/>
              <a:t>Wohnplätze der Sozialplanung</a:t>
            </a:r>
          </a:p>
        </p:txBody>
      </p:sp>
    </p:spTree>
    <p:extLst>
      <p:ext uri="{BB962C8B-B14F-4D97-AF65-F5344CB8AC3E}">
        <p14:creationId xmlns:p14="http://schemas.microsoft.com/office/powerpoint/2010/main" val="33176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10741B1-2545-403E-9E2D-591B5978AB68}"/>
              </a:ext>
            </a:extLst>
          </p:cNvPr>
          <p:cNvSpPr txBox="1"/>
          <p:nvPr/>
        </p:nvSpPr>
        <p:spPr>
          <a:xfrm>
            <a:off x="364824" y="936277"/>
            <a:ext cx="3672408" cy="461665"/>
          </a:xfrm>
          <a:prstGeom prst="rect">
            <a:avLst/>
          </a:prstGeom>
          <a:noFill/>
        </p:spPr>
        <p:txBody>
          <a:bodyPr wrap="square" rtlCol="0">
            <a:spAutoFit/>
          </a:bodyPr>
          <a:lstStyle/>
          <a:p>
            <a:r>
              <a:rPr lang="de-DE" sz="2400" b="1" dirty="0">
                <a:solidFill>
                  <a:srgbClr val="040404"/>
                </a:solidFill>
              </a:rPr>
              <a:t>Sozialraumorientierung</a:t>
            </a:r>
          </a:p>
        </p:txBody>
      </p:sp>
      <p:sp>
        <p:nvSpPr>
          <p:cNvPr id="9" name="Textfeld 8">
            <a:extLst>
              <a:ext uri="{FF2B5EF4-FFF2-40B4-BE49-F238E27FC236}">
                <a16:creationId xmlns:a16="http://schemas.microsoft.com/office/drawing/2014/main" id="{18D055E3-854A-439E-B380-49A2B0FF80A1}"/>
              </a:ext>
            </a:extLst>
          </p:cNvPr>
          <p:cNvSpPr txBox="1"/>
          <p:nvPr/>
        </p:nvSpPr>
        <p:spPr>
          <a:xfrm>
            <a:off x="371453" y="2204864"/>
            <a:ext cx="4207176" cy="3477875"/>
          </a:xfrm>
          <a:prstGeom prst="rect">
            <a:avLst/>
          </a:prstGeom>
          <a:noFill/>
        </p:spPr>
        <p:txBody>
          <a:bodyPr wrap="square" rtlCol="0">
            <a:spAutoFit/>
          </a:bodyPr>
          <a:lstStyle/>
          <a:p>
            <a:pPr marL="457200" indent="-457200">
              <a:buFont typeface="+mj-lt"/>
              <a:buAutoNum type="arabicParenBoth"/>
            </a:pPr>
            <a:r>
              <a:rPr lang="de-DE" sz="2200" dirty="0">
                <a:solidFill>
                  <a:srgbClr val="000000"/>
                </a:solidFill>
              </a:rPr>
              <a:t>Wermelskirchen West</a:t>
            </a:r>
          </a:p>
          <a:p>
            <a:pPr marL="457200" indent="-457200">
              <a:buFont typeface="+mj-lt"/>
              <a:buAutoNum type="arabicParenBoth"/>
            </a:pPr>
            <a:r>
              <a:rPr lang="de-DE" sz="2200" dirty="0">
                <a:solidFill>
                  <a:srgbClr val="000000"/>
                </a:solidFill>
              </a:rPr>
              <a:t>Wermelskirchen Innenstadt</a:t>
            </a:r>
          </a:p>
          <a:p>
            <a:pPr marL="457200" indent="-457200">
              <a:buFont typeface="+mj-lt"/>
              <a:buAutoNum type="arabicParenBoth"/>
            </a:pPr>
            <a:r>
              <a:rPr lang="de-DE" sz="2200" dirty="0">
                <a:solidFill>
                  <a:srgbClr val="000000"/>
                </a:solidFill>
              </a:rPr>
              <a:t>Wermelskirchen Ost</a:t>
            </a:r>
          </a:p>
          <a:p>
            <a:pPr marL="457200" indent="-457200">
              <a:buFont typeface="+mj-lt"/>
              <a:buAutoNum type="arabicParenBoth"/>
            </a:pPr>
            <a:r>
              <a:rPr lang="de-DE" sz="2200" dirty="0">
                <a:solidFill>
                  <a:srgbClr val="000000"/>
                </a:solidFill>
              </a:rPr>
              <a:t>Wermelskirchen Südost</a:t>
            </a:r>
          </a:p>
          <a:p>
            <a:pPr marL="457200" indent="-457200">
              <a:buFont typeface="+mj-lt"/>
              <a:buAutoNum type="arabicParenBoth"/>
            </a:pPr>
            <a:r>
              <a:rPr lang="de-DE" sz="2200" dirty="0">
                <a:solidFill>
                  <a:srgbClr val="000000"/>
                </a:solidFill>
              </a:rPr>
              <a:t>Wermelskirchen Süd</a:t>
            </a:r>
          </a:p>
          <a:p>
            <a:pPr marL="457200" indent="-457200">
              <a:buFont typeface="+mj-lt"/>
              <a:buAutoNum type="arabicParenBoth"/>
            </a:pPr>
            <a:r>
              <a:rPr lang="de-DE" sz="2200" dirty="0">
                <a:solidFill>
                  <a:srgbClr val="000000"/>
                </a:solidFill>
              </a:rPr>
              <a:t>Wermelskirchen Südwest</a:t>
            </a:r>
          </a:p>
          <a:p>
            <a:pPr marL="457200" indent="-457200">
              <a:buFont typeface="+mj-lt"/>
              <a:buAutoNum type="arabicParenBoth"/>
            </a:pPr>
            <a:r>
              <a:rPr lang="de-DE" sz="2200" dirty="0">
                <a:solidFill>
                  <a:srgbClr val="000000"/>
                </a:solidFill>
              </a:rPr>
              <a:t>Dabringhausen Nord</a:t>
            </a:r>
          </a:p>
          <a:p>
            <a:pPr marL="457200" indent="-457200">
              <a:buFont typeface="+mj-lt"/>
              <a:buAutoNum type="arabicParenBoth"/>
            </a:pPr>
            <a:r>
              <a:rPr lang="de-DE" sz="2200" dirty="0">
                <a:solidFill>
                  <a:srgbClr val="000000"/>
                </a:solidFill>
              </a:rPr>
              <a:t>Dabringhausen Süd</a:t>
            </a:r>
          </a:p>
          <a:p>
            <a:pPr marL="457200" indent="-457200">
              <a:buFont typeface="+mj-lt"/>
              <a:buAutoNum type="arabicParenBoth"/>
            </a:pPr>
            <a:r>
              <a:rPr lang="de-DE" sz="2200" dirty="0" err="1">
                <a:solidFill>
                  <a:srgbClr val="000000"/>
                </a:solidFill>
              </a:rPr>
              <a:t>Dhünn</a:t>
            </a:r>
            <a:endParaRPr lang="de-DE" sz="2200" dirty="0">
              <a:solidFill>
                <a:srgbClr val="000000"/>
              </a:solidFill>
            </a:endParaRPr>
          </a:p>
          <a:p>
            <a:endParaRPr lang="de-DE" sz="2200" dirty="0">
              <a:solidFill>
                <a:srgbClr val="000000"/>
              </a:solidFill>
            </a:endParaRPr>
          </a:p>
        </p:txBody>
      </p:sp>
      <p:sp>
        <p:nvSpPr>
          <p:cNvPr id="10" name="Textfeld 9">
            <a:extLst>
              <a:ext uri="{FF2B5EF4-FFF2-40B4-BE49-F238E27FC236}">
                <a16:creationId xmlns:a16="http://schemas.microsoft.com/office/drawing/2014/main" id="{A9BA924B-CEBE-40D5-B40A-414FD422AC7C}"/>
              </a:ext>
            </a:extLst>
          </p:cNvPr>
          <p:cNvSpPr txBox="1"/>
          <p:nvPr/>
        </p:nvSpPr>
        <p:spPr>
          <a:xfrm>
            <a:off x="364824" y="1844824"/>
            <a:ext cx="3991152" cy="430887"/>
          </a:xfrm>
          <a:prstGeom prst="rect">
            <a:avLst/>
          </a:prstGeom>
          <a:noFill/>
        </p:spPr>
        <p:txBody>
          <a:bodyPr wrap="square" rtlCol="0">
            <a:spAutoFit/>
          </a:bodyPr>
          <a:lstStyle/>
          <a:p>
            <a:r>
              <a:rPr lang="de-DE" sz="2200" dirty="0"/>
              <a:t>Wohnplätze der Sozialplanung</a:t>
            </a:r>
          </a:p>
        </p:txBody>
      </p:sp>
      <p:pic>
        <p:nvPicPr>
          <p:cNvPr id="3" name="Grafik 2">
            <a:extLst>
              <a:ext uri="{FF2B5EF4-FFF2-40B4-BE49-F238E27FC236}">
                <a16:creationId xmlns:a16="http://schemas.microsoft.com/office/drawing/2014/main" id="{B771AC1E-B293-4B94-AAC9-5AD59D1CC2D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751" r="8520"/>
          <a:stretch/>
        </p:blipFill>
        <p:spPr>
          <a:xfrm>
            <a:off x="4283968" y="1293118"/>
            <a:ext cx="4752528" cy="4271763"/>
          </a:xfrm>
          <a:prstGeom prst="rect">
            <a:avLst/>
          </a:prstGeom>
        </p:spPr>
      </p:pic>
    </p:spTree>
    <p:extLst>
      <p:ext uri="{BB962C8B-B14F-4D97-AF65-F5344CB8AC3E}">
        <p14:creationId xmlns:p14="http://schemas.microsoft.com/office/powerpoint/2010/main" val="367741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F6965FD-E4FC-4955-A9EF-D7E35A0BEA4C}"/>
              </a:ext>
            </a:extLst>
          </p:cNvPr>
          <p:cNvPicPr>
            <a:picLocks noChangeAspect="1"/>
          </p:cNvPicPr>
          <p:nvPr/>
        </p:nvPicPr>
        <p:blipFill rotWithShape="1">
          <a:blip r:embed="rId2">
            <a:extLst>
              <a:ext uri="{28A0092B-C50C-407E-A947-70E740481C1C}">
                <a14:useLocalDpi xmlns:a14="http://schemas.microsoft.com/office/drawing/2010/main" val="0"/>
              </a:ext>
            </a:extLst>
          </a:blip>
          <a:srcRect l="24803" t="-1" r="24407" b="22361"/>
          <a:stretch/>
        </p:blipFill>
        <p:spPr>
          <a:xfrm>
            <a:off x="5369563" y="1628800"/>
            <a:ext cx="3774437" cy="3600400"/>
          </a:xfrm>
          <a:prstGeom prst="rect">
            <a:avLst/>
          </a:prstGeom>
        </p:spPr>
      </p:pic>
      <p:sp>
        <p:nvSpPr>
          <p:cNvPr id="3" name="Textfeld 2">
            <a:extLst>
              <a:ext uri="{FF2B5EF4-FFF2-40B4-BE49-F238E27FC236}">
                <a16:creationId xmlns:a16="http://schemas.microsoft.com/office/drawing/2014/main" id="{D75C9F13-2368-4FA9-9ABA-998A3A4A630A}"/>
              </a:ext>
            </a:extLst>
          </p:cNvPr>
          <p:cNvSpPr txBox="1"/>
          <p:nvPr/>
        </p:nvSpPr>
        <p:spPr>
          <a:xfrm>
            <a:off x="364824" y="936277"/>
            <a:ext cx="3672408" cy="461665"/>
          </a:xfrm>
          <a:prstGeom prst="rect">
            <a:avLst/>
          </a:prstGeom>
          <a:noFill/>
        </p:spPr>
        <p:txBody>
          <a:bodyPr wrap="square" rtlCol="0">
            <a:spAutoFit/>
          </a:bodyPr>
          <a:lstStyle/>
          <a:p>
            <a:r>
              <a:rPr lang="de-DE" sz="2400" b="1" dirty="0">
                <a:solidFill>
                  <a:srgbClr val="040404"/>
                </a:solidFill>
              </a:rPr>
              <a:t>Sozialmonitoring</a:t>
            </a:r>
          </a:p>
        </p:txBody>
      </p:sp>
      <p:sp>
        <p:nvSpPr>
          <p:cNvPr id="4" name="Textfeld 3">
            <a:extLst>
              <a:ext uri="{FF2B5EF4-FFF2-40B4-BE49-F238E27FC236}">
                <a16:creationId xmlns:a16="http://schemas.microsoft.com/office/drawing/2014/main" id="{8CB6BAE2-E237-4835-B787-82326CBC591B}"/>
              </a:ext>
            </a:extLst>
          </p:cNvPr>
          <p:cNvSpPr txBox="1"/>
          <p:nvPr/>
        </p:nvSpPr>
        <p:spPr>
          <a:xfrm>
            <a:off x="368646" y="1736229"/>
            <a:ext cx="4927256" cy="3385542"/>
          </a:xfrm>
          <a:prstGeom prst="rect">
            <a:avLst/>
          </a:prstGeom>
          <a:noFill/>
        </p:spPr>
        <p:txBody>
          <a:bodyPr wrap="square" rtlCol="0">
            <a:spAutoFit/>
          </a:bodyPr>
          <a:lstStyle/>
          <a:p>
            <a:pPr>
              <a:spcBef>
                <a:spcPts val="0"/>
              </a:spcBef>
              <a:spcAft>
                <a:spcPts val="1200"/>
              </a:spcAft>
            </a:pPr>
            <a:r>
              <a:rPr lang="de-DE" sz="2300" dirty="0">
                <a:solidFill>
                  <a:srgbClr val="000000"/>
                </a:solidFill>
              </a:rPr>
              <a:t>Daten aus verschiedenen sozialen Themenfeldern auf Basis der Wohnplätze der Sozialplanung, z.B.</a:t>
            </a:r>
          </a:p>
          <a:p>
            <a:pPr marL="698500">
              <a:spcBef>
                <a:spcPts val="0"/>
              </a:spcBef>
              <a:spcAft>
                <a:spcPts val="600"/>
              </a:spcAft>
              <a:buFont typeface="Wingdings" panose="05000000000000000000" pitchFamily="2" charset="2"/>
              <a:buChar char="Ø"/>
            </a:pPr>
            <a:r>
              <a:rPr lang="de-DE" sz="2300" dirty="0">
                <a:solidFill>
                  <a:srgbClr val="000000"/>
                </a:solidFill>
              </a:rPr>
              <a:t>Ausländeranteil</a:t>
            </a:r>
          </a:p>
          <a:p>
            <a:pPr marL="698500">
              <a:spcBef>
                <a:spcPts val="0"/>
              </a:spcBef>
              <a:spcAft>
                <a:spcPts val="600"/>
              </a:spcAft>
              <a:buFont typeface="Wingdings" panose="05000000000000000000" pitchFamily="2" charset="2"/>
              <a:buChar char="Ø"/>
            </a:pPr>
            <a:r>
              <a:rPr lang="de-DE" sz="2300" dirty="0">
                <a:solidFill>
                  <a:srgbClr val="000000"/>
                </a:solidFill>
              </a:rPr>
              <a:t>Teilnahme U8-Untersuchung</a:t>
            </a:r>
          </a:p>
          <a:p>
            <a:pPr marL="698500">
              <a:spcBef>
                <a:spcPts val="0"/>
              </a:spcBef>
              <a:spcAft>
                <a:spcPts val="600"/>
              </a:spcAft>
              <a:buFont typeface="Wingdings" panose="05000000000000000000" pitchFamily="2" charset="2"/>
              <a:buChar char="Ø"/>
            </a:pPr>
            <a:r>
              <a:rPr lang="de-DE" sz="2300" dirty="0">
                <a:solidFill>
                  <a:srgbClr val="000000"/>
                </a:solidFill>
              </a:rPr>
              <a:t>Arbeitslosenquote</a:t>
            </a:r>
          </a:p>
          <a:p>
            <a:pPr marL="698500">
              <a:spcBef>
                <a:spcPts val="0"/>
              </a:spcBef>
              <a:spcAft>
                <a:spcPts val="600"/>
              </a:spcAft>
              <a:buFont typeface="Wingdings" panose="05000000000000000000" pitchFamily="2" charset="2"/>
              <a:buChar char="Ø"/>
            </a:pPr>
            <a:r>
              <a:rPr lang="de-DE" sz="2300" dirty="0">
                <a:solidFill>
                  <a:srgbClr val="000000"/>
                </a:solidFill>
              </a:rPr>
              <a:t>Betreuungsquoten</a:t>
            </a:r>
          </a:p>
          <a:p>
            <a:pPr marL="698500">
              <a:spcBef>
                <a:spcPts val="0"/>
              </a:spcBef>
              <a:spcAft>
                <a:spcPts val="600"/>
              </a:spcAft>
              <a:buFont typeface="Wingdings" panose="05000000000000000000" pitchFamily="2" charset="2"/>
              <a:buChar char="Ø"/>
            </a:pPr>
            <a:r>
              <a:rPr lang="de-DE" sz="2300" dirty="0">
                <a:solidFill>
                  <a:srgbClr val="000000"/>
                </a:solidFill>
              </a:rPr>
              <a:t>Pflegebedürftige</a:t>
            </a:r>
          </a:p>
        </p:txBody>
      </p:sp>
    </p:spTree>
    <p:extLst>
      <p:ext uri="{BB962C8B-B14F-4D97-AF65-F5344CB8AC3E}">
        <p14:creationId xmlns:p14="http://schemas.microsoft.com/office/powerpoint/2010/main" val="3905993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75C9F13-2368-4FA9-9ABA-998A3A4A630A}"/>
              </a:ext>
            </a:extLst>
          </p:cNvPr>
          <p:cNvSpPr txBox="1"/>
          <p:nvPr/>
        </p:nvSpPr>
        <p:spPr>
          <a:xfrm>
            <a:off x="364824" y="936277"/>
            <a:ext cx="3672408" cy="461665"/>
          </a:xfrm>
          <a:prstGeom prst="rect">
            <a:avLst/>
          </a:prstGeom>
          <a:noFill/>
        </p:spPr>
        <p:txBody>
          <a:bodyPr wrap="square" rtlCol="0">
            <a:spAutoFit/>
          </a:bodyPr>
          <a:lstStyle/>
          <a:p>
            <a:r>
              <a:rPr lang="de-DE" sz="2400" b="1" dirty="0">
                <a:solidFill>
                  <a:srgbClr val="040404"/>
                </a:solidFill>
              </a:rPr>
              <a:t>Sozialberichterstattung</a:t>
            </a:r>
          </a:p>
        </p:txBody>
      </p:sp>
      <p:sp>
        <p:nvSpPr>
          <p:cNvPr id="4" name="Textfeld 3">
            <a:extLst>
              <a:ext uri="{FF2B5EF4-FFF2-40B4-BE49-F238E27FC236}">
                <a16:creationId xmlns:a16="http://schemas.microsoft.com/office/drawing/2014/main" id="{8CB6BAE2-E237-4835-B787-82326CBC591B}"/>
              </a:ext>
            </a:extLst>
          </p:cNvPr>
          <p:cNvSpPr txBox="1"/>
          <p:nvPr/>
        </p:nvSpPr>
        <p:spPr>
          <a:xfrm>
            <a:off x="368646" y="1736229"/>
            <a:ext cx="4419378" cy="3113994"/>
          </a:xfrm>
          <a:prstGeom prst="rect">
            <a:avLst/>
          </a:prstGeom>
          <a:noFill/>
        </p:spPr>
        <p:txBody>
          <a:bodyPr wrap="square" rtlCol="0">
            <a:spAutoFit/>
          </a:bodyPr>
          <a:lstStyle/>
          <a:p>
            <a:pPr>
              <a:lnSpc>
                <a:spcPct val="114000"/>
              </a:lnSpc>
              <a:spcAft>
                <a:spcPts val="600"/>
              </a:spcAft>
            </a:pPr>
            <a:r>
              <a:rPr lang="de-DE" sz="2300" dirty="0">
                <a:solidFill>
                  <a:srgbClr val="000000"/>
                </a:solidFill>
              </a:rPr>
              <a:t>kleinräumige Analyse und Darstellung von Bedarfen und Herausforderungen in den Wohnplätzen der Sozialplanung</a:t>
            </a:r>
          </a:p>
          <a:p>
            <a:pPr>
              <a:lnSpc>
                <a:spcPct val="114000"/>
              </a:lnSpc>
              <a:spcBef>
                <a:spcPts val="1200"/>
              </a:spcBef>
              <a:spcAft>
                <a:spcPts val="600"/>
              </a:spcAft>
            </a:pPr>
            <a:r>
              <a:rPr lang="de-DE" sz="2300" dirty="0">
                <a:solidFill>
                  <a:srgbClr val="000000"/>
                </a:solidFill>
              </a:rPr>
              <a:t>Konzentration auf Wohnplätze mit einem (sehr) hohen Handlungsbedarf</a:t>
            </a:r>
          </a:p>
        </p:txBody>
      </p:sp>
      <p:pic>
        <p:nvPicPr>
          <p:cNvPr id="5" name="Grafik 4">
            <a:extLst>
              <a:ext uri="{FF2B5EF4-FFF2-40B4-BE49-F238E27FC236}">
                <a16:creationId xmlns:a16="http://schemas.microsoft.com/office/drawing/2014/main" id="{103F8B53-BC34-4942-B407-17BC989124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4248" y="520736"/>
            <a:ext cx="2095842" cy="2960106"/>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ED221C5B-E606-453D-AF07-B31BA247CD48}"/>
              </a:ext>
            </a:extLst>
          </p:cNvPr>
          <p:cNvPicPr>
            <a:picLocks noChangeAspect="1"/>
          </p:cNvPicPr>
          <p:nvPr/>
        </p:nvPicPr>
        <p:blipFill rotWithShape="1">
          <a:blip r:embed="rId3"/>
          <a:srcRect t="1754"/>
          <a:stretch/>
        </p:blipFill>
        <p:spPr>
          <a:xfrm>
            <a:off x="4953166" y="1359323"/>
            <a:ext cx="2203601" cy="3065600"/>
          </a:xfrm>
          <a:prstGeom prst="rect">
            <a:avLst/>
          </a:prstGeom>
          <a:ln>
            <a:noFill/>
          </a:ln>
          <a:effectLst>
            <a:outerShdw blurRad="292100" dist="139700" dir="2700000" algn="tl" rotWithShape="0">
              <a:srgbClr val="333333">
                <a:alpha val="65000"/>
              </a:srgbClr>
            </a:outerShdw>
          </a:effectLst>
        </p:spPr>
      </p:pic>
      <p:sp>
        <p:nvSpPr>
          <p:cNvPr id="8" name="Textfeld 7">
            <a:extLst>
              <a:ext uri="{FF2B5EF4-FFF2-40B4-BE49-F238E27FC236}">
                <a16:creationId xmlns:a16="http://schemas.microsoft.com/office/drawing/2014/main" id="{80B0DB27-3AC1-4B29-AB65-1863F2FB2B75}"/>
              </a:ext>
            </a:extLst>
          </p:cNvPr>
          <p:cNvSpPr txBox="1"/>
          <p:nvPr/>
        </p:nvSpPr>
        <p:spPr>
          <a:xfrm>
            <a:off x="4951655" y="4696335"/>
            <a:ext cx="4248472" cy="1054135"/>
          </a:xfrm>
          <a:prstGeom prst="rect">
            <a:avLst/>
          </a:prstGeom>
          <a:noFill/>
        </p:spPr>
        <p:txBody>
          <a:bodyPr wrap="square" rtlCol="0">
            <a:spAutoFit/>
          </a:bodyPr>
          <a:lstStyle/>
          <a:p>
            <a:pPr marL="285750" indent="-285750">
              <a:lnSpc>
                <a:spcPct val="114000"/>
              </a:lnSpc>
              <a:buFont typeface="Wingdings" panose="05000000000000000000" pitchFamily="2" charset="2"/>
              <a:buChar char=":"/>
            </a:pPr>
            <a:r>
              <a:rPr lang="de-DE" sz="1400" dirty="0">
                <a:hlinkClick r:id="rId4"/>
              </a:rPr>
              <a:t>www.rbk-direkt.de</a:t>
            </a:r>
            <a:r>
              <a:rPr lang="de-DE" sz="1400" dirty="0"/>
              <a:t> </a:t>
            </a:r>
            <a:r>
              <a:rPr lang="de-DE" sz="1400" dirty="0">
                <a:solidFill>
                  <a:srgbClr val="040404"/>
                </a:solidFill>
              </a:rPr>
              <a:t>-&gt;</a:t>
            </a:r>
            <a:r>
              <a:rPr lang="de-DE" sz="1400" dirty="0"/>
              <a:t> </a:t>
            </a:r>
            <a:r>
              <a:rPr lang="de-DE" sz="1400" dirty="0">
                <a:solidFill>
                  <a:srgbClr val="000000"/>
                </a:solidFill>
              </a:rPr>
              <a:t>Suchbegriff: Sozialbericht 2017 bzw. 2021</a:t>
            </a:r>
          </a:p>
          <a:p>
            <a:pPr marL="285750" indent="-285750">
              <a:lnSpc>
                <a:spcPct val="114000"/>
              </a:lnSpc>
              <a:buFont typeface="Wingdings" panose="05000000000000000000" pitchFamily="2" charset="2"/>
              <a:buChar char=":"/>
            </a:pPr>
            <a:r>
              <a:rPr lang="de-DE" sz="1400" dirty="0">
                <a:solidFill>
                  <a:srgbClr val="000000"/>
                </a:solidFill>
                <a:hlinkClick r:id="rId5"/>
              </a:rPr>
              <a:t>www.rbk-direkt.de/sozialplanung.aspx</a:t>
            </a:r>
            <a:r>
              <a:rPr lang="de-DE" sz="1400" dirty="0">
                <a:solidFill>
                  <a:srgbClr val="000000"/>
                </a:solidFill>
              </a:rPr>
              <a:t> -&gt; Veröffentlichungen</a:t>
            </a:r>
          </a:p>
        </p:txBody>
      </p:sp>
    </p:spTree>
    <p:extLst>
      <p:ext uri="{BB962C8B-B14F-4D97-AF65-F5344CB8AC3E}">
        <p14:creationId xmlns:p14="http://schemas.microsoft.com/office/powerpoint/2010/main" val="125051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11C58FD9-7161-4196-8F8B-70C46543116E}"/>
              </a:ext>
            </a:extLst>
          </p:cNvPr>
          <p:cNvGrpSpPr/>
          <p:nvPr/>
        </p:nvGrpSpPr>
        <p:grpSpPr>
          <a:xfrm>
            <a:off x="755576" y="1196752"/>
            <a:ext cx="6051245" cy="4608000"/>
            <a:chOff x="1832803" y="1268760"/>
            <a:chExt cx="6051245" cy="4608000"/>
          </a:xfrm>
        </p:grpSpPr>
        <p:sp>
          <p:nvSpPr>
            <p:cNvPr id="3" name="Textfeld 2">
              <a:extLst>
                <a:ext uri="{FF2B5EF4-FFF2-40B4-BE49-F238E27FC236}">
                  <a16:creationId xmlns:a16="http://schemas.microsoft.com/office/drawing/2014/main" id="{82B08B32-4EFC-4A0B-BC05-954C679EF521}"/>
                </a:ext>
              </a:extLst>
            </p:cNvPr>
            <p:cNvSpPr txBox="1"/>
            <p:nvPr/>
          </p:nvSpPr>
          <p:spPr>
            <a:xfrm>
              <a:off x="5435776" y="3514219"/>
              <a:ext cx="2448272" cy="261610"/>
            </a:xfrm>
            <a:prstGeom prst="rect">
              <a:avLst/>
            </a:prstGeom>
            <a:noFill/>
          </p:spPr>
          <p:txBody>
            <a:bodyPr wrap="square" rtlCol="0">
              <a:spAutoFit/>
            </a:bodyPr>
            <a:lstStyle/>
            <a:p>
              <a:r>
                <a:rPr lang="de-DE" sz="1050" dirty="0">
                  <a:solidFill>
                    <a:srgbClr val="000000"/>
                  </a:solidFill>
                </a:rPr>
                <a:t>Rheinisch-Bergischer Kreis</a:t>
              </a:r>
            </a:p>
          </p:txBody>
        </p:sp>
        <p:grpSp>
          <p:nvGrpSpPr>
            <p:cNvPr id="4" name="Gruppieren 3">
              <a:extLst>
                <a:ext uri="{FF2B5EF4-FFF2-40B4-BE49-F238E27FC236}">
                  <a16:creationId xmlns:a16="http://schemas.microsoft.com/office/drawing/2014/main" id="{0D4855E1-C563-4F42-B9F7-B142E38E2585}"/>
                </a:ext>
              </a:extLst>
            </p:cNvPr>
            <p:cNvGrpSpPr/>
            <p:nvPr/>
          </p:nvGrpSpPr>
          <p:grpSpPr>
            <a:xfrm>
              <a:off x="1832803" y="1268760"/>
              <a:ext cx="3621140" cy="4608000"/>
              <a:chOff x="1832803" y="1268760"/>
              <a:chExt cx="3621140" cy="4608000"/>
            </a:xfrm>
          </p:grpSpPr>
          <p:cxnSp>
            <p:nvCxnSpPr>
              <p:cNvPr id="5" name="Gerader Verbinder 4">
                <a:extLst>
                  <a:ext uri="{FF2B5EF4-FFF2-40B4-BE49-F238E27FC236}">
                    <a16:creationId xmlns:a16="http://schemas.microsoft.com/office/drawing/2014/main" id="{14CC027A-C2FF-42CD-88D2-52EF8DE9B6E5}"/>
                  </a:ext>
                </a:extLst>
              </p:cNvPr>
              <p:cNvCxnSpPr/>
              <p:nvPr/>
            </p:nvCxnSpPr>
            <p:spPr>
              <a:xfrm>
                <a:off x="2555776" y="3645024"/>
                <a:ext cx="2880000" cy="0"/>
              </a:xfrm>
              <a:prstGeom prst="line">
                <a:avLst/>
              </a:prstGeom>
              <a:ln w="28575">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7832909B-13C5-4C57-8540-338065BB5807}"/>
                  </a:ext>
                </a:extLst>
              </p:cNvPr>
              <p:cNvCxnSpPr>
                <a:cxnSpLocks/>
              </p:cNvCxnSpPr>
              <p:nvPr/>
            </p:nvCxnSpPr>
            <p:spPr>
              <a:xfrm rot="5400000">
                <a:off x="395792" y="3572760"/>
                <a:ext cx="46080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8AC6CA58-58D6-4B41-95A8-79E1064E1D75}"/>
                  </a:ext>
                </a:extLst>
              </p:cNvPr>
              <p:cNvSpPr txBox="1"/>
              <p:nvPr/>
            </p:nvSpPr>
            <p:spPr>
              <a:xfrm>
                <a:off x="2130219" y="1700501"/>
                <a:ext cx="569573" cy="307777"/>
              </a:xfrm>
              <a:prstGeom prst="rect">
                <a:avLst/>
              </a:prstGeom>
              <a:noFill/>
            </p:spPr>
            <p:txBody>
              <a:bodyPr wrap="square" rtlCol="0">
                <a:spAutoFit/>
              </a:bodyPr>
              <a:lstStyle/>
              <a:p>
                <a:r>
                  <a:rPr lang="de-DE" sz="1400" dirty="0">
                    <a:solidFill>
                      <a:srgbClr val="000000"/>
                    </a:solidFill>
                  </a:rPr>
                  <a:t>+1,5</a:t>
                </a:r>
              </a:p>
            </p:txBody>
          </p:sp>
          <p:sp>
            <p:nvSpPr>
              <p:cNvPr id="8" name="Textfeld 7">
                <a:extLst>
                  <a:ext uri="{FF2B5EF4-FFF2-40B4-BE49-F238E27FC236}">
                    <a16:creationId xmlns:a16="http://schemas.microsoft.com/office/drawing/2014/main" id="{6B1D68E0-F5EF-4B7A-8D6E-694B9CEF14BD}"/>
                  </a:ext>
                </a:extLst>
              </p:cNvPr>
              <p:cNvSpPr txBox="1"/>
              <p:nvPr/>
            </p:nvSpPr>
            <p:spPr>
              <a:xfrm>
                <a:off x="2130219" y="5308801"/>
                <a:ext cx="569573" cy="307777"/>
              </a:xfrm>
              <a:prstGeom prst="rect">
                <a:avLst/>
              </a:prstGeom>
              <a:noFill/>
            </p:spPr>
            <p:txBody>
              <a:bodyPr wrap="square" rtlCol="0">
                <a:spAutoFit/>
              </a:bodyPr>
              <a:lstStyle/>
              <a:p>
                <a:r>
                  <a:rPr lang="de-DE" sz="1400" dirty="0">
                    <a:solidFill>
                      <a:srgbClr val="000000"/>
                    </a:solidFill>
                  </a:rPr>
                  <a:t>-1,5</a:t>
                </a:r>
              </a:p>
            </p:txBody>
          </p:sp>
          <p:sp>
            <p:nvSpPr>
              <p:cNvPr id="9" name="Textfeld 8">
                <a:extLst>
                  <a:ext uri="{FF2B5EF4-FFF2-40B4-BE49-F238E27FC236}">
                    <a16:creationId xmlns:a16="http://schemas.microsoft.com/office/drawing/2014/main" id="{D3988C74-9DB3-4C3A-9F78-AAF2C27262EB}"/>
                  </a:ext>
                </a:extLst>
              </p:cNvPr>
              <p:cNvSpPr txBox="1"/>
              <p:nvPr/>
            </p:nvSpPr>
            <p:spPr>
              <a:xfrm rot="16200000">
                <a:off x="1196132" y="3441954"/>
                <a:ext cx="1534951" cy="261610"/>
              </a:xfrm>
              <a:prstGeom prst="rect">
                <a:avLst/>
              </a:prstGeom>
              <a:noFill/>
            </p:spPr>
            <p:txBody>
              <a:bodyPr wrap="square" rtlCol="0">
                <a:spAutoFit/>
              </a:bodyPr>
              <a:lstStyle/>
              <a:p>
                <a:r>
                  <a:rPr lang="de-DE" sz="1100" dirty="0">
                    <a:solidFill>
                      <a:srgbClr val="000000"/>
                    </a:solidFill>
                  </a:rPr>
                  <a:t>Standardabweichung</a:t>
                </a:r>
              </a:p>
            </p:txBody>
          </p:sp>
          <p:sp>
            <p:nvSpPr>
              <p:cNvPr id="10" name="Textfeld 9">
                <a:extLst>
                  <a:ext uri="{FF2B5EF4-FFF2-40B4-BE49-F238E27FC236}">
                    <a16:creationId xmlns:a16="http://schemas.microsoft.com/office/drawing/2014/main" id="{53FFDEB1-568F-4461-AB16-22CFB57CE981}"/>
                  </a:ext>
                </a:extLst>
              </p:cNvPr>
              <p:cNvSpPr txBox="1"/>
              <p:nvPr/>
            </p:nvSpPr>
            <p:spPr>
              <a:xfrm>
                <a:off x="2270989" y="3468052"/>
                <a:ext cx="569573" cy="307777"/>
              </a:xfrm>
              <a:prstGeom prst="rect">
                <a:avLst/>
              </a:prstGeom>
              <a:noFill/>
            </p:spPr>
            <p:txBody>
              <a:bodyPr wrap="square" rtlCol="0">
                <a:spAutoFit/>
              </a:bodyPr>
              <a:lstStyle/>
              <a:p>
                <a:r>
                  <a:rPr lang="de-DE" sz="1400" dirty="0">
                    <a:solidFill>
                      <a:srgbClr val="000000"/>
                    </a:solidFill>
                  </a:rPr>
                  <a:t>0</a:t>
                </a:r>
              </a:p>
            </p:txBody>
          </p:sp>
          <p:sp>
            <p:nvSpPr>
              <p:cNvPr id="11" name="Ellipse 10">
                <a:extLst>
                  <a:ext uri="{FF2B5EF4-FFF2-40B4-BE49-F238E27FC236}">
                    <a16:creationId xmlns:a16="http://schemas.microsoft.com/office/drawing/2014/main" id="{E2069DFC-9112-4B5F-88A0-2B19E719EDB3}"/>
                  </a:ext>
                </a:extLst>
              </p:cNvPr>
              <p:cNvSpPr/>
              <p:nvPr/>
            </p:nvSpPr>
            <p:spPr>
              <a:xfrm>
                <a:off x="3491880" y="2008278"/>
                <a:ext cx="108000" cy="108000"/>
              </a:xfrm>
              <a:prstGeom prst="ellipse">
                <a:avLst/>
              </a:prstGeom>
              <a:solidFill>
                <a:srgbClr val="FFADAB"/>
              </a:solidFill>
              <a:ln>
                <a:solidFill>
                  <a:srgbClr val="FFA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F3DB6F02-7E48-4AE5-BC39-27BEF4B2F7C0}"/>
                  </a:ext>
                </a:extLst>
              </p:cNvPr>
              <p:cNvSpPr/>
              <p:nvPr/>
            </p:nvSpPr>
            <p:spPr>
              <a:xfrm>
                <a:off x="4139952" y="2870796"/>
                <a:ext cx="108000" cy="108000"/>
              </a:xfrm>
              <a:prstGeom prst="ellipse">
                <a:avLst/>
              </a:prstGeom>
              <a:solidFill>
                <a:srgbClr val="FFADAB"/>
              </a:solidFill>
              <a:ln>
                <a:solidFill>
                  <a:srgbClr val="FFA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B5289218-497F-4227-A68F-DCB032BA0418}"/>
                  </a:ext>
                </a:extLst>
              </p:cNvPr>
              <p:cNvSpPr/>
              <p:nvPr/>
            </p:nvSpPr>
            <p:spPr>
              <a:xfrm>
                <a:off x="3707904" y="4187225"/>
                <a:ext cx="108000" cy="108000"/>
              </a:xfrm>
              <a:prstGeom prst="ellipse">
                <a:avLst/>
              </a:prstGeom>
              <a:solidFill>
                <a:srgbClr val="FFADAB"/>
              </a:solidFill>
              <a:ln>
                <a:solidFill>
                  <a:srgbClr val="FFA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F836282C-649E-4AD8-82A9-5C1ED7216AE7}"/>
                  </a:ext>
                </a:extLst>
              </p:cNvPr>
              <p:cNvSpPr/>
              <p:nvPr/>
            </p:nvSpPr>
            <p:spPr>
              <a:xfrm>
                <a:off x="3612399" y="2492896"/>
                <a:ext cx="108000" cy="108000"/>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9402987A-85D1-4D31-91B5-669AD4757F83}"/>
                  </a:ext>
                </a:extLst>
              </p:cNvPr>
              <p:cNvSpPr/>
              <p:nvPr/>
            </p:nvSpPr>
            <p:spPr>
              <a:xfrm>
                <a:off x="3196778" y="2718651"/>
                <a:ext cx="108000" cy="108000"/>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5A52A52A-70D5-4024-8A59-80DF6D11CB9F}"/>
                  </a:ext>
                </a:extLst>
              </p:cNvPr>
              <p:cNvSpPr/>
              <p:nvPr/>
            </p:nvSpPr>
            <p:spPr>
              <a:xfrm>
                <a:off x="4932015" y="3158976"/>
                <a:ext cx="108000" cy="108000"/>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1C70EE8E-3BCC-4C77-ADAD-938486EBBE86}"/>
                  </a:ext>
                </a:extLst>
              </p:cNvPr>
              <p:cNvSpPr/>
              <p:nvPr/>
            </p:nvSpPr>
            <p:spPr>
              <a:xfrm>
                <a:off x="3815904" y="3158976"/>
                <a:ext cx="108000" cy="108000"/>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C9A1B7E7-6C4A-4587-ABFA-4B0C52FB07A6}"/>
                  </a:ext>
                </a:extLst>
              </p:cNvPr>
              <p:cNvSpPr/>
              <p:nvPr/>
            </p:nvSpPr>
            <p:spPr>
              <a:xfrm flipH="1" flipV="1">
                <a:off x="4518005" y="2008278"/>
                <a:ext cx="107989" cy="108000"/>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44FFB429-3A70-4E04-B04B-B799AF2191B4}"/>
                  </a:ext>
                </a:extLst>
              </p:cNvPr>
              <p:cNvSpPr/>
              <p:nvPr/>
            </p:nvSpPr>
            <p:spPr>
              <a:xfrm>
                <a:off x="3143358" y="3905448"/>
                <a:ext cx="108000" cy="108000"/>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5AFCA89F-683C-403B-BDA5-15A6C6E33E34}"/>
                  </a:ext>
                </a:extLst>
              </p:cNvPr>
              <p:cNvSpPr/>
              <p:nvPr/>
            </p:nvSpPr>
            <p:spPr>
              <a:xfrm>
                <a:off x="4355976" y="4797152"/>
                <a:ext cx="108000" cy="108000"/>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3381365B-76D1-4786-AAE5-ECAE08A032E7}"/>
                  </a:ext>
                </a:extLst>
              </p:cNvPr>
              <p:cNvSpPr/>
              <p:nvPr/>
            </p:nvSpPr>
            <p:spPr>
              <a:xfrm>
                <a:off x="4031952" y="1501792"/>
                <a:ext cx="108000" cy="108000"/>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60E40650-436C-4901-B8E2-4CF4AE7917DE}"/>
                  </a:ext>
                </a:extLst>
              </p:cNvPr>
              <p:cNvSpPr/>
              <p:nvPr/>
            </p:nvSpPr>
            <p:spPr>
              <a:xfrm>
                <a:off x="3764799" y="2645296"/>
                <a:ext cx="108000" cy="108000"/>
              </a:xfrm>
              <a:prstGeom prst="ellipse">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AAB809A0-D903-4DB6-B3DD-89797124A1D9}"/>
                  </a:ext>
                </a:extLst>
              </p:cNvPr>
              <p:cNvSpPr/>
              <p:nvPr/>
            </p:nvSpPr>
            <p:spPr>
              <a:xfrm>
                <a:off x="4489585" y="2478106"/>
                <a:ext cx="108000" cy="108000"/>
              </a:xfrm>
              <a:prstGeom prst="ellipse">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1345D797-33AB-43B5-9022-1AF4216B80BE}"/>
                  </a:ext>
                </a:extLst>
              </p:cNvPr>
              <p:cNvSpPr/>
              <p:nvPr/>
            </p:nvSpPr>
            <p:spPr>
              <a:xfrm>
                <a:off x="4381585" y="3862449"/>
                <a:ext cx="108000" cy="108000"/>
              </a:xfrm>
              <a:prstGeom prst="ellipse">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7182E5B3-DF79-449F-BAF7-2E3E761F381D}"/>
                  </a:ext>
                </a:extLst>
              </p:cNvPr>
              <p:cNvSpPr/>
              <p:nvPr/>
            </p:nvSpPr>
            <p:spPr>
              <a:xfrm>
                <a:off x="3269366" y="3308241"/>
                <a:ext cx="108000" cy="108000"/>
              </a:xfrm>
              <a:prstGeom prst="ellipse">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C7D99AEE-36EF-4630-919E-99E3E05227C6}"/>
                  </a:ext>
                </a:extLst>
              </p:cNvPr>
              <p:cNvSpPr/>
              <p:nvPr/>
            </p:nvSpPr>
            <p:spPr>
              <a:xfrm>
                <a:off x="3917199" y="2797696"/>
                <a:ext cx="108000" cy="108000"/>
              </a:xfrm>
              <a:prstGeom prst="ellipse">
                <a:avLst/>
              </a:prstGeom>
              <a:solidFill>
                <a:srgbClr val="9DC3E6"/>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A6808D38-5707-45BF-8CD6-D8D1FBBBE1D0}"/>
                  </a:ext>
                </a:extLst>
              </p:cNvPr>
              <p:cNvSpPr/>
              <p:nvPr/>
            </p:nvSpPr>
            <p:spPr>
              <a:xfrm>
                <a:off x="3809199" y="4759828"/>
                <a:ext cx="108000" cy="108000"/>
              </a:xfrm>
              <a:prstGeom prst="ellipse">
                <a:avLst/>
              </a:prstGeom>
              <a:solidFill>
                <a:srgbClr val="9DC3E6"/>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67D6F744-FDF1-49A8-AE87-6E6048DF38B3}"/>
                  </a:ext>
                </a:extLst>
              </p:cNvPr>
              <p:cNvSpPr/>
              <p:nvPr/>
            </p:nvSpPr>
            <p:spPr>
              <a:xfrm>
                <a:off x="4896024" y="2460140"/>
                <a:ext cx="108000" cy="108000"/>
              </a:xfrm>
              <a:prstGeom prst="ellipse">
                <a:avLst/>
              </a:prstGeom>
              <a:solidFill>
                <a:srgbClr val="9DC3E6"/>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A694A633-15A7-4519-8FA3-11C8E0311273}"/>
                  </a:ext>
                </a:extLst>
              </p:cNvPr>
              <p:cNvSpPr/>
              <p:nvPr/>
            </p:nvSpPr>
            <p:spPr>
              <a:xfrm>
                <a:off x="3070295" y="1787246"/>
                <a:ext cx="108000" cy="108000"/>
              </a:xfrm>
              <a:prstGeom prst="ellipse">
                <a:avLst/>
              </a:prstGeom>
              <a:solidFill>
                <a:srgbClr val="9DC3E6"/>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C792EB39-6F80-485A-A359-253F4002F511}"/>
                  </a:ext>
                </a:extLst>
              </p:cNvPr>
              <p:cNvSpPr/>
              <p:nvPr/>
            </p:nvSpPr>
            <p:spPr>
              <a:xfrm>
                <a:off x="4863397" y="4149414"/>
                <a:ext cx="108000" cy="108000"/>
              </a:xfrm>
              <a:prstGeom prst="ellipse">
                <a:avLst/>
              </a:prstGeom>
              <a:solidFill>
                <a:srgbClr val="9DC3E6"/>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0A39390A-3972-48E7-9F0A-10C51437077A}"/>
                  </a:ext>
                </a:extLst>
              </p:cNvPr>
              <p:cNvSpPr/>
              <p:nvPr/>
            </p:nvSpPr>
            <p:spPr>
              <a:xfrm>
                <a:off x="3995776" y="3427127"/>
                <a:ext cx="108000" cy="108000"/>
              </a:xfrm>
              <a:prstGeom prst="ellipse">
                <a:avLst/>
              </a:prstGeom>
              <a:solidFill>
                <a:srgbClr val="9DC3E6"/>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E900B17A-9FB5-477C-875E-6169F2687142}"/>
                  </a:ext>
                </a:extLst>
              </p:cNvPr>
              <p:cNvSpPr/>
              <p:nvPr/>
            </p:nvSpPr>
            <p:spPr>
              <a:xfrm>
                <a:off x="3527893" y="3063897"/>
                <a:ext cx="108000" cy="108000"/>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53DAD15F-38E1-4835-BD89-C0FEFD86CD37}"/>
                  </a:ext>
                </a:extLst>
              </p:cNvPr>
              <p:cNvSpPr/>
              <p:nvPr/>
            </p:nvSpPr>
            <p:spPr>
              <a:xfrm>
                <a:off x="3414318" y="1491937"/>
                <a:ext cx="108000" cy="108000"/>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9236B700-DB80-4DA0-9816-55436F24D37C}"/>
                  </a:ext>
                </a:extLst>
              </p:cNvPr>
              <p:cNvSpPr/>
              <p:nvPr/>
            </p:nvSpPr>
            <p:spPr>
              <a:xfrm>
                <a:off x="3635893" y="1421280"/>
                <a:ext cx="108000" cy="108000"/>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59956CCF-1AA3-4F66-BCC2-8729E10ACDB4}"/>
                  </a:ext>
                </a:extLst>
              </p:cNvPr>
              <p:cNvSpPr/>
              <p:nvPr/>
            </p:nvSpPr>
            <p:spPr>
              <a:xfrm>
                <a:off x="3648329" y="3677780"/>
                <a:ext cx="108000" cy="108000"/>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a:extLst>
                  <a:ext uri="{FF2B5EF4-FFF2-40B4-BE49-F238E27FC236}">
                    <a16:creationId xmlns:a16="http://schemas.microsoft.com/office/drawing/2014/main" id="{97F3E5E5-3234-4B4D-A827-7BB85A821056}"/>
                  </a:ext>
                </a:extLst>
              </p:cNvPr>
              <p:cNvSpPr/>
              <p:nvPr/>
            </p:nvSpPr>
            <p:spPr>
              <a:xfrm>
                <a:off x="4085952" y="2213294"/>
                <a:ext cx="108000" cy="108000"/>
              </a:xfrm>
              <a:prstGeom prst="ellipse">
                <a:avLst/>
              </a:prstGeom>
              <a:solidFill>
                <a:srgbClr val="9F5FCF"/>
              </a:solidFill>
              <a:ln>
                <a:solidFill>
                  <a:srgbClr val="9F5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C8C7987A-36C5-41C8-838E-48311E8904D9}"/>
                  </a:ext>
                </a:extLst>
              </p:cNvPr>
              <p:cNvSpPr/>
              <p:nvPr/>
            </p:nvSpPr>
            <p:spPr>
              <a:xfrm>
                <a:off x="4241486" y="3209229"/>
                <a:ext cx="108000" cy="108000"/>
              </a:xfrm>
              <a:prstGeom prst="ellipse">
                <a:avLst/>
              </a:prstGeom>
              <a:solidFill>
                <a:srgbClr val="9F5FCF"/>
              </a:solidFill>
              <a:ln>
                <a:solidFill>
                  <a:srgbClr val="9F5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415DE8B0-CE1E-4205-B97C-4C12CA9A8784}"/>
                  </a:ext>
                </a:extLst>
              </p:cNvPr>
              <p:cNvSpPr/>
              <p:nvPr/>
            </p:nvSpPr>
            <p:spPr>
              <a:xfrm>
                <a:off x="4173905" y="4330353"/>
                <a:ext cx="108000" cy="108000"/>
              </a:xfrm>
              <a:prstGeom prst="ellipse">
                <a:avLst/>
              </a:prstGeom>
              <a:solidFill>
                <a:srgbClr val="9F5FCF"/>
              </a:solidFill>
              <a:ln>
                <a:solidFill>
                  <a:srgbClr val="9F5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40CA9E71-A1BC-4324-99F9-EA0F24E9C29A}"/>
                  </a:ext>
                </a:extLst>
              </p:cNvPr>
              <p:cNvSpPr/>
              <p:nvPr/>
            </p:nvSpPr>
            <p:spPr>
              <a:xfrm>
                <a:off x="2915838" y="3068960"/>
                <a:ext cx="108000" cy="108000"/>
              </a:xfrm>
              <a:prstGeom prst="ellipse">
                <a:avLst/>
              </a:prstGeom>
              <a:solidFill>
                <a:srgbClr val="9F5FCF"/>
              </a:solidFill>
              <a:ln>
                <a:solidFill>
                  <a:srgbClr val="9F5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r Verbinder 39">
                <a:extLst>
                  <a:ext uri="{FF2B5EF4-FFF2-40B4-BE49-F238E27FC236}">
                    <a16:creationId xmlns:a16="http://schemas.microsoft.com/office/drawing/2014/main" id="{D1A06EED-5C86-45CF-A768-5CDD429B165F}"/>
                  </a:ext>
                </a:extLst>
              </p:cNvPr>
              <p:cNvCxnSpPr>
                <a:cxnSpLocks/>
              </p:cNvCxnSpPr>
              <p:nvPr/>
            </p:nvCxnSpPr>
            <p:spPr>
              <a:xfrm>
                <a:off x="2969838" y="3182315"/>
                <a:ext cx="0" cy="432000"/>
              </a:xfrm>
              <a:prstGeom prst="line">
                <a:avLst/>
              </a:prstGeom>
              <a:ln>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CBF3E5AC-CA4A-48A5-9076-312D4708BF38}"/>
                  </a:ext>
                </a:extLst>
              </p:cNvPr>
              <p:cNvCxnSpPr>
                <a:cxnSpLocks/>
              </p:cNvCxnSpPr>
              <p:nvPr/>
            </p:nvCxnSpPr>
            <p:spPr>
              <a:xfrm>
                <a:off x="4543585" y="2610651"/>
                <a:ext cx="0" cy="1008000"/>
              </a:xfrm>
              <a:prstGeom prst="line">
                <a:avLst/>
              </a:prstGeom>
              <a:ln>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021A3EFB-F74D-4A11-9DBD-7C50BDAF0A7F}"/>
                  </a:ext>
                </a:extLst>
              </p:cNvPr>
              <p:cNvCxnSpPr>
                <a:cxnSpLocks/>
              </p:cNvCxnSpPr>
              <p:nvPr/>
            </p:nvCxnSpPr>
            <p:spPr>
              <a:xfrm>
                <a:off x="4234025" y="3641415"/>
                <a:ext cx="0" cy="684000"/>
              </a:xfrm>
              <a:prstGeom prst="line">
                <a:avLst/>
              </a:prstGeom>
              <a:ln>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77D9A757-D624-46EF-9734-21E99634F000}"/>
                  </a:ext>
                </a:extLst>
              </p:cNvPr>
              <p:cNvSpPr/>
              <p:nvPr/>
            </p:nvSpPr>
            <p:spPr>
              <a:xfrm>
                <a:off x="2717960" y="1276852"/>
                <a:ext cx="2735983" cy="2340000"/>
              </a:xfrm>
              <a:prstGeom prst="rect">
                <a:avLst/>
              </a:prstGeom>
              <a:gradFill>
                <a:gsLst>
                  <a:gs pos="84000">
                    <a:schemeClr val="bg1">
                      <a:alpha val="0"/>
                    </a:schemeClr>
                  </a:gs>
                  <a:gs pos="100000">
                    <a:srgbClr val="FF0000">
                      <a:alpha val="30000"/>
                    </a:srgbClr>
                  </a:gs>
                  <a:gs pos="100000">
                    <a:srgbClr val="FF0000">
                      <a:alpha val="53000"/>
                    </a:srgbClr>
                  </a:gs>
                  <a:gs pos="64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C5FD057E-6CAD-45AD-A54B-75287E9659D4}"/>
                  </a:ext>
                </a:extLst>
              </p:cNvPr>
              <p:cNvSpPr/>
              <p:nvPr/>
            </p:nvSpPr>
            <p:spPr>
              <a:xfrm>
                <a:off x="2699792" y="3663306"/>
                <a:ext cx="2735983" cy="2196000"/>
              </a:xfrm>
              <a:prstGeom prst="rect">
                <a:avLst/>
              </a:prstGeom>
              <a:gradFill>
                <a:gsLst>
                  <a:gs pos="84000">
                    <a:schemeClr val="bg1">
                      <a:alpha val="0"/>
                    </a:schemeClr>
                  </a:gs>
                  <a:gs pos="100000">
                    <a:schemeClr val="tx2">
                      <a:alpha val="50000"/>
                    </a:schemeClr>
                  </a:gs>
                  <a:gs pos="97000">
                    <a:schemeClr val="tx2">
                      <a:alpha val="40000"/>
                    </a:schemeClr>
                  </a:gs>
                  <a:gs pos="64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mc:AlternateContent xmlns:mc="http://schemas.openxmlformats.org/markup-compatibility/2006" xmlns:a14="http://schemas.microsoft.com/office/drawing/2010/main">
        <mc:Choice Requires="a14">
          <p:sp>
            <p:nvSpPr>
              <p:cNvPr id="45" name="Textfeld 44">
                <a:extLst>
                  <a:ext uri="{FF2B5EF4-FFF2-40B4-BE49-F238E27FC236}">
                    <a16:creationId xmlns:a16="http://schemas.microsoft.com/office/drawing/2014/main" id="{30450531-2005-4A10-A41E-94D0BEE88876}"/>
                  </a:ext>
                </a:extLst>
              </p:cNvPr>
              <p:cNvSpPr txBox="1"/>
              <p:nvPr/>
            </p:nvSpPr>
            <p:spPr>
              <a:xfrm>
                <a:off x="1834655" y="3174946"/>
                <a:ext cx="429886" cy="276999"/>
              </a:xfrm>
              <a:prstGeom prst="rect">
                <a:avLst/>
              </a:prstGeom>
              <a:noFill/>
            </p:spPr>
            <p:txBody>
              <a:bodyPr wrap="square" rtlCol="0">
                <a:spAutoFit/>
              </a:bodyPr>
              <a:lstStyle/>
              <a:p>
                <a:r>
                  <a:rPr lang="de-DE" sz="1200" dirty="0">
                    <a:solidFill>
                      <a:srgbClr val="000000"/>
                    </a:solidFill>
                  </a:rPr>
                  <a:t>∆</a:t>
                </a:r>
                <a14:m>
                  <m:oMath xmlns:m="http://schemas.openxmlformats.org/officeDocument/2006/math">
                    <m:sSub>
                      <m:sSubPr>
                        <m:ctrlPr>
                          <a:rPr lang="de-DE" sz="1200" i="1" smtClean="0">
                            <a:solidFill>
                              <a:srgbClr val="000000"/>
                            </a:solidFill>
                            <a:latin typeface="Cambria Math" panose="02040503050406030204" pitchFamily="18" charset="0"/>
                          </a:rPr>
                        </m:ctrlPr>
                      </m:sSubPr>
                      <m:e>
                        <m:r>
                          <a:rPr lang="de-DE" sz="1200" b="0" i="1" smtClean="0">
                            <a:solidFill>
                              <a:srgbClr val="000000"/>
                            </a:solidFill>
                            <a:latin typeface="Cambria Math" panose="02040503050406030204" pitchFamily="18" charset="0"/>
                          </a:rPr>
                          <m:t>𝑥</m:t>
                        </m:r>
                      </m:e>
                      <m:sub>
                        <m:r>
                          <a:rPr lang="de-DE" sz="1200" b="0" i="1" smtClean="0">
                            <a:solidFill>
                              <a:srgbClr val="000000"/>
                            </a:solidFill>
                            <a:latin typeface="Cambria Math" panose="02040503050406030204" pitchFamily="18" charset="0"/>
                          </a:rPr>
                          <m:t>1</m:t>
                        </m:r>
                      </m:sub>
                    </m:sSub>
                  </m:oMath>
                </a14:m>
                <a:endParaRPr lang="de-DE" sz="1200" dirty="0">
                  <a:solidFill>
                    <a:srgbClr val="000000"/>
                  </a:solidFill>
                </a:endParaRPr>
              </a:p>
            </p:txBody>
          </p:sp>
        </mc:Choice>
        <mc:Fallback xmlns="">
          <p:sp>
            <p:nvSpPr>
              <p:cNvPr id="45" name="Textfeld 44">
                <a:extLst>
                  <a:ext uri="{FF2B5EF4-FFF2-40B4-BE49-F238E27FC236}">
                    <a16:creationId xmlns:a16="http://schemas.microsoft.com/office/drawing/2014/main" id="{30450531-2005-4A10-A41E-94D0BEE88876}"/>
                  </a:ext>
                </a:extLst>
              </p:cNvPr>
              <p:cNvSpPr txBox="1">
                <a:spLocks noRot="1" noChangeAspect="1" noMove="1" noResize="1" noEditPoints="1" noAdjustHandles="1" noChangeArrowheads="1" noChangeShapeType="1" noTextEdit="1"/>
              </p:cNvSpPr>
              <p:nvPr/>
            </p:nvSpPr>
            <p:spPr>
              <a:xfrm>
                <a:off x="1834655" y="3174946"/>
                <a:ext cx="429886" cy="276999"/>
              </a:xfrm>
              <a:prstGeom prst="rect">
                <a:avLst/>
              </a:prstGeom>
              <a:blipFill>
                <a:blip r:embed="rId2"/>
                <a:stretch>
                  <a:fillRect l="-1429" t="-4444" b="-1555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6" name="Textfeld 45">
                <a:extLst>
                  <a:ext uri="{FF2B5EF4-FFF2-40B4-BE49-F238E27FC236}">
                    <a16:creationId xmlns:a16="http://schemas.microsoft.com/office/drawing/2014/main" id="{4FB5882E-663C-456E-AE91-A4EFEB3EEF0F}"/>
                  </a:ext>
                </a:extLst>
              </p:cNvPr>
              <p:cNvSpPr txBox="1"/>
              <p:nvPr/>
            </p:nvSpPr>
            <p:spPr>
              <a:xfrm>
                <a:off x="3089415" y="3846636"/>
                <a:ext cx="429886" cy="276999"/>
              </a:xfrm>
              <a:prstGeom prst="rect">
                <a:avLst/>
              </a:prstGeom>
              <a:noFill/>
            </p:spPr>
            <p:txBody>
              <a:bodyPr wrap="square" rtlCol="0">
                <a:spAutoFit/>
              </a:bodyPr>
              <a:lstStyle/>
              <a:p>
                <a:r>
                  <a:rPr lang="de-DE" sz="1200" dirty="0">
                    <a:solidFill>
                      <a:srgbClr val="000000"/>
                    </a:solidFill>
                  </a:rPr>
                  <a:t>∆</a:t>
                </a:r>
                <a14:m>
                  <m:oMath xmlns:m="http://schemas.openxmlformats.org/officeDocument/2006/math">
                    <m:sSub>
                      <m:sSubPr>
                        <m:ctrlPr>
                          <a:rPr lang="de-DE" sz="1200" i="1" smtClean="0">
                            <a:solidFill>
                              <a:srgbClr val="000000"/>
                            </a:solidFill>
                            <a:latin typeface="Cambria Math" panose="02040503050406030204" pitchFamily="18" charset="0"/>
                          </a:rPr>
                        </m:ctrlPr>
                      </m:sSubPr>
                      <m:e>
                        <m:r>
                          <a:rPr lang="de-DE" sz="1200" b="0" i="1" smtClean="0">
                            <a:solidFill>
                              <a:srgbClr val="000000"/>
                            </a:solidFill>
                            <a:latin typeface="Cambria Math" panose="02040503050406030204" pitchFamily="18" charset="0"/>
                          </a:rPr>
                          <m:t>𝑥</m:t>
                        </m:r>
                      </m:e>
                      <m:sub>
                        <m:r>
                          <a:rPr lang="de-DE" sz="1200" b="0" i="1" smtClean="0">
                            <a:solidFill>
                              <a:srgbClr val="000000"/>
                            </a:solidFill>
                            <a:latin typeface="Cambria Math" panose="02040503050406030204" pitchFamily="18" charset="0"/>
                          </a:rPr>
                          <m:t>2</m:t>
                        </m:r>
                      </m:sub>
                    </m:sSub>
                  </m:oMath>
                </a14:m>
                <a:endParaRPr lang="de-DE" sz="1200" dirty="0">
                  <a:solidFill>
                    <a:srgbClr val="000000"/>
                  </a:solidFill>
                </a:endParaRPr>
              </a:p>
            </p:txBody>
          </p:sp>
        </mc:Choice>
        <mc:Fallback xmlns="">
          <p:sp>
            <p:nvSpPr>
              <p:cNvPr id="46" name="Textfeld 45">
                <a:extLst>
                  <a:ext uri="{FF2B5EF4-FFF2-40B4-BE49-F238E27FC236}">
                    <a16:creationId xmlns:a16="http://schemas.microsoft.com/office/drawing/2014/main" id="{4FB5882E-663C-456E-AE91-A4EFEB3EEF0F}"/>
                  </a:ext>
                </a:extLst>
              </p:cNvPr>
              <p:cNvSpPr txBox="1">
                <a:spLocks noRot="1" noChangeAspect="1" noMove="1" noResize="1" noEditPoints="1" noAdjustHandles="1" noChangeArrowheads="1" noChangeShapeType="1" noTextEdit="1"/>
              </p:cNvSpPr>
              <p:nvPr/>
            </p:nvSpPr>
            <p:spPr>
              <a:xfrm>
                <a:off x="3089415" y="3846636"/>
                <a:ext cx="429886" cy="276999"/>
              </a:xfrm>
              <a:prstGeom prst="rect">
                <a:avLst/>
              </a:prstGeom>
              <a:blipFill>
                <a:blip r:embed="rId3"/>
                <a:stretch>
                  <a:fillRect l="-1429" t="-2222" b="-1555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feld 46">
                <a:extLst>
                  <a:ext uri="{FF2B5EF4-FFF2-40B4-BE49-F238E27FC236}">
                    <a16:creationId xmlns:a16="http://schemas.microsoft.com/office/drawing/2014/main" id="{86C7AAC6-F1B1-4E9B-9FFD-E0083ACA09D3}"/>
                  </a:ext>
                </a:extLst>
              </p:cNvPr>
              <p:cNvSpPr txBox="1"/>
              <p:nvPr/>
            </p:nvSpPr>
            <p:spPr>
              <a:xfrm>
                <a:off x="3402970" y="2881988"/>
                <a:ext cx="491197" cy="276999"/>
              </a:xfrm>
              <a:prstGeom prst="rect">
                <a:avLst/>
              </a:prstGeom>
              <a:noFill/>
            </p:spPr>
            <p:txBody>
              <a:bodyPr wrap="square" rtlCol="0">
                <a:spAutoFit/>
              </a:bodyPr>
              <a:lstStyle/>
              <a:p>
                <a:r>
                  <a:rPr lang="de-DE" sz="1200" dirty="0">
                    <a:solidFill>
                      <a:srgbClr val="000000"/>
                    </a:solidFill>
                  </a:rPr>
                  <a:t>∆</a:t>
                </a:r>
                <a14:m>
                  <m:oMath xmlns:m="http://schemas.openxmlformats.org/officeDocument/2006/math">
                    <m:sSub>
                      <m:sSubPr>
                        <m:ctrlPr>
                          <a:rPr lang="de-DE" sz="1200" i="1" smtClean="0">
                            <a:solidFill>
                              <a:srgbClr val="000000"/>
                            </a:solidFill>
                            <a:latin typeface="Cambria Math" panose="02040503050406030204" pitchFamily="18" charset="0"/>
                          </a:rPr>
                        </m:ctrlPr>
                      </m:sSubPr>
                      <m:e>
                        <m:r>
                          <a:rPr lang="de-DE" sz="1200" b="0" i="1" smtClean="0">
                            <a:solidFill>
                              <a:srgbClr val="000000"/>
                            </a:solidFill>
                            <a:latin typeface="Cambria Math" panose="02040503050406030204" pitchFamily="18" charset="0"/>
                          </a:rPr>
                          <m:t>𝑥</m:t>
                        </m:r>
                      </m:e>
                      <m:sub>
                        <m:r>
                          <a:rPr lang="de-DE" sz="1200" b="0" i="1" smtClean="0">
                            <a:solidFill>
                              <a:srgbClr val="000000"/>
                            </a:solidFill>
                            <a:latin typeface="Cambria Math" panose="02040503050406030204" pitchFamily="18" charset="0"/>
                          </a:rPr>
                          <m:t>29</m:t>
                        </m:r>
                      </m:sub>
                    </m:sSub>
                  </m:oMath>
                </a14:m>
                <a:endParaRPr lang="de-DE" sz="1200" dirty="0">
                  <a:solidFill>
                    <a:srgbClr val="000000"/>
                  </a:solidFill>
                </a:endParaRPr>
              </a:p>
            </p:txBody>
          </p:sp>
        </mc:Choice>
        <mc:Fallback xmlns="">
          <p:sp>
            <p:nvSpPr>
              <p:cNvPr id="47" name="Textfeld 46">
                <a:extLst>
                  <a:ext uri="{FF2B5EF4-FFF2-40B4-BE49-F238E27FC236}">
                    <a16:creationId xmlns:a16="http://schemas.microsoft.com/office/drawing/2014/main" id="{86C7AAC6-F1B1-4E9B-9FFD-E0083ACA09D3}"/>
                  </a:ext>
                </a:extLst>
              </p:cNvPr>
              <p:cNvSpPr txBox="1">
                <a:spLocks noRot="1" noChangeAspect="1" noMove="1" noResize="1" noEditPoints="1" noAdjustHandles="1" noChangeArrowheads="1" noChangeShapeType="1" noTextEdit="1"/>
              </p:cNvSpPr>
              <p:nvPr/>
            </p:nvSpPr>
            <p:spPr>
              <a:xfrm>
                <a:off x="3402970" y="2881988"/>
                <a:ext cx="491197" cy="276999"/>
              </a:xfrm>
              <a:prstGeom prst="rect">
                <a:avLst/>
              </a:prstGeom>
              <a:blipFill>
                <a:blip r:embed="rId4"/>
                <a:stretch>
                  <a:fillRect t="-4444" b="-1555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8" name="Textfeld 47">
                <a:extLst>
                  <a:ext uri="{FF2B5EF4-FFF2-40B4-BE49-F238E27FC236}">
                    <a16:creationId xmlns:a16="http://schemas.microsoft.com/office/drawing/2014/main" id="{4D3084D6-19DA-4572-B517-C73D19715ADC}"/>
                  </a:ext>
                </a:extLst>
              </p:cNvPr>
              <p:cNvSpPr txBox="1"/>
              <p:nvPr/>
            </p:nvSpPr>
            <p:spPr>
              <a:xfrm>
                <a:off x="6012160" y="1823238"/>
                <a:ext cx="2448272" cy="11306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𝐼𝑛𝑑𝑒𝑥</m:t>
                      </m:r>
                      <m:r>
                        <a:rPr lang="de-DE" sz="2400" b="0" i="1" smtClean="0">
                          <a:solidFill>
                            <a:srgbClr val="000000"/>
                          </a:solidFill>
                          <a:latin typeface="Cambria Math" panose="02040503050406030204" pitchFamily="18" charset="0"/>
                        </a:rPr>
                        <m:t>= </m:t>
                      </m:r>
                      <m:nary>
                        <m:naryPr>
                          <m:chr m:val="∑"/>
                          <m:ctrlPr>
                            <a:rPr lang="de-DE" sz="2400" b="0" i="1" smtClean="0">
                              <a:solidFill>
                                <a:srgbClr val="000000"/>
                              </a:solidFill>
                              <a:latin typeface="Cambria Math" panose="02040503050406030204" pitchFamily="18" charset="0"/>
                            </a:rPr>
                          </m:ctrlPr>
                        </m:naryPr>
                        <m:sub>
                          <m:r>
                            <m:rPr>
                              <m:brk m:alnAt="23"/>
                            </m:rP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=1</m:t>
                          </m:r>
                        </m:sub>
                        <m:sup>
                          <m:r>
                            <a:rPr lang="de-DE" sz="2400" b="0" i="1" smtClean="0">
                              <a:solidFill>
                                <a:srgbClr val="000000"/>
                              </a:solidFill>
                              <a:latin typeface="Cambria Math" panose="02040503050406030204" pitchFamily="18" charset="0"/>
                            </a:rPr>
                            <m:t>29</m:t>
                          </m:r>
                        </m:sup>
                        <m:e>
                          <m:sSub>
                            <m:sSubPr>
                              <m:ctrlPr>
                                <a:rPr lang="de-DE" sz="2400" b="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e>
                      </m:nary>
                    </m:oMath>
                  </m:oMathPara>
                </a14:m>
                <a:endParaRPr lang="de-DE" dirty="0"/>
              </a:p>
            </p:txBody>
          </p:sp>
        </mc:Choice>
        <mc:Fallback xmlns="">
          <p:sp>
            <p:nvSpPr>
              <p:cNvPr id="48" name="Textfeld 47">
                <a:extLst>
                  <a:ext uri="{FF2B5EF4-FFF2-40B4-BE49-F238E27FC236}">
                    <a16:creationId xmlns:a16="http://schemas.microsoft.com/office/drawing/2014/main" id="{4D3084D6-19DA-4572-B517-C73D19715ADC}"/>
                  </a:ext>
                </a:extLst>
              </p:cNvPr>
              <p:cNvSpPr txBox="1">
                <a:spLocks noRot="1" noChangeAspect="1" noMove="1" noResize="1" noEditPoints="1" noAdjustHandles="1" noChangeArrowheads="1" noChangeShapeType="1" noTextEdit="1"/>
              </p:cNvSpPr>
              <p:nvPr/>
            </p:nvSpPr>
            <p:spPr>
              <a:xfrm>
                <a:off x="6012160" y="1823238"/>
                <a:ext cx="2448272" cy="1130631"/>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60372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07424F57-D14F-454F-8946-5369FD5AE1B3}"/>
              </a:ext>
            </a:extLst>
          </p:cNvPr>
          <p:cNvGraphicFramePr>
            <a:graphicFrameLocks noGrp="1"/>
          </p:cNvGraphicFramePr>
          <p:nvPr>
            <p:extLst>
              <p:ext uri="{D42A27DB-BD31-4B8C-83A1-F6EECF244321}">
                <p14:modId xmlns:p14="http://schemas.microsoft.com/office/powerpoint/2010/main" val="3996813793"/>
              </p:ext>
            </p:extLst>
          </p:nvPr>
        </p:nvGraphicFramePr>
        <p:xfrm>
          <a:off x="429356" y="1698172"/>
          <a:ext cx="5220580" cy="2743200"/>
        </p:xfrm>
        <a:graphic>
          <a:graphicData uri="http://schemas.openxmlformats.org/drawingml/2006/table">
            <a:tbl>
              <a:tblPr firstRow="1" bandRow="1">
                <a:tableStyleId>{93296810-A885-4BE3-A3E7-6D5BEEA58F35}</a:tableStyleId>
              </a:tblPr>
              <a:tblGrid>
                <a:gridCol w="661904">
                  <a:extLst>
                    <a:ext uri="{9D8B030D-6E8A-4147-A177-3AD203B41FA5}">
                      <a16:colId xmlns:a16="http://schemas.microsoft.com/office/drawing/2014/main" val="20000"/>
                    </a:ext>
                  </a:extLst>
                </a:gridCol>
                <a:gridCol w="4558676">
                  <a:extLst>
                    <a:ext uri="{9D8B030D-6E8A-4147-A177-3AD203B41FA5}">
                      <a16:colId xmlns:a16="http://schemas.microsoft.com/office/drawing/2014/main" val="20001"/>
                    </a:ext>
                  </a:extLst>
                </a:gridCol>
              </a:tblGrid>
              <a:tr h="324000">
                <a:tc>
                  <a:txBody>
                    <a:bodyPr/>
                    <a:lstStyle/>
                    <a:p>
                      <a:endParaRPr lang="de-DE" sz="2400" dirty="0"/>
                    </a:p>
                  </a:txBody>
                  <a:tcPr>
                    <a:noFill/>
                  </a:tcPr>
                </a:tc>
                <a:tc>
                  <a:txBody>
                    <a:bodyPr/>
                    <a:lstStyle/>
                    <a:p>
                      <a:r>
                        <a:rPr lang="de-DE" sz="2200" b="0" u="sng" dirty="0">
                          <a:solidFill>
                            <a:srgbClr val="000000"/>
                          </a:solidFill>
                        </a:rPr>
                        <a:t>Indexwert</a:t>
                      </a:r>
                    </a:p>
                  </a:txBody>
                  <a:tcPr>
                    <a:noFill/>
                  </a:tcPr>
                </a:tc>
                <a:extLst>
                  <a:ext uri="{0D108BD9-81ED-4DB2-BD59-A6C34878D82A}">
                    <a16:rowId xmlns:a16="http://schemas.microsoft.com/office/drawing/2014/main" val="10000"/>
                  </a:ext>
                </a:extLst>
              </a:tr>
              <a:tr h="324000">
                <a:tc>
                  <a:txBody>
                    <a:bodyPr/>
                    <a:lstStyle/>
                    <a:p>
                      <a:endParaRPr lang="de-DE" sz="2400" dirty="0"/>
                    </a:p>
                  </a:txBody>
                  <a:tcPr>
                    <a:solidFill>
                      <a:srgbClr val="A6611A"/>
                    </a:solidFill>
                  </a:tcPr>
                </a:tc>
                <a:tc>
                  <a:txBody>
                    <a:bodyPr/>
                    <a:lstStyle/>
                    <a:p>
                      <a:r>
                        <a:rPr lang="de-DE" sz="2200" dirty="0">
                          <a:solidFill>
                            <a:srgbClr val="000000"/>
                          </a:solidFill>
                        </a:rPr>
                        <a:t>sehr gering</a:t>
                      </a:r>
                    </a:p>
                  </a:txBody>
                  <a:tcPr>
                    <a:noFill/>
                  </a:tcPr>
                </a:tc>
                <a:extLst>
                  <a:ext uri="{0D108BD9-81ED-4DB2-BD59-A6C34878D82A}">
                    <a16:rowId xmlns:a16="http://schemas.microsoft.com/office/drawing/2014/main" val="10001"/>
                  </a:ext>
                </a:extLst>
              </a:tr>
              <a:tr h="324000">
                <a:tc>
                  <a:txBody>
                    <a:bodyPr/>
                    <a:lstStyle/>
                    <a:p>
                      <a:endParaRPr lang="de-DE" sz="2400" dirty="0"/>
                    </a:p>
                  </a:txBody>
                  <a:tcPr>
                    <a:solidFill>
                      <a:srgbClr val="DFC27D"/>
                    </a:solidFill>
                  </a:tcPr>
                </a:tc>
                <a:tc>
                  <a:txBody>
                    <a:bodyPr/>
                    <a:lstStyle/>
                    <a:p>
                      <a:r>
                        <a:rPr lang="de-DE" sz="2200" dirty="0">
                          <a:solidFill>
                            <a:srgbClr val="000000"/>
                          </a:solidFill>
                        </a:rPr>
                        <a:t>gering</a:t>
                      </a:r>
                    </a:p>
                  </a:txBody>
                  <a:tcPr>
                    <a:noFill/>
                  </a:tcPr>
                </a:tc>
                <a:extLst>
                  <a:ext uri="{0D108BD9-81ED-4DB2-BD59-A6C34878D82A}">
                    <a16:rowId xmlns:a16="http://schemas.microsoft.com/office/drawing/2014/main" val="10002"/>
                  </a:ext>
                </a:extLst>
              </a:tr>
              <a:tr h="324000">
                <a:tc>
                  <a:txBody>
                    <a:bodyPr/>
                    <a:lstStyle/>
                    <a:p>
                      <a:endParaRPr lang="de-DE" sz="2400"/>
                    </a:p>
                  </a:txBody>
                  <a:tcPr/>
                </a:tc>
                <a:tc>
                  <a:txBody>
                    <a:bodyPr/>
                    <a:lstStyle/>
                    <a:p>
                      <a:r>
                        <a:rPr lang="de-DE" sz="2200" dirty="0">
                          <a:solidFill>
                            <a:srgbClr val="000000"/>
                          </a:solidFill>
                        </a:rPr>
                        <a:t>durchschnittlich</a:t>
                      </a:r>
                    </a:p>
                  </a:txBody>
                  <a:tcPr>
                    <a:noFill/>
                  </a:tcPr>
                </a:tc>
                <a:extLst>
                  <a:ext uri="{0D108BD9-81ED-4DB2-BD59-A6C34878D82A}">
                    <a16:rowId xmlns:a16="http://schemas.microsoft.com/office/drawing/2014/main" val="10003"/>
                  </a:ext>
                </a:extLst>
              </a:tr>
              <a:tr h="324000">
                <a:tc>
                  <a:txBody>
                    <a:bodyPr/>
                    <a:lstStyle/>
                    <a:p>
                      <a:endParaRPr lang="de-DE" sz="2400" dirty="0"/>
                    </a:p>
                  </a:txBody>
                  <a:tcPr>
                    <a:solidFill>
                      <a:srgbClr val="80CDC1"/>
                    </a:solidFill>
                  </a:tcPr>
                </a:tc>
                <a:tc>
                  <a:txBody>
                    <a:bodyPr/>
                    <a:lstStyle/>
                    <a:p>
                      <a:r>
                        <a:rPr lang="de-DE" sz="2200" dirty="0">
                          <a:solidFill>
                            <a:srgbClr val="000000"/>
                          </a:solidFill>
                        </a:rPr>
                        <a:t>hoch</a:t>
                      </a:r>
                    </a:p>
                  </a:txBody>
                  <a:tcPr>
                    <a:noFill/>
                  </a:tcPr>
                </a:tc>
                <a:extLst>
                  <a:ext uri="{0D108BD9-81ED-4DB2-BD59-A6C34878D82A}">
                    <a16:rowId xmlns:a16="http://schemas.microsoft.com/office/drawing/2014/main" val="10004"/>
                  </a:ext>
                </a:extLst>
              </a:tr>
              <a:tr h="324000">
                <a:tc>
                  <a:txBody>
                    <a:bodyPr/>
                    <a:lstStyle/>
                    <a:p>
                      <a:endParaRPr lang="de-DE" sz="2400" dirty="0"/>
                    </a:p>
                  </a:txBody>
                  <a:tcPr>
                    <a:solidFill>
                      <a:srgbClr val="018571"/>
                    </a:solidFill>
                  </a:tcPr>
                </a:tc>
                <a:tc>
                  <a:txBody>
                    <a:bodyPr/>
                    <a:lstStyle/>
                    <a:p>
                      <a:r>
                        <a:rPr lang="de-DE" sz="2200" dirty="0">
                          <a:solidFill>
                            <a:srgbClr val="000000"/>
                          </a:solidFill>
                        </a:rPr>
                        <a:t>sehr hoch</a:t>
                      </a:r>
                    </a:p>
                  </a:txBody>
                  <a:tcPr>
                    <a:noFill/>
                  </a:tcPr>
                </a:tc>
                <a:extLst>
                  <a:ext uri="{0D108BD9-81ED-4DB2-BD59-A6C34878D82A}">
                    <a16:rowId xmlns:a16="http://schemas.microsoft.com/office/drawing/2014/main" val="10005"/>
                  </a:ext>
                </a:extLst>
              </a:tr>
            </a:tbl>
          </a:graphicData>
        </a:graphic>
      </p:graphicFrame>
      <p:sp>
        <p:nvSpPr>
          <p:cNvPr id="3" name="Geschweifte Klammer rechts 2">
            <a:extLst>
              <a:ext uri="{FF2B5EF4-FFF2-40B4-BE49-F238E27FC236}">
                <a16:creationId xmlns:a16="http://schemas.microsoft.com/office/drawing/2014/main" id="{170D247F-2D45-4ABF-B1B7-8FCB11431464}"/>
              </a:ext>
            </a:extLst>
          </p:cNvPr>
          <p:cNvSpPr/>
          <p:nvPr/>
        </p:nvSpPr>
        <p:spPr>
          <a:xfrm>
            <a:off x="3240656" y="2277684"/>
            <a:ext cx="216024" cy="1116000"/>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200"/>
          </a:p>
        </p:txBody>
      </p:sp>
      <p:sp>
        <p:nvSpPr>
          <p:cNvPr id="4" name="Textfeld 3">
            <a:extLst>
              <a:ext uri="{FF2B5EF4-FFF2-40B4-BE49-F238E27FC236}">
                <a16:creationId xmlns:a16="http://schemas.microsoft.com/office/drawing/2014/main" id="{59BC4DE5-8A4C-4D03-AE64-551B5FF1B1AF}"/>
              </a:ext>
            </a:extLst>
          </p:cNvPr>
          <p:cNvSpPr txBox="1"/>
          <p:nvPr/>
        </p:nvSpPr>
        <p:spPr>
          <a:xfrm>
            <a:off x="3564692" y="2596983"/>
            <a:ext cx="3816424" cy="430887"/>
          </a:xfrm>
          <a:prstGeom prst="rect">
            <a:avLst/>
          </a:prstGeom>
          <a:noFill/>
        </p:spPr>
        <p:txBody>
          <a:bodyPr wrap="square" rtlCol="0">
            <a:spAutoFit/>
          </a:bodyPr>
          <a:lstStyle/>
          <a:p>
            <a:r>
              <a:rPr lang="de-DE" sz="2200" dirty="0">
                <a:solidFill>
                  <a:srgbClr val="000000"/>
                </a:solidFill>
              </a:rPr>
              <a:t>geringer Handlungsbedarf</a:t>
            </a:r>
          </a:p>
        </p:txBody>
      </p:sp>
      <p:sp>
        <p:nvSpPr>
          <p:cNvPr id="5" name="Geschweifte Klammer rechts 4">
            <a:extLst>
              <a:ext uri="{FF2B5EF4-FFF2-40B4-BE49-F238E27FC236}">
                <a16:creationId xmlns:a16="http://schemas.microsoft.com/office/drawing/2014/main" id="{C8CC5DC7-6D88-420A-A27F-EC51FE351268}"/>
              </a:ext>
            </a:extLst>
          </p:cNvPr>
          <p:cNvSpPr/>
          <p:nvPr/>
        </p:nvSpPr>
        <p:spPr>
          <a:xfrm>
            <a:off x="3240656" y="3627269"/>
            <a:ext cx="216024" cy="720000"/>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200"/>
          </a:p>
        </p:txBody>
      </p:sp>
      <p:sp>
        <p:nvSpPr>
          <p:cNvPr id="6" name="Textfeld 5">
            <a:extLst>
              <a:ext uri="{FF2B5EF4-FFF2-40B4-BE49-F238E27FC236}">
                <a16:creationId xmlns:a16="http://schemas.microsoft.com/office/drawing/2014/main" id="{38B5AFB9-DAEB-4C98-8563-A9D0FB9B43E3}"/>
              </a:ext>
            </a:extLst>
          </p:cNvPr>
          <p:cNvSpPr txBox="1"/>
          <p:nvPr/>
        </p:nvSpPr>
        <p:spPr>
          <a:xfrm>
            <a:off x="3564692" y="3771826"/>
            <a:ext cx="3816424" cy="430887"/>
          </a:xfrm>
          <a:prstGeom prst="rect">
            <a:avLst/>
          </a:prstGeom>
          <a:noFill/>
        </p:spPr>
        <p:txBody>
          <a:bodyPr wrap="square" rtlCol="0">
            <a:spAutoFit/>
          </a:bodyPr>
          <a:lstStyle/>
          <a:p>
            <a:r>
              <a:rPr lang="de-DE" sz="2200" dirty="0">
                <a:solidFill>
                  <a:srgbClr val="000000"/>
                </a:solidFill>
              </a:rPr>
              <a:t>hoher Handlungsbedarf</a:t>
            </a:r>
          </a:p>
        </p:txBody>
      </p:sp>
      <p:sp>
        <p:nvSpPr>
          <p:cNvPr id="7" name="Textfeld 6">
            <a:extLst>
              <a:ext uri="{FF2B5EF4-FFF2-40B4-BE49-F238E27FC236}">
                <a16:creationId xmlns:a16="http://schemas.microsoft.com/office/drawing/2014/main" id="{A03362AF-1E24-4E11-BB80-401649809256}"/>
              </a:ext>
            </a:extLst>
          </p:cNvPr>
          <p:cNvSpPr txBox="1"/>
          <p:nvPr/>
        </p:nvSpPr>
        <p:spPr>
          <a:xfrm>
            <a:off x="360000" y="936000"/>
            <a:ext cx="4752528" cy="461665"/>
          </a:xfrm>
          <a:prstGeom prst="rect">
            <a:avLst/>
          </a:prstGeom>
          <a:noFill/>
        </p:spPr>
        <p:txBody>
          <a:bodyPr wrap="square" rtlCol="0">
            <a:spAutoFit/>
          </a:bodyPr>
          <a:lstStyle/>
          <a:p>
            <a:r>
              <a:rPr lang="de-DE" sz="2400" b="1" dirty="0">
                <a:solidFill>
                  <a:srgbClr val="040404"/>
                </a:solidFill>
              </a:rPr>
              <a:t>Einstufung der Wohnplätze</a:t>
            </a:r>
          </a:p>
        </p:txBody>
      </p:sp>
    </p:spTree>
    <p:extLst>
      <p:ext uri="{BB962C8B-B14F-4D97-AF65-F5344CB8AC3E}">
        <p14:creationId xmlns:p14="http://schemas.microsoft.com/office/powerpoint/2010/main" val="381728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A3DEFEE6-E301-4B04-B363-C4CA78340195}"/>
              </a:ext>
            </a:extLst>
          </p:cNvPr>
          <p:cNvGrpSpPr/>
          <p:nvPr/>
        </p:nvGrpSpPr>
        <p:grpSpPr>
          <a:xfrm>
            <a:off x="4695658" y="980728"/>
            <a:ext cx="4197845" cy="4896544"/>
            <a:chOff x="2195736" y="1293359"/>
            <a:chExt cx="3621777" cy="4392488"/>
          </a:xfrm>
        </p:grpSpPr>
        <p:grpSp>
          <p:nvGrpSpPr>
            <p:cNvPr id="3" name="Gruppieren 2">
              <a:extLst>
                <a:ext uri="{FF2B5EF4-FFF2-40B4-BE49-F238E27FC236}">
                  <a16:creationId xmlns:a16="http://schemas.microsoft.com/office/drawing/2014/main" id="{FABBC125-F201-4957-90CF-FCEE67732FFF}"/>
                </a:ext>
              </a:extLst>
            </p:cNvPr>
            <p:cNvGrpSpPr/>
            <p:nvPr/>
          </p:nvGrpSpPr>
          <p:grpSpPr>
            <a:xfrm>
              <a:off x="2195736" y="1293359"/>
              <a:ext cx="3621777" cy="4392488"/>
              <a:chOff x="683568" y="1124745"/>
              <a:chExt cx="3621777" cy="4392488"/>
            </a:xfrm>
          </p:grpSpPr>
          <p:pic>
            <p:nvPicPr>
              <p:cNvPr id="6" name="Grafik 5">
                <a:extLst>
                  <a:ext uri="{FF2B5EF4-FFF2-40B4-BE49-F238E27FC236}">
                    <a16:creationId xmlns:a16="http://schemas.microsoft.com/office/drawing/2014/main" id="{971B3599-4E6A-4CB3-AF5A-75709F75E188}"/>
                  </a:ext>
                </a:extLst>
              </p:cNvPr>
              <p:cNvPicPr>
                <a:picLocks noChangeAspect="1"/>
              </p:cNvPicPr>
              <p:nvPr/>
            </p:nvPicPr>
            <p:blipFill rotWithShape="1">
              <a:blip r:embed="rId2"/>
              <a:srcRect b="10790"/>
              <a:stretch/>
            </p:blipFill>
            <p:spPr>
              <a:xfrm>
                <a:off x="683568" y="1124745"/>
                <a:ext cx="3621777" cy="4392488"/>
              </a:xfrm>
              <a:prstGeom prst="rect">
                <a:avLst/>
              </a:prstGeom>
            </p:spPr>
          </p:pic>
          <p:sp>
            <p:nvSpPr>
              <p:cNvPr id="7" name="Rechteck 6">
                <a:extLst>
                  <a:ext uri="{FF2B5EF4-FFF2-40B4-BE49-F238E27FC236}">
                    <a16:creationId xmlns:a16="http://schemas.microsoft.com/office/drawing/2014/main" id="{DAC87E15-FECB-4419-827A-6D3A8775CE3C}"/>
                  </a:ext>
                </a:extLst>
              </p:cNvPr>
              <p:cNvSpPr/>
              <p:nvPr/>
            </p:nvSpPr>
            <p:spPr>
              <a:xfrm>
                <a:off x="683568" y="5085184"/>
                <a:ext cx="86409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a:extLst>
                <a:ext uri="{FF2B5EF4-FFF2-40B4-BE49-F238E27FC236}">
                  <a16:creationId xmlns:a16="http://schemas.microsoft.com/office/drawing/2014/main" id="{429C1C5A-EB3A-4B65-9683-0BB8F30151F7}"/>
                </a:ext>
              </a:extLst>
            </p:cNvPr>
            <p:cNvPicPr>
              <a:picLocks noChangeAspect="1"/>
            </p:cNvPicPr>
            <p:nvPr/>
          </p:nvPicPr>
          <p:blipFill rotWithShape="1">
            <a:blip r:embed="rId2"/>
            <a:srcRect t="79249" r="76142"/>
            <a:stretch/>
          </p:blipFill>
          <p:spPr>
            <a:xfrm>
              <a:off x="2267744" y="4664128"/>
              <a:ext cx="864096" cy="1021718"/>
            </a:xfrm>
            <a:prstGeom prst="rect">
              <a:avLst/>
            </a:prstGeom>
          </p:spPr>
        </p:pic>
        <p:sp>
          <p:nvSpPr>
            <p:cNvPr id="5" name="Rechteck 4">
              <a:extLst>
                <a:ext uri="{FF2B5EF4-FFF2-40B4-BE49-F238E27FC236}">
                  <a16:creationId xmlns:a16="http://schemas.microsoft.com/office/drawing/2014/main" id="{053E5932-24C7-404C-A5C1-DF5C16ED1506}"/>
                </a:ext>
              </a:extLst>
            </p:cNvPr>
            <p:cNvSpPr/>
            <p:nvPr/>
          </p:nvSpPr>
          <p:spPr>
            <a:xfrm>
              <a:off x="4698356" y="1293359"/>
              <a:ext cx="1112416" cy="839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Textfeld 7">
            <a:extLst>
              <a:ext uri="{FF2B5EF4-FFF2-40B4-BE49-F238E27FC236}">
                <a16:creationId xmlns:a16="http://schemas.microsoft.com/office/drawing/2014/main" id="{CAFAAEB5-7EE9-4E12-84BF-3AEC252BFB5B}"/>
              </a:ext>
            </a:extLst>
          </p:cNvPr>
          <p:cNvSpPr txBox="1"/>
          <p:nvPr/>
        </p:nvSpPr>
        <p:spPr>
          <a:xfrm>
            <a:off x="5151931" y="620688"/>
            <a:ext cx="3024336" cy="461665"/>
          </a:xfrm>
          <a:prstGeom prst="rect">
            <a:avLst/>
          </a:prstGeom>
          <a:noFill/>
        </p:spPr>
        <p:txBody>
          <a:bodyPr wrap="square" rtlCol="0">
            <a:spAutoFit/>
          </a:bodyPr>
          <a:lstStyle/>
          <a:p>
            <a:r>
              <a:rPr lang="de-DE" sz="2400" b="1" dirty="0">
                <a:solidFill>
                  <a:srgbClr val="040404"/>
                </a:solidFill>
              </a:rPr>
              <a:t>Sozialbericht 2021</a:t>
            </a:r>
          </a:p>
        </p:txBody>
      </p:sp>
      <p:pic>
        <p:nvPicPr>
          <p:cNvPr id="9" name="Grafik 8">
            <a:extLst>
              <a:ext uri="{FF2B5EF4-FFF2-40B4-BE49-F238E27FC236}">
                <a16:creationId xmlns:a16="http://schemas.microsoft.com/office/drawing/2014/main" id="{B595AB48-0483-404E-823D-05528A3DD218}"/>
              </a:ext>
            </a:extLst>
          </p:cNvPr>
          <p:cNvPicPr>
            <a:picLocks noChangeAspect="1"/>
          </p:cNvPicPr>
          <p:nvPr/>
        </p:nvPicPr>
        <p:blipFill rotWithShape="1">
          <a:blip r:embed="rId3">
            <a:extLst>
              <a:ext uri="{28A0092B-C50C-407E-A947-70E740481C1C}">
                <a14:useLocalDpi xmlns:a14="http://schemas.microsoft.com/office/drawing/2010/main" val="0"/>
              </a:ext>
            </a:extLst>
          </a:blip>
          <a:srcRect l="3997" t="8993" r="3997" b="8993"/>
          <a:stretch/>
        </p:blipFill>
        <p:spPr>
          <a:xfrm>
            <a:off x="497163" y="1398995"/>
            <a:ext cx="3951181" cy="4588468"/>
          </a:xfrm>
          <a:prstGeom prst="rect">
            <a:avLst/>
          </a:prstGeom>
        </p:spPr>
      </p:pic>
      <p:sp>
        <p:nvSpPr>
          <p:cNvPr id="10" name="Textfeld 9">
            <a:extLst>
              <a:ext uri="{FF2B5EF4-FFF2-40B4-BE49-F238E27FC236}">
                <a16:creationId xmlns:a16="http://schemas.microsoft.com/office/drawing/2014/main" id="{B642B5B3-9CB2-4C91-BA90-1FBB962D208E}"/>
              </a:ext>
            </a:extLst>
          </p:cNvPr>
          <p:cNvSpPr txBox="1"/>
          <p:nvPr/>
        </p:nvSpPr>
        <p:spPr>
          <a:xfrm>
            <a:off x="755576" y="620688"/>
            <a:ext cx="3024336" cy="461665"/>
          </a:xfrm>
          <a:prstGeom prst="rect">
            <a:avLst/>
          </a:prstGeom>
          <a:noFill/>
        </p:spPr>
        <p:txBody>
          <a:bodyPr wrap="square" rtlCol="0">
            <a:spAutoFit/>
          </a:bodyPr>
          <a:lstStyle/>
          <a:p>
            <a:r>
              <a:rPr lang="de-DE" sz="2400" b="1" dirty="0">
                <a:solidFill>
                  <a:srgbClr val="000000"/>
                </a:solidFill>
              </a:rPr>
              <a:t>Sozialbericht 2017</a:t>
            </a:r>
          </a:p>
        </p:txBody>
      </p:sp>
      <p:sp>
        <p:nvSpPr>
          <p:cNvPr id="11" name="Rechteck 10">
            <a:extLst>
              <a:ext uri="{FF2B5EF4-FFF2-40B4-BE49-F238E27FC236}">
                <a16:creationId xmlns:a16="http://schemas.microsoft.com/office/drawing/2014/main" id="{5A64F1AB-89E6-4C0D-9012-34212B0C1FF3}"/>
              </a:ext>
            </a:extLst>
          </p:cNvPr>
          <p:cNvSpPr/>
          <p:nvPr/>
        </p:nvSpPr>
        <p:spPr>
          <a:xfrm rot="5400000">
            <a:off x="4541826" y="4927727"/>
            <a:ext cx="1418843" cy="935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012119"/>
      </p:ext>
    </p:extLst>
  </p:cSld>
  <p:clrMapOvr>
    <a:masterClrMapping/>
  </p:clrMapOvr>
</p:sld>
</file>

<file path=ppt/theme/theme1.xml><?xml version="1.0" encoding="utf-8"?>
<a:theme xmlns:a="http://schemas.openxmlformats.org/drawingml/2006/main" name="RBK_Standard">
  <a:themeElements>
    <a:clrScheme name="RBK_Farben_powerpoint">
      <a:dk1>
        <a:srgbClr val="0057A3"/>
      </a:dk1>
      <a:lt1>
        <a:sysClr val="window" lastClr="FFFFFF"/>
      </a:lt1>
      <a:dk2>
        <a:srgbClr val="008855"/>
      </a:dk2>
      <a:lt2>
        <a:srgbClr val="F4F3EC"/>
      </a:lt2>
      <a:accent1>
        <a:srgbClr val="6699CC"/>
      </a:accent1>
      <a:accent2>
        <a:srgbClr val="008855"/>
      </a:accent2>
      <a:accent3>
        <a:srgbClr val="6AB023"/>
      </a:accent3>
      <a:accent4>
        <a:srgbClr val="BBE0E3"/>
      </a:accent4>
      <a:accent5>
        <a:srgbClr val="0057A3"/>
      </a:accent5>
      <a:accent6>
        <a:srgbClr val="7F7F7F"/>
      </a:accent6>
      <a:hlink>
        <a:srgbClr val="0066FF"/>
      </a:hlink>
      <a:folHlink>
        <a:srgbClr val="800080"/>
      </a:folHlink>
    </a:clrScheme>
    <a:fontScheme name="RBK_Schrif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BK_Standard_Leerseite">
  <a:themeElements>
    <a:clrScheme name="RBK_Farben_powerpoint">
      <a:dk1>
        <a:srgbClr val="0057A3"/>
      </a:dk1>
      <a:lt1>
        <a:sysClr val="window" lastClr="FFFFFF"/>
      </a:lt1>
      <a:dk2>
        <a:srgbClr val="008855"/>
      </a:dk2>
      <a:lt2>
        <a:srgbClr val="F4F3EC"/>
      </a:lt2>
      <a:accent1>
        <a:srgbClr val="6699CC"/>
      </a:accent1>
      <a:accent2>
        <a:srgbClr val="008855"/>
      </a:accent2>
      <a:accent3>
        <a:srgbClr val="6AB023"/>
      </a:accent3>
      <a:accent4>
        <a:srgbClr val="BBE0E3"/>
      </a:accent4>
      <a:accent5>
        <a:srgbClr val="0057A3"/>
      </a:accent5>
      <a:accent6>
        <a:srgbClr val="7F7F7F"/>
      </a:accent6>
      <a:hlink>
        <a:srgbClr val="0066FF"/>
      </a:hlink>
      <a:folHlink>
        <a:srgbClr val="800080"/>
      </a:folHlink>
    </a:clrScheme>
    <a:fontScheme name="RBK_Schrif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RBK_Standard</Template>
  <TotalTime>0</TotalTime>
  <Words>493</Words>
  <Application>Microsoft Office PowerPoint</Application>
  <PresentationFormat>Bildschirmpräsentation (4:3)</PresentationFormat>
  <Paragraphs>111</Paragraphs>
  <Slides>19</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19</vt:i4>
      </vt:variant>
    </vt:vector>
  </HeadingPairs>
  <TitlesOfParts>
    <vt:vector size="26" baseType="lpstr">
      <vt:lpstr>Arial</vt:lpstr>
      <vt:lpstr>Calibri</vt:lpstr>
      <vt:lpstr>Cambria Math</vt:lpstr>
      <vt:lpstr>Frutiger LT Com 47 Light Cn</vt:lpstr>
      <vt:lpstr>Wingdings</vt:lpstr>
      <vt:lpstr>RBK_Standard</vt:lpstr>
      <vt:lpstr>RBK_Standard_Leerseite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Handlungsraum Innenstadt-Ost</vt:lpstr>
      <vt:lpstr>Handlungsraum Innenstadt-Ost</vt:lpstr>
      <vt:lpstr>Handlungsraum Innenstadt-Ost</vt:lpstr>
      <vt:lpstr>PowerPoint-Präsentation</vt:lpstr>
      <vt:lpstr>PowerPoint-Präsentation</vt:lpstr>
      <vt:lpstr>PowerPoint-Präsentation</vt:lpstr>
      <vt:lpstr>PowerPoint-Präsentation</vt:lpstr>
      <vt:lpstr>PowerPoint-Präsentation</vt:lpstr>
      <vt:lpstr>Vielen Dank für Ihre Aufmerksamkeit!</vt:lpstr>
    </vt:vector>
  </TitlesOfParts>
  <Company>RBK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Hörstermann, Katharina</dc:creator>
  <cp:lastModifiedBy>Selbach, R.</cp:lastModifiedBy>
  <cp:revision>391</cp:revision>
  <dcterms:created xsi:type="dcterms:W3CDTF">2016-04-28T10:53:49Z</dcterms:created>
  <dcterms:modified xsi:type="dcterms:W3CDTF">2022-04-29T07:35:50Z</dcterms:modified>
</cp:coreProperties>
</file>