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2" r:id="rId3"/>
    <p:sldId id="263" r:id="rId4"/>
    <p:sldId id="265" r:id="rId5"/>
    <p:sldId id="264" r:id="rId6"/>
    <p:sldId id="286" r:id="rId7"/>
    <p:sldId id="257" r:id="rId8"/>
    <p:sldId id="266" r:id="rId9"/>
    <p:sldId id="261" r:id="rId10"/>
    <p:sldId id="276" r:id="rId11"/>
    <p:sldId id="267" r:id="rId12"/>
    <p:sldId id="278" r:id="rId13"/>
    <p:sldId id="287" r:id="rId14"/>
    <p:sldId id="288" r:id="rId15"/>
    <p:sldId id="289" r:id="rId16"/>
    <p:sldId id="270" r:id="rId17"/>
    <p:sldId id="27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yer, Christiane" initials="BC" lastIdx="0" clrIdx="0">
    <p:extLst>
      <p:ext uri="{19B8F6BF-5375-455C-9EA6-DF929625EA0E}">
        <p15:presenceInfo xmlns:p15="http://schemas.microsoft.com/office/powerpoint/2012/main" userId="Beyer, Christ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92369" y="1371600"/>
            <a:ext cx="7247675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92370" y="3228536"/>
            <a:ext cx="725048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9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3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556" y="1316736"/>
            <a:ext cx="7174523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9556" y="2704664"/>
            <a:ext cx="7174523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71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2" y="704088"/>
            <a:ext cx="759655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031" y="1920086"/>
            <a:ext cx="3727938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90647" y="1920086"/>
            <a:ext cx="3727938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2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2" y="704088"/>
            <a:ext cx="75965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031" y="1855248"/>
            <a:ext cx="372940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287717" y="1859759"/>
            <a:ext cx="3730869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22031" y="2514600"/>
            <a:ext cx="3729404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87717" y="2514600"/>
            <a:ext cx="3730869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3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1" y="704088"/>
            <a:ext cx="7666892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46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047" y="514353"/>
            <a:ext cx="2532184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3047" y="1676400"/>
            <a:ext cx="2532184" cy="448890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300047" y="1676400"/>
            <a:ext cx="4718538" cy="448890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88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13"/>
          <p:cNvSpPr>
            <a:spLocks noChangeArrowheads="1"/>
          </p:cNvSpPr>
          <p:nvPr/>
        </p:nvSpPr>
        <p:spPr bwMode="auto">
          <a:xfrm rot="420000" flipV="1">
            <a:off x="3165231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htwinkliges Dreieck 5"/>
          <p:cNvSpPr>
            <a:spLocks noChangeArrowheads="1"/>
          </p:cNvSpPr>
          <p:nvPr/>
        </p:nvSpPr>
        <p:spPr bwMode="auto">
          <a:xfrm rot="420000" flipV="1">
            <a:off x="8003931" y="5359402"/>
            <a:ext cx="155331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10258" y="5816600"/>
            <a:ext cx="9164516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4381501" y="621982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56E13F"/>
              </a:gs>
              <a:gs pos="80000">
                <a:srgbClr val="09A749"/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09" y="1176997"/>
            <a:ext cx="2042629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2708" y="2828786"/>
            <a:ext cx="2039816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217655" y="1199517"/>
            <a:ext cx="426251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10258" y="-7937"/>
            <a:ext cx="9164516" cy="7726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1" y="-7938"/>
            <a:ext cx="4762500" cy="3863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6E13F"/>
              </a:gs>
              <a:gs pos="80000">
                <a:srgbClr val="09A749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848866"/>
            <a:ext cx="8229600" cy="1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988840"/>
            <a:ext cx="8229600" cy="42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38957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D91059-AC65-4194-BB3A-7DF855367A78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1913243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303159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 rot="162824">
            <a:off x="1" y="235203"/>
            <a:ext cx="9101109" cy="601511"/>
            <a:chOff x="-19045" y="387011"/>
            <a:chExt cx="9180547" cy="67510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412891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387011"/>
              <a:ext cx="9175811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10" y="6207758"/>
            <a:ext cx="1929989" cy="59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9A74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1D2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F1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6261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beyer@wermelskirchen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369" y="1371600"/>
            <a:ext cx="7250489" cy="185693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Wertschätzung des </a:t>
            </a:r>
            <a:r>
              <a:rPr lang="de-DE" dirty="0" smtClean="0"/>
              <a:t>bürgerschaftlichen Engagements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Ausschuss für Soziales und Inklusion</a:t>
            </a:r>
          </a:p>
          <a:p>
            <a:r>
              <a:rPr lang="de-DE" dirty="0" smtClean="0"/>
              <a:t>25.08.2022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3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60648"/>
            <a:ext cx="1656184" cy="3096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Engagementnachweis</a:t>
            </a:r>
            <a:r>
              <a:rPr lang="de-DE" dirty="0"/>
              <a:t> NRW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915047"/>
            <a:ext cx="8229600" cy="4292711"/>
          </a:xfrm>
        </p:spPr>
        <p:txBody>
          <a:bodyPr/>
          <a:lstStyle/>
          <a:p>
            <a:r>
              <a:rPr lang="de-DE" dirty="0" smtClean="0"/>
              <a:t>Organisation </a:t>
            </a:r>
            <a:r>
              <a:rPr lang="de-DE" dirty="0"/>
              <a:t>stellt </a:t>
            </a:r>
            <a:r>
              <a:rPr lang="de-DE" dirty="0" err="1"/>
              <a:t>Engagementnachweis</a:t>
            </a:r>
            <a:r>
              <a:rPr lang="de-DE" dirty="0"/>
              <a:t> aus</a:t>
            </a:r>
          </a:p>
          <a:p>
            <a:pPr lvl="1"/>
            <a:r>
              <a:rPr lang="de-DE" dirty="0" smtClean="0"/>
              <a:t>seit </a:t>
            </a:r>
            <a:r>
              <a:rPr lang="de-DE" dirty="0"/>
              <a:t>mindestens zwei Jahren </a:t>
            </a:r>
            <a:r>
              <a:rPr lang="de-DE" dirty="0" smtClean="0"/>
              <a:t>bestehen</a:t>
            </a:r>
          </a:p>
          <a:p>
            <a:pPr lvl="1"/>
            <a:r>
              <a:rPr lang="de-DE" dirty="0" smtClean="0"/>
              <a:t>Gemeinnützigkeit </a:t>
            </a:r>
            <a:r>
              <a:rPr lang="de-DE" dirty="0"/>
              <a:t>muss anerkannt </a:t>
            </a:r>
            <a:r>
              <a:rPr lang="de-DE" dirty="0" smtClean="0"/>
              <a:t>sein</a:t>
            </a:r>
            <a:endParaRPr lang="de-DE" dirty="0"/>
          </a:p>
          <a:p>
            <a:pPr lvl="1"/>
            <a:r>
              <a:rPr lang="de-DE" dirty="0" smtClean="0"/>
              <a:t>Ausstellungsberechtigung erteilt die </a:t>
            </a:r>
            <a:r>
              <a:rPr lang="de-DE" dirty="0"/>
              <a:t>Staatskanzlei </a:t>
            </a:r>
            <a:r>
              <a:rPr lang="de-DE" dirty="0" smtClean="0"/>
              <a:t>NRW</a:t>
            </a:r>
          </a:p>
          <a:p>
            <a:pPr lvl="1"/>
            <a:r>
              <a:rPr lang="de-DE" dirty="0" smtClean="0"/>
              <a:t>Stadt hat Ausstellungsberechtigung, kann Vereine bei der Ausstellung unterstützen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Heimatpreis 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Teilnahmeberechtigt </a:t>
            </a:r>
            <a:r>
              <a:rPr lang="de-DE" dirty="0" smtClean="0"/>
              <a:t>alle </a:t>
            </a:r>
            <a:r>
              <a:rPr lang="de-DE" dirty="0"/>
              <a:t>ehrenamtlich tätigen Vereine und Initiativen, die sich mit dem Thema Heimat </a:t>
            </a:r>
            <a:r>
              <a:rPr lang="de-DE" dirty="0" smtClean="0"/>
              <a:t>beschäftigen</a:t>
            </a:r>
          </a:p>
          <a:p>
            <a:r>
              <a:rPr lang="de-DE" dirty="0" smtClean="0"/>
              <a:t>Jury wählt unter </a:t>
            </a:r>
            <a:r>
              <a:rPr lang="de-DE" dirty="0"/>
              <a:t>den </a:t>
            </a:r>
            <a:r>
              <a:rPr lang="de-DE" dirty="0" smtClean="0"/>
              <a:t>Bewerbungen aus</a:t>
            </a:r>
          </a:p>
          <a:p>
            <a:pPr lvl="1"/>
            <a:r>
              <a:rPr lang="de-DE" dirty="0" smtClean="0"/>
              <a:t>Besetzung: die Vorsitzenden der Ausschüsse Sport, Soziales und Inklusion, Kultur, Freizeit und Tourismus, Jugendhilfe</a:t>
            </a:r>
          </a:p>
          <a:p>
            <a:r>
              <a:rPr lang="de-DE" dirty="0" smtClean="0"/>
              <a:t>Heimat-Preis </a:t>
            </a:r>
            <a:r>
              <a:rPr lang="de-DE" dirty="0"/>
              <a:t>NRW </a:t>
            </a:r>
            <a:r>
              <a:rPr lang="de-DE" dirty="0" smtClean="0"/>
              <a:t>dotierte 5.000 </a:t>
            </a:r>
            <a:r>
              <a:rPr lang="de-DE" dirty="0"/>
              <a:t>€ </a:t>
            </a:r>
            <a:endParaRPr lang="de-DE" dirty="0" smtClean="0"/>
          </a:p>
          <a:p>
            <a:pPr lvl="1"/>
            <a:r>
              <a:rPr lang="de-DE" dirty="0" smtClean="0"/>
              <a:t>Preisgelder: 1. Preis: 2.500 € , 2. Preis: 1.500 € </a:t>
            </a:r>
          </a:p>
          <a:p>
            <a:pPr marL="393700" lvl="1" indent="0">
              <a:buNone/>
            </a:pPr>
            <a:r>
              <a:rPr lang="de-DE" dirty="0"/>
              <a:t>	</a:t>
            </a:r>
            <a:r>
              <a:rPr lang="de-DE" dirty="0" smtClean="0"/>
              <a:t>	      3. Preis: 1.000 €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Heimatpreis 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Bewilligung für 2022</a:t>
            </a:r>
          </a:p>
          <a:p>
            <a:pPr lvl="1"/>
            <a:r>
              <a:rPr lang="de-DE" dirty="0" smtClean="0"/>
              <a:t>Fortführen des Förderprogramm nicht bekannt Bewerbungsschluss 04. </a:t>
            </a:r>
            <a:r>
              <a:rPr lang="de-DE" dirty="0"/>
              <a:t>September 2022</a:t>
            </a:r>
          </a:p>
          <a:p>
            <a:pPr lvl="1"/>
            <a:r>
              <a:rPr lang="de-DE" dirty="0" smtClean="0"/>
              <a:t>Bewerbungsunterlagen auf der städtischen Homepage</a:t>
            </a:r>
          </a:p>
          <a:p>
            <a:r>
              <a:rPr lang="de-DE" dirty="0" smtClean="0"/>
              <a:t>Verleihung Dezember 2022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Ehrung ehrenamtlicher Tätigkeit im Sportverein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Rat hat  am 10.07.2017 Richtlinien </a:t>
            </a:r>
            <a:r>
              <a:rPr lang="de-DE" dirty="0"/>
              <a:t>für </a:t>
            </a:r>
            <a:r>
              <a:rPr lang="de-DE" dirty="0" smtClean="0"/>
              <a:t>Sportlerehrungen beschlossen</a:t>
            </a:r>
          </a:p>
          <a:p>
            <a:r>
              <a:rPr lang="de-DE" sz="1600" dirty="0" smtClean="0"/>
              <a:t>„ ……Personen </a:t>
            </a:r>
            <a:r>
              <a:rPr lang="de-DE" sz="1600" dirty="0"/>
              <a:t>und Mannschaften, die sportliche Erfolge erzielt haben oder </a:t>
            </a:r>
            <a:r>
              <a:rPr lang="de-DE" dirty="0"/>
              <a:t>Personen, die sich durch überaus lange ehrenamtliche Tätigkeiten verdient gemacht haben, können durch Verleihung einer Ehrenurkunde geehrt </a:t>
            </a:r>
            <a:r>
              <a:rPr lang="de-DE" dirty="0" smtClean="0"/>
              <a:t>werden“</a:t>
            </a:r>
          </a:p>
          <a:p>
            <a:r>
              <a:rPr lang="de-DE" dirty="0" smtClean="0"/>
              <a:t>Verleihung in einem neuen Format am Internationalen Tag des Sports am 06.04.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9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Ehrung verdienter </a:t>
            </a:r>
            <a:r>
              <a:rPr lang="de-DE" dirty="0" smtClean="0"/>
              <a:t>Bürgerinnen und Bürger </a:t>
            </a:r>
            <a:r>
              <a:rPr lang="de-DE" dirty="0"/>
              <a:t>der Stadt Wermelskirchen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Rat hat Ehrung </a:t>
            </a:r>
            <a:r>
              <a:rPr lang="de-DE" dirty="0"/>
              <a:t>verdienter </a:t>
            </a:r>
            <a:r>
              <a:rPr lang="de-DE" dirty="0" smtClean="0"/>
              <a:t>Bürgerinnen und Bürger </a:t>
            </a:r>
            <a:r>
              <a:rPr lang="de-DE" dirty="0"/>
              <a:t>der Stadt Wermelskirchen </a:t>
            </a:r>
            <a:r>
              <a:rPr lang="de-DE" dirty="0" smtClean="0"/>
              <a:t>zuletzt 13.11.2007 beschlossen</a:t>
            </a:r>
          </a:p>
          <a:p>
            <a:r>
              <a:rPr lang="de-DE" dirty="0"/>
              <a:t>Personen, die sich um das Wohl der Stadt Wermelskirchen verdient gemacht haben, können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geehrt </a:t>
            </a:r>
            <a:r>
              <a:rPr lang="de-DE" dirty="0"/>
              <a:t>werden:</a:t>
            </a:r>
          </a:p>
          <a:p>
            <a:pPr lvl="1"/>
            <a:r>
              <a:rPr lang="de-DE" dirty="0" smtClean="0"/>
              <a:t>durch </a:t>
            </a:r>
            <a:r>
              <a:rPr lang="de-DE" dirty="0"/>
              <a:t>Überreichen einer Ehrenurkunde</a:t>
            </a:r>
          </a:p>
          <a:p>
            <a:pPr lvl="1"/>
            <a:r>
              <a:rPr lang="de-DE" dirty="0" smtClean="0"/>
              <a:t>durch </a:t>
            </a:r>
            <a:r>
              <a:rPr lang="de-DE" dirty="0"/>
              <a:t>Verleihung der Ehrenplakette der Stadt und</a:t>
            </a:r>
          </a:p>
          <a:p>
            <a:pPr lvl="1"/>
            <a:r>
              <a:rPr lang="de-DE" dirty="0" smtClean="0"/>
              <a:t>durch </a:t>
            </a:r>
            <a:r>
              <a:rPr lang="de-DE" dirty="0"/>
              <a:t>Verleihung des Ehrenabzeichens der </a:t>
            </a:r>
            <a:r>
              <a:rPr lang="de-DE" dirty="0" smtClean="0"/>
              <a:t>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2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Würdigung von herausragendem Engagement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Ehrenamtliche, die sich besonders hervorgetan </a:t>
            </a:r>
            <a:r>
              <a:rPr lang="de-DE" dirty="0" smtClean="0"/>
              <a:t>haben </a:t>
            </a:r>
          </a:p>
          <a:p>
            <a:r>
              <a:rPr lang="de-DE" dirty="0" smtClean="0"/>
              <a:t>ihr </a:t>
            </a:r>
            <a:r>
              <a:rPr lang="de-DE" dirty="0"/>
              <a:t>Ehrenamt nur spontan </a:t>
            </a:r>
            <a:r>
              <a:rPr lang="de-DE" dirty="0" smtClean="0"/>
              <a:t>in einem </a:t>
            </a:r>
            <a:r>
              <a:rPr lang="de-DE" dirty="0"/>
              <a:t>begrenzten </a:t>
            </a:r>
            <a:r>
              <a:rPr lang="de-DE" dirty="0" smtClean="0"/>
              <a:t>Zeitrahmen, </a:t>
            </a:r>
            <a:r>
              <a:rPr lang="de-DE" dirty="0"/>
              <a:t>außerhalb </a:t>
            </a:r>
            <a:r>
              <a:rPr lang="de-DE" dirty="0" smtClean="0"/>
              <a:t>vorhandener </a:t>
            </a:r>
            <a:r>
              <a:rPr lang="de-DE" dirty="0"/>
              <a:t>Strukturen </a:t>
            </a:r>
            <a:r>
              <a:rPr lang="de-DE" dirty="0" smtClean="0"/>
              <a:t>leisten </a:t>
            </a:r>
            <a:endParaRPr lang="de-DE" dirty="0"/>
          </a:p>
          <a:p>
            <a:r>
              <a:rPr lang="de-DE" dirty="0" smtClean="0"/>
              <a:t>Beispielsweise </a:t>
            </a:r>
            <a:r>
              <a:rPr lang="de-DE" dirty="0"/>
              <a:t>in </a:t>
            </a:r>
            <a:r>
              <a:rPr lang="de-DE" dirty="0" smtClean="0"/>
              <a:t>Krisensituationen                        </a:t>
            </a:r>
            <a:r>
              <a:rPr lang="de-DE" sz="2000" dirty="0" smtClean="0"/>
              <a:t>Ausbruch des Ukraine-Kriegs, Flutkatastrophe, während der Corona-Pandemie (Fahrdienst </a:t>
            </a:r>
            <a:r>
              <a:rPr lang="de-DE" sz="2000" dirty="0"/>
              <a:t>zum Impfzentrum, </a:t>
            </a:r>
            <a:r>
              <a:rPr lang="de-DE" sz="2000" dirty="0" smtClean="0"/>
              <a:t>Einkaufshilfe)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Wertschätzung </a:t>
            </a:r>
            <a:r>
              <a:rPr lang="de-DE" dirty="0"/>
              <a:t>durch besondere </a:t>
            </a:r>
            <a:r>
              <a:rPr lang="de-DE" dirty="0" smtClean="0"/>
              <a:t>Veranstaltungen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4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Bürgerliches Engagement auf  der städtische Homepage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 smtClean="0"/>
              <a:t>Zu finden</a:t>
            </a:r>
            <a:endParaRPr lang="de-DE" dirty="0"/>
          </a:p>
          <a:p>
            <a:pPr algn="just"/>
            <a:r>
              <a:rPr lang="de-DE" dirty="0" smtClean="0"/>
              <a:t>Informationen</a:t>
            </a:r>
          </a:p>
          <a:p>
            <a:pPr algn="just"/>
            <a:r>
              <a:rPr lang="de-DE" dirty="0" smtClean="0"/>
              <a:t>Antragsformulare</a:t>
            </a:r>
          </a:p>
          <a:p>
            <a:pPr algn="just"/>
            <a:r>
              <a:rPr lang="de-DE" dirty="0" smtClean="0"/>
              <a:t>Richtlinien</a:t>
            </a:r>
          </a:p>
          <a:p>
            <a:pPr algn="just"/>
            <a:r>
              <a:rPr lang="de-DE" dirty="0" smtClean="0"/>
              <a:t>Satzungen</a:t>
            </a:r>
          </a:p>
          <a:p>
            <a:pPr algn="just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76872"/>
            <a:ext cx="345638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Stabsstelle </a:t>
            </a:r>
            <a:br>
              <a:rPr lang="de-DE" dirty="0" smtClean="0"/>
            </a:br>
            <a:r>
              <a:rPr lang="de-DE" dirty="0" smtClean="0"/>
              <a:t>Bürgerliches Engagement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Christiane Beyer</a:t>
            </a:r>
          </a:p>
          <a:p>
            <a:pPr marL="0" indent="0">
              <a:buNone/>
            </a:pPr>
            <a:r>
              <a:rPr lang="de-DE" dirty="0" smtClean="0"/>
              <a:t>Telefon: 710-539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c.beyer@wermelskirchen.de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b="1" dirty="0" smtClean="0"/>
              <a:t>Vielen Dank für Ihre Aufmerksamkeit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35661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Formate der Wertschätzung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Ehrenamtskarte NRW</a:t>
            </a:r>
          </a:p>
          <a:p>
            <a:r>
              <a:rPr lang="de-DE" dirty="0" smtClean="0"/>
              <a:t>Jubiläums-Ehrenamtskarte NRW</a:t>
            </a:r>
          </a:p>
          <a:p>
            <a:r>
              <a:rPr lang="de-DE" dirty="0" err="1" smtClean="0"/>
              <a:t>Engagementnachweis</a:t>
            </a:r>
            <a:r>
              <a:rPr lang="de-DE" dirty="0" smtClean="0"/>
              <a:t> NRW</a:t>
            </a:r>
          </a:p>
          <a:p>
            <a:r>
              <a:rPr lang="de-DE" dirty="0" smtClean="0"/>
              <a:t>Heimatpreis NRW</a:t>
            </a:r>
          </a:p>
          <a:p>
            <a:r>
              <a:rPr lang="de-DE" dirty="0"/>
              <a:t>Ehrung </a:t>
            </a:r>
            <a:r>
              <a:rPr lang="de-DE" dirty="0" smtClean="0"/>
              <a:t>ehrenamtlicher </a:t>
            </a:r>
            <a:r>
              <a:rPr lang="de-DE" dirty="0"/>
              <a:t>Tätigkeit </a:t>
            </a:r>
            <a:r>
              <a:rPr lang="de-DE" dirty="0" smtClean="0"/>
              <a:t>im Sportverein</a:t>
            </a:r>
          </a:p>
          <a:p>
            <a:r>
              <a:rPr lang="de-DE" dirty="0"/>
              <a:t>Ehrung </a:t>
            </a:r>
            <a:r>
              <a:rPr lang="de-DE" dirty="0" smtClean="0"/>
              <a:t>verdienter Bürgerinnen und Bürger</a:t>
            </a:r>
          </a:p>
          <a:p>
            <a:r>
              <a:rPr lang="de-DE" dirty="0"/>
              <a:t>W</a:t>
            </a:r>
            <a:r>
              <a:rPr lang="de-DE" dirty="0" smtClean="0"/>
              <a:t>ürdigung herausragendem Engagement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1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Ehrenamtskarte NRW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NRW </a:t>
            </a:r>
            <a:r>
              <a:rPr lang="de-DE" dirty="0">
                <a:solidFill>
                  <a:prstClr val="black"/>
                </a:solidFill>
              </a:rPr>
              <a:t>Landesregierung hat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prstClr val="black"/>
                </a:solidFill>
              </a:rPr>
              <a:t>Kommunen landesweit gültige Ehrenamtskarte eingeführt </a:t>
            </a:r>
            <a:endParaRPr lang="de-DE" dirty="0" smtClean="0">
              <a:solidFill>
                <a:prstClr val="black"/>
              </a:solidFill>
            </a:endParaRP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Nach Ratsbeschluss seit 2012 auch in Wermelskirchen</a:t>
            </a: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Bisher Freiwilligen-Börse Wermelskirchen e.V.</a:t>
            </a:r>
          </a:p>
          <a:p>
            <a:pPr marL="393700" lvl="1" indent="0">
              <a:buNone/>
            </a:pPr>
            <a:r>
              <a:rPr lang="de-DE" dirty="0" smtClean="0">
                <a:solidFill>
                  <a:prstClr val="black"/>
                </a:solidFill>
              </a:rPr>
              <a:t>   jetzt Stadt Wermelskirchen</a:t>
            </a: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Preisnachlässe </a:t>
            </a:r>
            <a:r>
              <a:rPr lang="de-DE" dirty="0">
                <a:solidFill>
                  <a:prstClr val="black"/>
                </a:solidFill>
              </a:rPr>
              <a:t>und Vergünstigungen in ganz NRW     aus den Bereichen Kultur, Veranstaltung, Bildung, Sport, Freizeit, Wirtschaft, Banken, Versicherungen, Gastronomie, Einzelhandel und Dienstleistungen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65797"/>
            <a:ext cx="1497623" cy="9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Vergünstigungen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Verzeichnis im Internet</a:t>
            </a:r>
          </a:p>
          <a:p>
            <a:pPr mar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Sonderaktionen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Landesvergünstigungen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App </a:t>
            </a:r>
            <a:r>
              <a:rPr lang="de-DE" dirty="0" err="1">
                <a:solidFill>
                  <a:prstClr val="black"/>
                </a:solidFill>
              </a:rPr>
              <a:t>Ehrensache.NRW</a:t>
            </a:r>
            <a:endParaRPr lang="de-DE" dirty="0">
              <a:solidFill>
                <a:prstClr val="black"/>
              </a:solidFill>
            </a:endParaRPr>
          </a:p>
          <a:p>
            <a:pPr lvl="1"/>
            <a:r>
              <a:rPr lang="de-DE" dirty="0">
                <a:solidFill>
                  <a:prstClr val="black"/>
                </a:solidFill>
              </a:rPr>
              <a:t>Angebot, Kontaktdaten, Anfahrtsbeschreibungen 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93" y="2764311"/>
            <a:ext cx="1266092" cy="211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3" y="2972396"/>
            <a:ext cx="2110154" cy="190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73" y="1001801"/>
            <a:ext cx="1497623" cy="9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>
                <a:solidFill>
                  <a:prstClr val="black"/>
                </a:solidFill>
              </a:rPr>
              <a:t>Mindestens 5 </a:t>
            </a:r>
            <a:r>
              <a:rPr lang="de-DE" sz="2400" dirty="0" smtClean="0">
                <a:solidFill>
                  <a:prstClr val="black"/>
                </a:solidFill>
              </a:rPr>
              <a:t>Std. </a:t>
            </a:r>
            <a:r>
              <a:rPr lang="de-DE" sz="2400" dirty="0">
                <a:solidFill>
                  <a:prstClr val="black"/>
                </a:solidFill>
              </a:rPr>
              <a:t>pro Woche </a:t>
            </a:r>
            <a:r>
              <a:rPr lang="de-DE" sz="2400" dirty="0" smtClean="0">
                <a:solidFill>
                  <a:prstClr val="black"/>
                </a:solidFill>
              </a:rPr>
              <a:t>oder </a:t>
            </a:r>
            <a:r>
              <a:rPr lang="de-DE" sz="2400" dirty="0">
                <a:solidFill>
                  <a:prstClr val="black"/>
                </a:solidFill>
              </a:rPr>
              <a:t>250 </a:t>
            </a:r>
            <a:r>
              <a:rPr lang="de-DE" sz="2400" dirty="0" smtClean="0">
                <a:solidFill>
                  <a:prstClr val="black"/>
                </a:solidFill>
              </a:rPr>
              <a:t>Std. </a:t>
            </a:r>
            <a:r>
              <a:rPr lang="de-DE" sz="2400" dirty="0">
                <a:solidFill>
                  <a:prstClr val="black"/>
                </a:solidFill>
              </a:rPr>
              <a:t>im </a:t>
            </a:r>
            <a:r>
              <a:rPr lang="de-DE" sz="2400" dirty="0" smtClean="0">
                <a:solidFill>
                  <a:prstClr val="black"/>
                </a:solidFill>
              </a:rPr>
              <a:t>Jahr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</a:rPr>
              <a:t>Fortbildung</a:t>
            </a:r>
            <a:r>
              <a:rPr lang="de-DE" sz="2400" dirty="0">
                <a:solidFill>
                  <a:prstClr val="black"/>
                </a:solidFill>
              </a:rPr>
              <a:t>, An- und Abfahrt </a:t>
            </a:r>
            <a:r>
              <a:rPr lang="de-DE" sz="2400" dirty="0" smtClean="0">
                <a:solidFill>
                  <a:prstClr val="black"/>
                </a:solidFill>
              </a:rPr>
              <a:t>wird mitberechnet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</a:rPr>
              <a:t>Verein, Organisation oder Nachbarschaftshilfe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</a:rPr>
              <a:t>Summe der Std.-zahl aus unterschiedlichen Bereichen</a:t>
            </a:r>
            <a:endParaRPr lang="de-DE" sz="2400" dirty="0">
              <a:solidFill>
                <a:prstClr val="black"/>
              </a:solidFill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</a:rPr>
              <a:t>Keine pauschale Aufwandsentschädigung</a:t>
            </a:r>
          </a:p>
          <a:p>
            <a:pPr lvl="0"/>
            <a:r>
              <a:rPr lang="de-DE" sz="2400" dirty="0">
                <a:solidFill>
                  <a:prstClr val="black"/>
                </a:solidFill>
              </a:rPr>
              <a:t>Mindestens 1 Jahr tätig und gültig 3 Jahre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</a:rPr>
              <a:t>Besitz </a:t>
            </a:r>
            <a:r>
              <a:rPr lang="de-DE" sz="2400" dirty="0">
                <a:solidFill>
                  <a:prstClr val="black"/>
                </a:solidFill>
              </a:rPr>
              <a:t>einer </a:t>
            </a:r>
            <a:r>
              <a:rPr lang="de-DE" sz="2400" dirty="0" err="1">
                <a:solidFill>
                  <a:prstClr val="black"/>
                </a:solidFill>
              </a:rPr>
              <a:t>Juleica</a:t>
            </a:r>
            <a:endParaRPr lang="de-DE" sz="2400" dirty="0">
              <a:solidFill>
                <a:prstClr val="black"/>
              </a:solidFill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</a:rPr>
              <a:t>Zurzeit auf Pandemie angepasste Voraussetzungen</a:t>
            </a:r>
          </a:p>
          <a:p>
            <a:pPr marL="0" lvl="0" indent="0">
              <a:buNone/>
            </a:pPr>
            <a:endParaRPr lang="de-DE" sz="24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35614"/>
            <a:ext cx="1497623" cy="9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Beantragung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Stabsstelle </a:t>
            </a:r>
            <a:r>
              <a:rPr lang="de-DE" dirty="0"/>
              <a:t>Bürgerliches Engagement</a:t>
            </a:r>
          </a:p>
          <a:p>
            <a:r>
              <a:rPr lang="de-DE" dirty="0"/>
              <a:t>Ausstellen für in Wermelskirchen </a:t>
            </a:r>
            <a:r>
              <a:rPr lang="de-DE" dirty="0" smtClean="0"/>
              <a:t>Tätige</a:t>
            </a:r>
          </a:p>
          <a:p>
            <a:r>
              <a:rPr lang="de-DE" dirty="0" smtClean="0"/>
              <a:t>Nach Antragsstellung sofortige Zusendung mit Anschreiben der Bürgermeisterin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Antragstellung über eine App voraussichtlich ab September 2022 – digitale Ehrenamtskarte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 rot="20609810">
            <a:off x="582365" y="4069460"/>
            <a:ext cx="2251651" cy="9310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sz="5400" b="1" dirty="0">
                <a:ln w="22225">
                  <a:solidFill>
                    <a:srgbClr val="FF4040"/>
                  </a:solidFill>
                  <a:prstDash val="solid"/>
                </a:ln>
                <a:solidFill>
                  <a:srgbClr val="FF4040">
                    <a:lumMod val="40000"/>
                    <a:lumOff val="60000"/>
                  </a:srgbClr>
                </a:solidFill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9555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Jubiläums-Ehrenamtskarte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Ehrenamtliche</a:t>
            </a:r>
            <a:r>
              <a:rPr lang="de-DE" dirty="0"/>
              <a:t>, die mit ihrer ehrenamtlichen Tätigkeit </a:t>
            </a:r>
            <a:r>
              <a:rPr lang="de-DE" dirty="0" smtClean="0"/>
              <a:t>die Kriterien nicht erfüllen: </a:t>
            </a:r>
          </a:p>
          <a:p>
            <a:r>
              <a:rPr lang="de-DE" dirty="0" smtClean="0"/>
              <a:t>Mindestens </a:t>
            </a:r>
            <a:r>
              <a:rPr lang="de-DE" dirty="0"/>
              <a:t>25 Jahre ein Ehrenamt ausüben</a:t>
            </a:r>
          </a:p>
          <a:p>
            <a:pPr lvl="1"/>
            <a:r>
              <a:rPr lang="de-DE" dirty="0"/>
              <a:t>in verschiedenen Organisationen geleistet </a:t>
            </a:r>
          </a:p>
          <a:p>
            <a:pPr lvl="1"/>
            <a:r>
              <a:rPr lang="de-DE" dirty="0"/>
              <a:t>Unterbrechungen in der </a:t>
            </a:r>
            <a:r>
              <a:rPr lang="de-DE" dirty="0" err="1"/>
              <a:t>Engagementbiografie</a:t>
            </a:r>
            <a:r>
              <a:rPr lang="de-DE" dirty="0"/>
              <a:t> werden akzeptiert</a:t>
            </a:r>
          </a:p>
          <a:p>
            <a:pPr lvl="2"/>
            <a:r>
              <a:rPr lang="de-DE" dirty="0"/>
              <a:t>Zeiten der Kindererziehung oder Pflege</a:t>
            </a:r>
          </a:p>
          <a:p>
            <a:r>
              <a:rPr lang="de-DE" dirty="0" smtClean="0"/>
              <a:t>lebenslange </a:t>
            </a:r>
            <a:r>
              <a:rPr lang="de-DE" dirty="0"/>
              <a:t>Gültigkeit</a:t>
            </a:r>
          </a:p>
          <a:p>
            <a:r>
              <a:rPr lang="de-DE" dirty="0"/>
              <a:t>keine Verlängerung oder Neubeantragung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20489453">
            <a:off x="739994" y="359760"/>
            <a:ext cx="2245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Neu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07320"/>
            <a:ext cx="149364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Jubiläums-Ehrenamtskarte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Ausgabe am </a:t>
            </a:r>
            <a:r>
              <a:rPr lang="de-DE" dirty="0" smtClean="0"/>
              <a:t>oder um den Tag des </a:t>
            </a:r>
            <a:r>
              <a:rPr lang="de-DE" dirty="0"/>
              <a:t>Ehrenamts </a:t>
            </a:r>
            <a:r>
              <a:rPr lang="de-DE" dirty="0" smtClean="0"/>
              <a:t>05</a:t>
            </a:r>
            <a:r>
              <a:rPr lang="de-DE" dirty="0"/>
              <a:t>. Dezember jeden </a:t>
            </a:r>
            <a:r>
              <a:rPr lang="de-DE" dirty="0" smtClean="0"/>
              <a:t>Jahres, </a:t>
            </a:r>
            <a:r>
              <a:rPr lang="de-DE" dirty="0"/>
              <a:t>in einem festlichen </a:t>
            </a:r>
            <a:r>
              <a:rPr lang="de-DE" dirty="0" smtClean="0"/>
              <a:t>Rahmen</a:t>
            </a:r>
          </a:p>
          <a:p>
            <a:r>
              <a:rPr lang="de-DE" dirty="0" smtClean="0"/>
              <a:t>Vorschlags- und Antragsformulare </a:t>
            </a:r>
            <a:r>
              <a:rPr lang="de-DE" dirty="0"/>
              <a:t>auf der städtischen Homepage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20489453">
            <a:off x="739994" y="359760"/>
            <a:ext cx="2245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Neu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07320"/>
            <a:ext cx="149364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573016"/>
            <a:ext cx="1727441" cy="2232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Engagementnachweis</a:t>
            </a:r>
            <a:r>
              <a:rPr lang="de-DE" dirty="0" smtClean="0"/>
              <a:t> 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Form der Wertschätzung und Anerkennung</a:t>
            </a:r>
          </a:p>
          <a:p>
            <a:r>
              <a:rPr lang="de-DE" dirty="0" smtClean="0"/>
              <a:t>belegt </a:t>
            </a:r>
            <a:r>
              <a:rPr lang="de-DE" dirty="0"/>
              <a:t>die fachlichen und sozialen Kompetenz freiwillig und bürgerschaftlich engagierter Menschen </a:t>
            </a:r>
          </a:p>
          <a:p>
            <a:r>
              <a:rPr lang="de-DE" dirty="0"/>
              <a:t>bescheinigt im Ehrenamt erworbene oder </a:t>
            </a:r>
          </a:p>
          <a:p>
            <a:pPr marL="0" indent="0">
              <a:buNone/>
            </a:pPr>
            <a:r>
              <a:rPr lang="de-DE" dirty="0" smtClean="0"/>
              <a:t>   nachgewiesene </a:t>
            </a:r>
            <a:r>
              <a:rPr lang="de-DE" dirty="0"/>
              <a:t>Fähigkeiten</a:t>
            </a:r>
          </a:p>
          <a:p>
            <a:r>
              <a:rPr lang="de-DE" dirty="0"/>
              <a:t>beruflichen Nutzen: </a:t>
            </a:r>
          </a:p>
          <a:p>
            <a:pPr lvl="1"/>
            <a:r>
              <a:rPr lang="de-DE" dirty="0"/>
              <a:t>für junge Menschen</a:t>
            </a:r>
          </a:p>
          <a:p>
            <a:pPr lvl="1"/>
            <a:r>
              <a:rPr lang="de-DE" dirty="0"/>
              <a:t>Erwerbstätige, die sich beruflich verändern </a:t>
            </a:r>
            <a:endParaRPr lang="de-DE" dirty="0" smtClean="0"/>
          </a:p>
          <a:p>
            <a:pPr marL="393700" lvl="1" indent="0">
              <a:buNone/>
            </a:pPr>
            <a:r>
              <a:rPr lang="de-DE" dirty="0"/>
              <a:t> </a:t>
            </a:r>
            <a:r>
              <a:rPr lang="de-DE" dirty="0" smtClean="0"/>
              <a:t>  oder </a:t>
            </a:r>
            <a:r>
              <a:rPr lang="de-DE" dirty="0"/>
              <a:t>wieder in den Beruf einsteigen wollen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K-Design grün">
  <a:themeElements>
    <a:clrScheme name="Benutzerdefiniert 11">
      <a:dk1>
        <a:sysClr val="windowText" lastClr="000000"/>
      </a:dk1>
      <a:lt1>
        <a:sysClr val="window" lastClr="FFFFFF"/>
      </a:lt1>
      <a:dk2>
        <a:srgbClr val="C3C0C0"/>
      </a:dk2>
      <a:lt2>
        <a:srgbClr val="E9E5DC"/>
      </a:lt2>
      <a:accent1>
        <a:srgbClr val="FFD147"/>
      </a:accent1>
      <a:accent2>
        <a:srgbClr val="FF4040"/>
      </a:accent2>
      <a:accent3>
        <a:srgbClr val="FF1D2D"/>
      </a:accent3>
      <a:accent4>
        <a:srgbClr val="86261A"/>
      </a:accent4>
      <a:accent5>
        <a:srgbClr val="641C13"/>
      </a:accent5>
      <a:accent6>
        <a:srgbClr val="571811"/>
      </a:accent6>
      <a:hlink>
        <a:srgbClr val="CC9900"/>
      </a:hlink>
      <a:folHlink>
        <a:srgbClr val="96A9A9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WK-Design grün</Template>
  <TotalTime>0</TotalTime>
  <Words>615</Words>
  <Application>Microsoft Office PowerPoint</Application>
  <PresentationFormat>Bildschirmpräsentation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WK-Design grün</vt:lpstr>
      <vt:lpstr>Wertschätzung des bürgerschaftlichen Engagements</vt:lpstr>
      <vt:lpstr>Formate der Wertschätzung</vt:lpstr>
      <vt:lpstr>Ehrenamtskarte NRW</vt:lpstr>
      <vt:lpstr>Vergünstigungen </vt:lpstr>
      <vt:lpstr>Voraussetzung</vt:lpstr>
      <vt:lpstr>Beantragung</vt:lpstr>
      <vt:lpstr>Jubiläums-Ehrenamtskarte</vt:lpstr>
      <vt:lpstr>Jubiläums-Ehrenamtskarte</vt:lpstr>
      <vt:lpstr>Engagementnachweis NRW</vt:lpstr>
      <vt:lpstr>Engagementnachweis NRW</vt:lpstr>
      <vt:lpstr>Heimatpreis NRW</vt:lpstr>
      <vt:lpstr>Heimatpreis NRW</vt:lpstr>
      <vt:lpstr>Ehrung ehrenamtlicher Tätigkeit im Sportverein</vt:lpstr>
      <vt:lpstr>Ehrung verdienter Bürgerinnen und Bürger der Stadt Wermelskirchen</vt:lpstr>
      <vt:lpstr>Würdigung von herausragendem Engagement</vt:lpstr>
      <vt:lpstr>Bürgerliches Engagement auf  der städtische Homepage</vt:lpstr>
      <vt:lpstr>Stabsstelle  Bürgerliches Engagement</vt:lpstr>
    </vt:vector>
  </TitlesOfParts>
  <Company>Stadtverwaltung Wermelskirchen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Stadtsportbund</dc:title>
  <dc:creator>Beyer, Christiane</dc:creator>
  <cp:lastModifiedBy>Selbach, R.</cp:lastModifiedBy>
  <cp:revision>69</cp:revision>
  <dcterms:created xsi:type="dcterms:W3CDTF">2022-03-08T10:10:42Z</dcterms:created>
  <dcterms:modified xsi:type="dcterms:W3CDTF">2022-08-30T09:02:34Z</dcterms:modified>
</cp:coreProperties>
</file>