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906000" cy="6858000" type="A4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E64"/>
    <a:srgbClr val="90EB81"/>
    <a:srgbClr val="09A749"/>
    <a:srgbClr val="56E13F"/>
    <a:srgbClr val="78F272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41" autoAdjust="0"/>
    <p:restoredTop sz="94464" autoAdjust="0"/>
  </p:normalViewPr>
  <p:slideViewPr>
    <p:cSldViewPr showGuides="1">
      <p:cViewPr varScale="1">
        <p:scale>
          <a:sx n="127" d="100"/>
          <a:sy n="127" d="100"/>
        </p:scale>
        <p:origin x="1224" y="11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5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51B5B-CCF0-4780-A531-C503C68638A5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49246-28EE-428F-8AF7-1A445C51338D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947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69B0B-3E9A-41C7-BEAA-DF51F211C868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6037C-28D5-4090-A595-9680060DCCD4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38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800" b="1" cap="none" baseline="0" dirty="0">
                <a:ln w="635">
                  <a:noFill/>
                </a:ln>
                <a:solidFill>
                  <a:srgbClr val="09A74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8860F-C6DF-4097-8B75-434C23C9D4D9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5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A4B53-1899-45C4-B757-79B9EBBCDC0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192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704088"/>
            <a:ext cx="8229599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1" y="1920085"/>
            <a:ext cx="4038600" cy="424521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E5307-26C0-4081-93C0-745F52DDBE9C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C20C1-C52D-4D4E-8D55-1DE3AB542C1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620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704088"/>
            <a:ext cx="82295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650704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059DE-7F4D-4AF3-AD0D-C454797B0D20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8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EF067-F98D-44EE-A743-2E8B977E2DD0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731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A8C02-07F3-40D8-8319-15B27F51D69B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4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B1EE4-DFFB-4E1C-A4EF-99BD4FFDD6A6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68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5AD2F-5EF2-4287-8756-FC91DDFAA3AA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3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659DC-7777-46E8-B7A1-CC6850E8CE58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1" y="514353"/>
            <a:ext cx="2743199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1" y="1676400"/>
            <a:ext cx="2743199" cy="4488904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1" y="1676400"/>
            <a:ext cx="5111750" cy="4488904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C2AAB-F87A-45C2-B6CD-6F0CE9188BDA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6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C0936-2765-46D8-805B-2B42C7E592B3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888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ine Ecke des Rechtecks schneiden und abrunden 13"/>
          <p:cNvSpPr>
            <a:spLocks noChangeArrowheads="1"/>
          </p:cNvSpPr>
          <p:nvPr/>
        </p:nvSpPr>
        <p:spPr bwMode="auto">
          <a:xfrm rot="420000" flipV="1">
            <a:off x="3429000" y="1108075"/>
            <a:ext cx="569595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algn="ctr">
            <a:solidFill>
              <a:srgbClr val="C0C0C0"/>
            </a:solidFill>
            <a:miter lim="800000"/>
            <a:headEnd/>
            <a:tailEnd/>
          </a:ln>
          <a:effectLst>
            <a:outerShdw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6" name="Rechtwinkliges Dreieck 5"/>
          <p:cNvSpPr>
            <a:spLocks noChangeArrowheads="1"/>
          </p:cNvSpPr>
          <p:nvPr/>
        </p:nvSpPr>
        <p:spPr bwMode="auto">
          <a:xfrm rot="420000" flipV="1">
            <a:off x="8670925" y="5359401"/>
            <a:ext cx="168275" cy="155575"/>
          </a:xfrm>
          <a:prstGeom prst="rtTriangle">
            <a:avLst/>
          </a:prstGeom>
          <a:solidFill>
            <a:srgbClr val="FFFFFF"/>
          </a:solidFill>
          <a:ln w="12700" algn="ctr">
            <a:solidFill>
              <a:srgbClr val="FFFFFF"/>
            </a:solidFill>
            <a:bevel/>
            <a:headEnd/>
            <a:tailEnd/>
          </a:ln>
          <a:effectLst>
            <a:outerShdw dist="6350" dir="12899787" algn="tl" rotWithShape="0">
              <a:srgbClr val="000000">
                <a:alpha val="46999"/>
              </a:srgbClr>
            </a:outerShdw>
          </a:effectLst>
        </p:spPr>
        <p:txBody>
          <a:bodyPr rot="10800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Freihandform 6"/>
          <p:cNvSpPr>
            <a:spLocks/>
          </p:cNvSpPr>
          <p:nvPr/>
        </p:nvSpPr>
        <p:spPr bwMode="auto">
          <a:xfrm flipV="1">
            <a:off x="-11113" y="5816600"/>
            <a:ext cx="9928226" cy="1041400"/>
          </a:xfrm>
          <a:custGeom>
            <a:avLst/>
            <a:gdLst>
              <a:gd name="T0" fmla="*/ 6 w 5772"/>
              <a:gd name="T1" fmla="*/ 2 h 656"/>
              <a:gd name="T2" fmla="*/ 2542 w 5772"/>
              <a:gd name="T3" fmla="*/ 0 h 656"/>
              <a:gd name="T4" fmla="*/ 4374 w 5772"/>
              <a:gd name="T5" fmla="*/ 367 h 656"/>
              <a:gd name="T6" fmla="*/ 5766 w 5772"/>
              <a:gd name="T7" fmla="*/ 55 h 656"/>
              <a:gd name="T8" fmla="*/ 5772 w 5772"/>
              <a:gd name="T9" fmla="*/ 213 h 656"/>
              <a:gd name="T10" fmla="*/ 4302 w 5772"/>
              <a:gd name="T11" fmla="*/ 439 h 656"/>
              <a:gd name="T12" fmla="*/ 1488 w 5772"/>
              <a:gd name="T13" fmla="*/ 201 h 656"/>
              <a:gd name="T14" fmla="*/ 0 w 5772"/>
              <a:gd name="T15" fmla="*/ 656 h 656"/>
              <a:gd name="T16" fmla="*/ 6 w 5772"/>
              <a:gd name="T17" fmla="*/ 2 h 65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772"/>
              <a:gd name="T28" fmla="*/ 0 h 656"/>
              <a:gd name="T29" fmla="*/ 5772 w 5772"/>
              <a:gd name="T30" fmla="*/ 656 h 65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 flipV="1">
            <a:off x="4746626" y="6219826"/>
            <a:ext cx="5159375" cy="638175"/>
          </a:xfrm>
          <a:custGeom>
            <a:avLst/>
            <a:gdLst>
              <a:gd name="T0" fmla="*/ 0 w 3000"/>
              <a:gd name="T1" fmla="*/ 0 h 595"/>
              <a:gd name="T2" fmla="*/ 1668 w 3000"/>
              <a:gd name="T3" fmla="*/ 564 h 595"/>
              <a:gd name="T4" fmla="*/ 3000 w 3000"/>
              <a:gd name="T5" fmla="*/ 186 h 595"/>
              <a:gd name="T6" fmla="*/ 3000 w 3000"/>
              <a:gd name="T7" fmla="*/ 6 h 595"/>
              <a:gd name="T8" fmla="*/ 0 w 3000"/>
              <a:gd name="T9" fmla="*/ 0 h 5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00"/>
              <a:gd name="T16" fmla="*/ 0 h 595"/>
              <a:gd name="T17" fmla="*/ 3000 w 3000"/>
              <a:gd name="T18" fmla="*/ 595 h 5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2">
                  <a:lumMod val="75000"/>
                </a:schemeClr>
              </a:gs>
            </a:gsLst>
            <a:lin ang="5400000" scaled="1"/>
          </a:gradFill>
          <a:ln>
            <a:noFill/>
          </a:ln>
        </p:spPr>
        <p:txBody>
          <a:bodyPr rot="10800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6"/>
            <a:ext cx="2209801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de-DE" noProof="0" dirty="0" smtClean="0"/>
              <a:t>Bild durch Klicken auf Symbol hinzufügen</a:t>
            </a:r>
            <a:endParaRPr lang="en-US" noProof="0" dirty="0"/>
          </a:p>
        </p:txBody>
      </p:sp>
      <p:sp>
        <p:nvSpPr>
          <p:cNvPr id="9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1CE17-538D-46F5-9E58-E52BD684C95E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1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750300" y="6356351"/>
            <a:ext cx="660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FBB54-51DB-40D5-9F67-5CF53214093E}" type="slidenum">
              <a:rPr lang="en-US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95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11113" y="-7937"/>
            <a:ext cx="9928226" cy="77264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90EB81"/>
              </a:gs>
              <a:gs pos="100000">
                <a:srgbClr val="00DE64"/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746626" y="-7938"/>
            <a:ext cx="5159375" cy="3863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80000">
                <a:schemeClr val="accent3">
                  <a:lumMod val="7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elplatzhalter 8"/>
          <p:cNvSpPr>
            <a:spLocks noGrp="1"/>
          </p:cNvSpPr>
          <p:nvPr>
            <p:ph type="title"/>
          </p:nvPr>
        </p:nvSpPr>
        <p:spPr bwMode="auto">
          <a:xfrm>
            <a:off x="495300" y="848866"/>
            <a:ext cx="8915400" cy="1067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  <a:endParaRPr lang="en-US" dirty="0" smtClean="0"/>
          </a:p>
        </p:txBody>
      </p:sp>
      <p:sp>
        <p:nvSpPr>
          <p:cNvPr id="1029" name="Textplatzhalter 29"/>
          <p:cNvSpPr>
            <a:spLocks noGrp="1"/>
          </p:cNvSpPr>
          <p:nvPr>
            <p:ph type="body" idx="1"/>
          </p:nvPr>
        </p:nvSpPr>
        <p:spPr bwMode="auto">
          <a:xfrm>
            <a:off x="495300" y="1988840"/>
            <a:ext cx="8915400" cy="4215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 smtClean="0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1505373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4276EC9-7AE6-405E-B40C-89289D8B17AA}" type="datetimeFigureOut">
              <a:rPr lang="en-US" smtClean="0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072680" y="6356351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5745089" y="6356351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7E3E8D8-6978-4038-A790-88FAD81EB322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grpSp>
        <p:nvGrpSpPr>
          <p:cNvPr id="1033" name="Gruppieren 1"/>
          <p:cNvGrpSpPr>
            <a:grpSpLocks/>
          </p:cNvGrpSpPr>
          <p:nvPr userDrawn="1"/>
        </p:nvGrpSpPr>
        <p:grpSpPr bwMode="auto">
          <a:xfrm rot="159925">
            <a:off x="0" y="235202"/>
            <a:ext cx="9859535" cy="601511"/>
            <a:chOff x="-19045" y="387011"/>
            <a:chExt cx="9180547" cy="67510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412891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387011"/>
              <a:ext cx="9175811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0">
                    <a:srgbClr val="56E13F"/>
                  </a:gs>
                  <a:gs pos="50000">
                    <a:srgbClr val="78F272"/>
                  </a:gs>
                  <a:gs pos="100000">
                    <a:srgbClr val="09A749"/>
                  </a:gs>
                </a:gsLst>
                <a:lin ang="5400000" scaled="0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304" y="6165304"/>
            <a:ext cx="2088000" cy="5927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7" r:id="rId2"/>
    <p:sldLayoutId id="2147483776" r:id="rId3"/>
    <p:sldLayoutId id="2147483775" r:id="rId4"/>
    <p:sldLayoutId id="2147483774" r:id="rId5"/>
    <p:sldLayoutId id="2147483773" r:id="rId6"/>
    <p:sldLayoutId id="2147483772" r:id="rId7"/>
    <p:sldLayoutId id="2147483771" r:id="rId8"/>
    <p:sldLayoutId id="2147483779" r:id="rId9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09A749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FF1D2D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rgbClr val="09A749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0DE64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chemeClr val="accent2">
            <a:lumMod val="60000"/>
            <a:lumOff val="40000"/>
          </a:schemeClr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Schulstandort </a:t>
            </a:r>
            <a:r>
              <a:rPr lang="de-DE" dirty="0" err="1" smtClean="0"/>
              <a:t>Wirtsmühler</a:t>
            </a:r>
            <a:r>
              <a:rPr lang="de-DE" dirty="0" smtClean="0"/>
              <a:t> Str.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Aktuelle Baumaßnahmen am Schulstandort </a:t>
            </a:r>
            <a:r>
              <a:rPr lang="de-DE" dirty="0" err="1" smtClean="0"/>
              <a:t>Wirtsmühler</a:t>
            </a:r>
            <a:r>
              <a:rPr lang="de-DE" dirty="0" smtClean="0"/>
              <a:t> Straße</a:t>
            </a:r>
            <a:br>
              <a:rPr lang="de-DE" dirty="0" smtClean="0"/>
            </a:br>
            <a:r>
              <a:rPr lang="de-DE" dirty="0" smtClean="0"/>
              <a:t>Ausschuss für Umwelt und Bau am 07.09.2022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572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Sekundarschule - Fachräume	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Grundsatzprüfung der Gas- und Elektroversorgung positiv abgeschlossen.</a:t>
            </a:r>
          </a:p>
          <a:p>
            <a:r>
              <a:rPr lang="de-DE" dirty="0" smtClean="0"/>
              <a:t>Stromversorgung in den Fachräumen funktioniert, Teile wurden in Stand gesetzt.</a:t>
            </a:r>
          </a:p>
          <a:p>
            <a:r>
              <a:rPr lang="de-DE" dirty="0" smtClean="0"/>
              <a:t>In einem </a:t>
            </a:r>
            <a:r>
              <a:rPr lang="de-DE" dirty="0" err="1" smtClean="0"/>
              <a:t>Fachraum</a:t>
            </a:r>
            <a:r>
              <a:rPr lang="de-DE" dirty="0" smtClean="0"/>
              <a:t> (derzeit Physik</a:t>
            </a:r>
            <a:r>
              <a:rPr lang="de-DE" smtClean="0"/>
              <a:t>) </a:t>
            </a:r>
            <a:r>
              <a:rPr lang="de-DE" smtClean="0"/>
              <a:t>ist </a:t>
            </a:r>
            <a:r>
              <a:rPr lang="de-DE" dirty="0" smtClean="0"/>
              <a:t>eine neues Lehrerpult für die komplette Medienversorgung und neue Schülerarbeitstische zu beschaffen. Beschaffung erfolgt in Abstimmung mit Amt 51.</a:t>
            </a:r>
          </a:p>
          <a:p>
            <a:r>
              <a:rPr lang="de-DE" dirty="0" smtClean="0"/>
              <a:t>Ertüchtigung der Verdunkelungsanlagen in zwei Fachräumen ist beauftragt.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768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Sekundarschule - Fachräume	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Ein weiterer möglicher </a:t>
            </a:r>
            <a:r>
              <a:rPr lang="de-DE" dirty="0" err="1" smtClean="0"/>
              <a:t>Fachraum</a:t>
            </a:r>
            <a:r>
              <a:rPr lang="de-DE" dirty="0" smtClean="0"/>
              <a:t> wird derzeitig nicht genutzt, könnte aber für eine Fachraumnutzung hergerichtet werden. </a:t>
            </a:r>
            <a:br>
              <a:rPr lang="de-DE" dirty="0" smtClean="0"/>
            </a:br>
            <a:r>
              <a:rPr lang="de-DE" dirty="0" smtClean="0"/>
              <a:t>Zur Klärung der Erfordernis läuft derzeit eine Abstimmung mit Amt 51 und dem externen Beraterbüro </a:t>
            </a:r>
            <a:r>
              <a:rPr lang="de-DE" dirty="0" err="1" smtClean="0"/>
              <a:t>Biregio</a:t>
            </a:r>
            <a:r>
              <a:rPr lang="de-DE" dirty="0" smtClean="0"/>
              <a:t>.</a:t>
            </a:r>
          </a:p>
          <a:p>
            <a:r>
              <a:rPr lang="de-DE" dirty="0" smtClean="0"/>
              <a:t>Alle Maßnahmen erfolgen in </a:t>
            </a:r>
            <a:r>
              <a:rPr lang="de-DE" dirty="0" smtClean="0"/>
              <a:t>Abstimmung </a:t>
            </a:r>
            <a:r>
              <a:rPr lang="de-DE" dirty="0" smtClean="0"/>
              <a:t>mit der Schule.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898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Sekundarschule - Modulbauten	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Wie bereits berichtet, wurde vertraglich geregelt, dass die </a:t>
            </a:r>
            <a:r>
              <a:rPr lang="de-DE" dirty="0" err="1" smtClean="0"/>
              <a:t>Errichterfirma</a:t>
            </a:r>
            <a:r>
              <a:rPr lang="de-DE" dirty="0" smtClean="0"/>
              <a:t> der Gebäude die weitere </a:t>
            </a:r>
            <a:r>
              <a:rPr lang="de-DE" dirty="0" err="1" smtClean="0"/>
              <a:t>Mängelbe-seitigung</a:t>
            </a:r>
            <a:r>
              <a:rPr lang="de-DE" dirty="0" smtClean="0"/>
              <a:t> nicht mehr durchführt, sondern die Stadt Wermelskirchen diese nun abarbeitet.</a:t>
            </a:r>
          </a:p>
          <a:p>
            <a:r>
              <a:rPr lang="de-DE" dirty="0" smtClean="0"/>
              <a:t>Seit dem wurden diverse Arbeiten an Treppengeländern, Türen, Zuwegungen und Holzverkleidungen durchgeführt. </a:t>
            </a:r>
          </a:p>
          <a:p>
            <a:r>
              <a:rPr lang="de-DE" dirty="0" smtClean="0"/>
              <a:t>Die komplette Instandsetzung des Daches ist derzeit in Planung.</a:t>
            </a:r>
          </a:p>
          <a:p>
            <a:r>
              <a:rPr lang="de-DE" dirty="0" smtClean="0"/>
              <a:t>Instandsetzungen in Folge von Vandalismus laufen parallel.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271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Außengelände	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Eine </a:t>
            </a:r>
            <a:r>
              <a:rPr lang="de-DE" dirty="0" smtClean="0"/>
              <a:t>Erweiterung </a:t>
            </a:r>
            <a:r>
              <a:rPr lang="de-DE" dirty="0" smtClean="0"/>
              <a:t>der Parkplatzflächen hat stattgefunden.</a:t>
            </a:r>
          </a:p>
          <a:p>
            <a:r>
              <a:rPr lang="de-DE" dirty="0" smtClean="0"/>
              <a:t>Diverse Arbeiten an den Außenflächen laufen stetig.</a:t>
            </a:r>
          </a:p>
          <a:p>
            <a:r>
              <a:rPr lang="de-DE" dirty="0" smtClean="0"/>
              <a:t>Vorbereitungen und Grundlagenermittlung für den Rückbau der ehemaligen Grundschule Ost laufen derzeit.</a:t>
            </a:r>
          </a:p>
          <a:p>
            <a:r>
              <a:rPr lang="de-DE" dirty="0" smtClean="0"/>
              <a:t>Dazu gehört auch eine enge Abstimmung mit der unteren Umweltschutzbehörde, da sowohl die Schadstoff-problematik im Gebäude als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smtClean="0"/>
              <a:t>auch das Thema Deponie abzustimmen sind.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401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Allgemeines zum Thema „Bauen“	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Auch die Stadt Wermelskirchen leidet derzeit unter der schwierigen Situation im Bausektor.</a:t>
            </a:r>
          </a:p>
          <a:p>
            <a:r>
              <a:rPr lang="de-DE" dirty="0" smtClean="0"/>
              <a:t>Es existiert ein erheblicher Mangel an Fachbüros, freien Kapazitäten bei ausführenden Firmen und Materialien</a:t>
            </a:r>
            <a:r>
              <a:rPr lang="de-DE" dirty="0" smtClean="0"/>
              <a:t>.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63050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Benutzerdefiniert 11">
      <a:dk1>
        <a:sysClr val="windowText" lastClr="000000"/>
      </a:dk1>
      <a:lt1>
        <a:sysClr val="window" lastClr="FFFFFF"/>
      </a:lt1>
      <a:dk2>
        <a:srgbClr val="C3C0C0"/>
      </a:dk2>
      <a:lt2>
        <a:srgbClr val="E9E5DC"/>
      </a:lt2>
      <a:accent1>
        <a:srgbClr val="FFD147"/>
      </a:accent1>
      <a:accent2>
        <a:srgbClr val="FF4040"/>
      </a:accent2>
      <a:accent3>
        <a:srgbClr val="FF1D2D"/>
      </a:accent3>
      <a:accent4>
        <a:srgbClr val="86261A"/>
      </a:accent4>
      <a:accent5>
        <a:srgbClr val="641C13"/>
      </a:accent5>
      <a:accent6>
        <a:srgbClr val="571811"/>
      </a:accent6>
      <a:hlink>
        <a:srgbClr val="CC9900"/>
      </a:hlink>
      <a:folHlink>
        <a:srgbClr val="96A9A9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284</Words>
  <Application>Microsoft Office PowerPoint</Application>
  <PresentationFormat>A4-Papier (210 x 297 mm)</PresentationFormat>
  <Paragraphs>23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Arial</vt:lpstr>
      <vt:lpstr>Calibri</vt:lpstr>
      <vt:lpstr>Constantia</vt:lpstr>
      <vt:lpstr>Wingdings 2</vt:lpstr>
      <vt:lpstr>Hyperion</vt:lpstr>
      <vt:lpstr>Schulstandort Wirtsmühler Str.</vt:lpstr>
      <vt:lpstr>Sekundarschule - Fachräume </vt:lpstr>
      <vt:lpstr>Sekundarschule - Fachräume </vt:lpstr>
      <vt:lpstr>Sekundarschule - Modulbauten </vt:lpstr>
      <vt:lpstr>Außengelände </vt:lpstr>
      <vt:lpstr>Allgemeines zum Thema „Bauen“ </vt:lpstr>
    </vt:vector>
  </TitlesOfParts>
  <Company>Name Ihrer Firma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Ihr Benutzername</dc:creator>
  <cp:lastModifiedBy>Schüngel, H.</cp:lastModifiedBy>
  <cp:revision>86</cp:revision>
  <dcterms:created xsi:type="dcterms:W3CDTF">2010-11-03T10:05:40Z</dcterms:created>
  <dcterms:modified xsi:type="dcterms:W3CDTF">2022-09-06T06:46:32Z</dcterms:modified>
</cp:coreProperties>
</file>