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6" r:id="rId4"/>
    <p:sldId id="258" r:id="rId5"/>
    <p:sldId id="259" r:id="rId6"/>
    <p:sldId id="282" r:id="rId7"/>
    <p:sldId id="283" r:id="rId8"/>
    <p:sldId id="284" r:id="rId9"/>
    <p:sldId id="285" r:id="rId10"/>
    <p:sldId id="272" r:id="rId11"/>
    <p:sldId id="281" r:id="rId12"/>
    <p:sldId id="287" r:id="rId13"/>
  </p:sldIdLst>
  <p:sldSz cx="9144000" cy="6858000" type="screen4x3"/>
  <p:notesSz cx="6789738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7FB523"/>
    <a:srgbClr val="808080"/>
    <a:srgbClr val="B2B2B2"/>
    <a:srgbClr val="C9DEFF"/>
    <a:srgbClr val="00875C"/>
    <a:srgbClr val="3333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056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84" y="-102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r>
              <a:rPr lang="de-DE"/>
              <a:t>Notizen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fld id="{AA628261-5643-4285-8FA5-2EF937DD14F9}" type="datetime1">
              <a:rPr lang="de-DE"/>
              <a:pPr>
                <a:defRPr/>
              </a:pPr>
              <a:t>06.03.2018</a:t>
            </a:fld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fld id="{D771EA12-6B96-483B-B2E9-099755F9FE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18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r>
              <a:rPr lang="de-DE"/>
              <a:t>Notizen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fld id="{FD446058-38E6-43B5-B4AE-D0C3360A6EDE}" type="datetime1">
              <a:rPr lang="de-DE"/>
              <a:pPr>
                <a:defRPr/>
              </a:pPr>
              <a:t>06.03.2018</a:t>
            </a:fld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76812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fld id="{8B6BF621-CB03-45AA-9CE3-BB1FA0B4F1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92955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Notizen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D446058-38E6-43B5-B4AE-D0C3360A6EDE}" type="datetime1">
              <a:rPr lang="de-DE" smtClean="0"/>
              <a:pPr>
                <a:defRPr/>
              </a:pPr>
              <a:t>06.03.2018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BF621-CB03-45AA-9CE3-BB1FA0B4F12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48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Notizen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D446058-38E6-43B5-B4AE-D0C3360A6EDE}" type="datetime1">
              <a:rPr lang="de-DE" smtClean="0"/>
              <a:pPr>
                <a:defRPr/>
              </a:pPr>
              <a:t>06.03.2018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BF621-CB03-45AA-9CE3-BB1FA0B4F12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81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324600" y="6629400"/>
            <a:ext cx="2671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900">
                <a:cs typeface="Times New Roman" charset="0"/>
              </a:rPr>
              <a:t>© RBK</a:t>
            </a:r>
            <a:endParaRPr lang="de-DE" sz="900">
              <a:cs typeface="+mn-cs"/>
            </a:endParaRPr>
          </a:p>
        </p:txBody>
      </p:sp>
      <p:grpSp>
        <p:nvGrpSpPr>
          <p:cNvPr id="4" name="Gruppieren 13"/>
          <p:cNvGrpSpPr>
            <a:grpSpLocks/>
          </p:cNvGrpSpPr>
          <p:nvPr userDrawn="1"/>
        </p:nvGrpSpPr>
        <p:grpSpPr bwMode="auto">
          <a:xfrm>
            <a:off x="-25400" y="5214937"/>
            <a:ext cx="9199563" cy="1357312"/>
            <a:chOff x="-25400" y="5214955"/>
            <a:chExt cx="9199563" cy="1357317"/>
          </a:xfrm>
        </p:grpSpPr>
        <p:pic>
          <p:nvPicPr>
            <p:cNvPr id="5" name="Picture 12" descr="D:\Geik\Eigene Dateien\Eigene Bilder\homepage\k_aktuelles3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321300"/>
              <a:ext cx="9174163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52400" y="5791219"/>
              <a:ext cx="41910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400" b="1">
                  <a:solidFill>
                    <a:schemeClr val="bg1"/>
                  </a:solidFill>
                  <a:cs typeface="+mn-cs"/>
                </a:rPr>
                <a:t>Starker Standort – attraktives Leben</a:t>
              </a:r>
            </a:p>
          </p:txBody>
        </p:sp>
        <p:sp>
          <p:nvSpPr>
            <p:cNvPr id="8" name="Line 26"/>
            <p:cNvSpPr>
              <a:spLocks noChangeShapeType="1"/>
            </p:cNvSpPr>
            <p:nvPr/>
          </p:nvSpPr>
          <p:spPr bwMode="auto">
            <a:xfrm flipV="1">
              <a:off x="-25400" y="6500835"/>
              <a:ext cx="9169400" cy="14287"/>
            </a:xfrm>
            <a:prstGeom prst="line">
              <a:avLst/>
            </a:prstGeom>
            <a:noFill/>
            <a:ln w="38100">
              <a:solidFill>
                <a:srgbClr val="00875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>
              <a:off x="0" y="6553222"/>
              <a:ext cx="9144000" cy="19050"/>
            </a:xfrm>
            <a:prstGeom prst="line">
              <a:avLst/>
            </a:prstGeom>
            <a:noFill/>
            <a:ln w="38100">
              <a:solidFill>
                <a:srgbClr val="0036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Line 28"/>
            <p:cNvSpPr>
              <a:spLocks noChangeShapeType="1"/>
            </p:cNvSpPr>
            <p:nvPr/>
          </p:nvSpPr>
          <p:spPr bwMode="auto">
            <a:xfrm>
              <a:off x="0" y="6500835"/>
              <a:ext cx="9131300" cy="34925"/>
            </a:xfrm>
            <a:prstGeom prst="line">
              <a:avLst/>
            </a:prstGeom>
            <a:noFill/>
            <a:ln w="38100">
              <a:solidFill>
                <a:srgbClr val="7FB52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0" y="5214955"/>
              <a:ext cx="9144000" cy="4762"/>
            </a:xfrm>
            <a:prstGeom prst="line">
              <a:avLst/>
            </a:prstGeom>
            <a:noFill/>
            <a:ln w="47625">
              <a:solidFill>
                <a:srgbClr val="0036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12700" y="5257817"/>
              <a:ext cx="9131300" cy="0"/>
            </a:xfrm>
            <a:prstGeom prst="line">
              <a:avLst/>
            </a:prstGeom>
            <a:noFill/>
            <a:ln w="47625">
              <a:solidFill>
                <a:srgbClr val="00875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0" y="5286393"/>
              <a:ext cx="9144000" cy="9525"/>
            </a:xfrm>
            <a:prstGeom prst="line">
              <a:avLst/>
            </a:prstGeom>
            <a:noFill/>
            <a:ln w="47625">
              <a:solidFill>
                <a:srgbClr val="7FB52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68645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285852" y="2143116"/>
            <a:ext cx="6477000" cy="114300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de-DE" dirty="0"/>
              <a:t>Klicken Sie, um das Titelformat zu bearbeiten</a:t>
            </a:r>
          </a:p>
        </p:txBody>
      </p:sp>
      <p:sp>
        <p:nvSpPr>
          <p:cNvPr id="14" name="Rectangle 3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629400"/>
            <a:ext cx="12954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237" y="0"/>
            <a:ext cx="2222516" cy="135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5F87A497-3053-4147-B9A9-DF0462EB6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480" y="3643314"/>
            <a:ext cx="6929486" cy="20717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14480" y="1928802"/>
            <a:ext cx="692310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77E44A68-2941-4A7B-82FD-254E860729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71604" y="1785926"/>
            <a:ext cx="313851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86380" y="1785926"/>
            <a:ext cx="3386134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4585AE1C-73CC-4AF3-B2AF-1EA39117BF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7358114" cy="70328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28728" y="1928802"/>
            <a:ext cx="3497288" cy="12144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00166" y="3286125"/>
            <a:ext cx="3429024" cy="2840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86380" y="2000240"/>
            <a:ext cx="3500462" cy="1143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86380" y="3286124"/>
            <a:ext cx="3500462" cy="28400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99F88AE1-4AB4-4084-A787-950D8F2712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1E1E862A-16C2-4671-85CD-B7BEA2E311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 </a:t>
            </a:r>
            <a:fld id="{E8DB1765-AFEC-42E4-8456-3C07A1C131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001000" y="6553200"/>
            <a:ext cx="995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de-DE" sz="900" dirty="0">
                <a:cs typeface="Times New Roman" charset="0"/>
              </a:rPr>
              <a:t>© RBK</a:t>
            </a:r>
            <a:endParaRPr lang="de-DE" sz="900" dirty="0">
              <a:cs typeface="+mn-cs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0" y="838200"/>
            <a:ext cx="9144000" cy="19050"/>
          </a:xfrm>
          <a:prstGeom prst="line">
            <a:avLst/>
          </a:prstGeom>
          <a:noFill/>
          <a:ln w="47625">
            <a:solidFill>
              <a:srgbClr val="00875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3175" y="1525588"/>
            <a:ext cx="9140825" cy="14287"/>
          </a:xfrm>
          <a:prstGeom prst="line">
            <a:avLst/>
          </a:prstGeom>
          <a:noFill/>
          <a:ln w="41275">
            <a:solidFill>
              <a:srgbClr val="00875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3175" y="1571625"/>
            <a:ext cx="9140825" cy="0"/>
          </a:xfrm>
          <a:prstGeom prst="line">
            <a:avLst/>
          </a:prstGeom>
          <a:noFill/>
          <a:ln w="31750">
            <a:solidFill>
              <a:srgbClr val="00368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3175" y="1495425"/>
            <a:ext cx="9140825" cy="0"/>
          </a:xfrm>
          <a:prstGeom prst="line">
            <a:avLst/>
          </a:prstGeom>
          <a:noFill/>
          <a:ln w="31750">
            <a:solidFill>
              <a:srgbClr val="7FB52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1031" name="Gruppieren 16"/>
          <p:cNvGrpSpPr>
            <a:grpSpLocks/>
          </p:cNvGrpSpPr>
          <p:nvPr/>
        </p:nvGrpSpPr>
        <p:grpSpPr bwMode="auto">
          <a:xfrm>
            <a:off x="-9525" y="800100"/>
            <a:ext cx="9153525" cy="76200"/>
            <a:chOff x="-9492" y="800099"/>
            <a:chExt cx="9153492" cy="76201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>
              <a:off x="3208" y="800099"/>
              <a:ext cx="9140792" cy="20638"/>
            </a:xfrm>
            <a:prstGeom prst="line">
              <a:avLst/>
            </a:prstGeom>
            <a:noFill/>
            <a:ln w="47625">
              <a:solidFill>
                <a:srgbClr val="00368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-9492" y="857250"/>
              <a:ext cx="9153492" cy="19050"/>
            </a:xfrm>
            <a:prstGeom prst="line">
              <a:avLst/>
            </a:prstGeom>
            <a:noFill/>
            <a:ln w="47625">
              <a:solidFill>
                <a:srgbClr val="7FB52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1828800" y="990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>
              <a:solidFill>
                <a:srgbClr val="00368C"/>
              </a:solidFill>
              <a:latin typeface="Arial" charset="0"/>
              <a:cs typeface="+mn-cs"/>
            </a:endParaRP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00813"/>
            <a:ext cx="990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cs typeface="+mn-cs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35078435-7CC7-4AD5-92DC-AC3B5F841A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571625" y="900113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3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25" y="1785938"/>
            <a:ext cx="68437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grpSp>
        <p:nvGrpSpPr>
          <p:cNvPr id="1037" name="Gruppieren 28"/>
          <p:cNvGrpSpPr>
            <a:grpSpLocks/>
          </p:cNvGrpSpPr>
          <p:nvPr/>
        </p:nvGrpSpPr>
        <p:grpSpPr bwMode="auto">
          <a:xfrm rot="-5400000">
            <a:off x="-2185193" y="3399631"/>
            <a:ext cx="6858000" cy="58737"/>
            <a:chOff x="-17966" y="3929036"/>
            <a:chExt cx="9161970" cy="45755"/>
          </a:xfrm>
        </p:grpSpPr>
        <p:grpSp>
          <p:nvGrpSpPr>
            <p:cNvPr id="1038" name="Gruppieren 24"/>
            <p:cNvGrpSpPr>
              <a:grpSpLocks/>
            </p:cNvGrpSpPr>
            <p:nvPr userDrawn="1"/>
          </p:nvGrpSpPr>
          <p:grpSpPr bwMode="auto">
            <a:xfrm>
              <a:off x="3955" y="3929036"/>
              <a:ext cx="9140049" cy="45755"/>
              <a:chOff x="3955" y="1326171"/>
              <a:chExt cx="9140049" cy="45755"/>
            </a:xfrm>
          </p:grpSpPr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3241" y="1326171"/>
                <a:ext cx="9140762" cy="0"/>
              </a:xfrm>
              <a:prstGeom prst="line">
                <a:avLst/>
              </a:prstGeom>
              <a:noFill/>
              <a:ln w="31750">
                <a:solidFill>
                  <a:srgbClr val="00368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3241" y="1371926"/>
                <a:ext cx="9140762" cy="0"/>
              </a:xfrm>
              <a:prstGeom prst="line">
                <a:avLst/>
              </a:prstGeom>
              <a:noFill/>
              <a:ln w="31750">
                <a:solidFill>
                  <a:srgbClr val="7FB52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28" name="Line 19"/>
            <p:cNvSpPr>
              <a:spLocks noChangeShapeType="1"/>
            </p:cNvSpPr>
            <p:nvPr userDrawn="1"/>
          </p:nvSpPr>
          <p:spPr bwMode="auto">
            <a:xfrm>
              <a:off x="-17967" y="3940165"/>
              <a:ext cx="9140762" cy="13603"/>
            </a:xfrm>
            <a:prstGeom prst="line">
              <a:avLst/>
            </a:prstGeom>
            <a:noFill/>
            <a:ln w="41275">
              <a:solidFill>
                <a:srgbClr val="00875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026" name="Picture 2" descr="M:\Austausch SM RO HB\Logos\RBK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55173"/>
            <a:ext cx="936104" cy="66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5F5F5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5F5F5F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ortentwicklung@rbk-online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 sz="quarter"/>
          </p:nvPr>
        </p:nvSpPr>
        <p:spPr>
          <a:xfrm>
            <a:off x="1285875" y="2143125"/>
            <a:ext cx="6477000" cy="1143000"/>
          </a:xfrm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800" b="1" dirty="0" smtClean="0"/>
              <a:t>Integriertes Klimaschutzkonzept für den Rheinisch-Bergischen Kreis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06.03.2018, Wermelskirchen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smtClean="0"/>
              <a:t>Maßnahmen (Auszug)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403648" y="1628800"/>
            <a:ext cx="7632848" cy="5229200"/>
          </a:xfrm>
        </p:spPr>
        <p:txBody>
          <a:bodyPr/>
          <a:lstStyle/>
          <a:p>
            <a:pPr eaLnBrk="1" hangingPunct="1"/>
            <a:r>
              <a:rPr lang="de-DE" dirty="0" smtClean="0"/>
              <a:t>Wärmestrategie </a:t>
            </a:r>
            <a:r>
              <a:rPr lang="de-DE" dirty="0"/>
              <a:t>Rheinisch-Bergischer Kreis</a:t>
            </a:r>
          </a:p>
          <a:p>
            <a:pPr eaLnBrk="1" hangingPunct="1"/>
            <a:r>
              <a:rPr lang="de-DE" dirty="0"/>
              <a:t>Mobilitätsoffensive </a:t>
            </a:r>
            <a:r>
              <a:rPr lang="de-DE" dirty="0" smtClean="0"/>
              <a:t>Rhein-Berg</a:t>
            </a:r>
          </a:p>
          <a:p>
            <a:pPr eaLnBrk="1" hangingPunct="1"/>
            <a:r>
              <a:rPr lang="de-DE" dirty="0" smtClean="0"/>
              <a:t>Mobilstationen</a:t>
            </a:r>
            <a:endParaRPr lang="de-DE" dirty="0"/>
          </a:p>
          <a:p>
            <a:pPr eaLnBrk="1" hangingPunct="1"/>
            <a:r>
              <a:rPr lang="de-DE" dirty="0" smtClean="0"/>
              <a:t>Energiecontrolling/Kommunale Effizienznetzwerke</a:t>
            </a:r>
          </a:p>
          <a:p>
            <a:pPr eaLnBrk="1" hangingPunct="1"/>
            <a:r>
              <a:rPr lang="de-DE" dirty="0" smtClean="0"/>
              <a:t>Energiesparmodelle in Schulen und </a:t>
            </a:r>
            <a:r>
              <a:rPr lang="de-DE" dirty="0" err="1" smtClean="0"/>
              <a:t>KiTas</a:t>
            </a:r>
            <a:endParaRPr lang="de-DE" dirty="0" smtClean="0"/>
          </a:p>
          <a:p>
            <a:pPr eaLnBrk="1" hangingPunct="1"/>
            <a:r>
              <a:rPr lang="de-DE" dirty="0" smtClean="0"/>
              <a:t>Klima-Check in Politik und Verwaltung</a:t>
            </a:r>
          </a:p>
          <a:p>
            <a:pPr eaLnBrk="1" hangingPunct="1"/>
            <a:r>
              <a:rPr lang="de-DE" dirty="0" smtClean="0"/>
              <a:t>Klimaschutz in der Stadt- und Regionalplanung</a:t>
            </a:r>
          </a:p>
          <a:p>
            <a:pPr eaLnBrk="1" hangingPunct="1"/>
            <a:r>
              <a:rPr lang="de-DE" dirty="0" smtClean="0"/>
              <a:t>Klimaschutz in Industrie, Gewerbe, Dienstleistungen</a:t>
            </a:r>
          </a:p>
          <a:p>
            <a:pPr eaLnBrk="1" hangingPunct="1"/>
            <a:r>
              <a:rPr lang="de-DE" dirty="0" smtClean="0"/>
              <a:t>Solar- und Bioenergienutzung </a:t>
            </a:r>
          </a:p>
          <a:p>
            <a:pPr marL="0" indent="0" eaLnBrk="1" hangingPunct="1"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Umsetzung</a:t>
            </a:r>
            <a:r>
              <a:rPr lang="de-DE" b="1" dirty="0"/>
              <a:t>: </a:t>
            </a:r>
            <a:r>
              <a:rPr lang="de-DE" b="1" dirty="0" smtClean="0"/>
              <a:t>Klimaschutzmanagement</a:t>
            </a:r>
          </a:p>
          <a:p>
            <a:pPr marL="0" indent="0" eaLnBrk="1" hangingPunct="1">
              <a:buNone/>
            </a:pPr>
            <a:endParaRPr lang="de-DE" b="1" dirty="0" smtClean="0"/>
          </a:p>
          <a:p>
            <a:pPr marL="0" indent="0" eaLnBrk="1" hangingPunct="1">
              <a:buNone/>
            </a:pPr>
            <a:r>
              <a:rPr lang="de-DE" b="1" dirty="0" smtClean="0"/>
              <a:t>Kommunale Schwerpunktsetzung durch Klimaschutzteilkonzepte möglich! </a:t>
            </a:r>
            <a:endParaRPr lang="de-DE" b="1" dirty="0"/>
          </a:p>
          <a:p>
            <a:pPr marL="0" indent="0" eaLnBrk="1" hangingPunct="1">
              <a:buNone/>
            </a:pPr>
            <a:endParaRPr lang="de-DE" dirty="0" smtClean="0"/>
          </a:p>
          <a:p>
            <a:pPr eaLnBrk="1" hangingPunct="1"/>
            <a:endParaRPr lang="de-DE" sz="4000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Folie </a:t>
            </a:r>
            <a:fld id="{0AC16AB8-1F22-43C1-BB3B-93434B205E6D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1259632" y="1556792"/>
            <a:ext cx="7248649" cy="4896544"/>
          </a:xfrm>
        </p:spPr>
        <p:txBody>
          <a:bodyPr/>
          <a:lstStyle/>
          <a:p>
            <a:pPr marL="0" indent="0" eaLnBrk="1" hangingPunct="1">
              <a:buNone/>
            </a:pPr>
            <a:endParaRPr lang="de-DE" dirty="0" smtClean="0"/>
          </a:p>
          <a:p>
            <a:pPr marL="0" indent="0" eaLnBrk="1" hangingPunct="1">
              <a:buNone/>
            </a:pPr>
            <a:r>
              <a:rPr lang="de-DE" dirty="0" smtClean="0"/>
              <a:t>			Mobilitätsoffensive 					</a:t>
            </a:r>
          </a:p>
          <a:p>
            <a:pPr marL="0" indent="0" eaLnBrk="1" hangingPunct="1">
              <a:buNone/>
            </a:pPr>
            <a:r>
              <a:rPr lang="de-DE" dirty="0" smtClean="0"/>
              <a:t>			Mobilstationen</a:t>
            </a:r>
          </a:p>
          <a:p>
            <a:pPr marL="0" indent="0" eaLnBrk="1" hangingPunct="1">
              <a:buNone/>
            </a:pPr>
            <a:endParaRPr lang="de-DE" dirty="0" smtClean="0"/>
          </a:p>
          <a:p>
            <a:pPr eaLnBrk="1" hangingPunct="1">
              <a:buNone/>
            </a:pPr>
            <a:endParaRPr lang="de-DE" dirty="0" smtClean="0"/>
          </a:p>
          <a:p>
            <a:pPr eaLnBrk="1" hangingPunct="1">
              <a:buNone/>
            </a:pPr>
            <a:endParaRPr lang="de-DE" dirty="0" smtClean="0"/>
          </a:p>
          <a:p>
            <a:pPr eaLnBrk="1" hangingPunct="1">
              <a:buNone/>
            </a:pPr>
            <a:endParaRPr lang="de-DE" dirty="0" smtClean="0"/>
          </a:p>
          <a:p>
            <a:pPr eaLnBrk="1" hangingPunct="1">
              <a:buNone/>
            </a:pPr>
            <a:r>
              <a:rPr lang="de-DE" dirty="0" smtClean="0"/>
              <a:t>			Solarkampagne</a:t>
            </a:r>
          </a:p>
          <a:p>
            <a:pPr eaLnBrk="1" hangingPunct="1">
              <a:buNone/>
            </a:pPr>
            <a:endParaRPr lang="de-DE" dirty="0"/>
          </a:p>
          <a:p>
            <a:pPr eaLnBrk="1" hangingPunct="1">
              <a:buNone/>
            </a:pPr>
            <a:r>
              <a:rPr lang="de-DE" dirty="0" smtClean="0"/>
              <a:t>			 	 Nachhaltiges </a:t>
            </a:r>
          </a:p>
          <a:p>
            <a:pPr eaLnBrk="1" hangingPunct="1">
              <a:buNone/>
            </a:pPr>
            <a:r>
              <a:rPr lang="de-DE" dirty="0"/>
              <a:t>	</a:t>
            </a:r>
            <a:r>
              <a:rPr lang="de-DE" dirty="0" smtClean="0"/>
              <a:t>			Gewerbegebiet			</a:t>
            </a:r>
          </a:p>
          <a:p>
            <a:pPr eaLnBrk="1" hangingPunct="1">
              <a:buNone/>
            </a:pPr>
            <a:endParaRPr lang="de-DE" dirty="0" smtClean="0"/>
          </a:p>
        </p:txBody>
      </p:sp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Maßnahmen in Planung/Umsetzung</a:t>
            </a:r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Folie </a:t>
            </a:r>
            <a:fld id="{1D161AF7-4B3B-403D-A160-7D78E5338173}" type="slidenum">
              <a:rPr lang="de-DE" smtClean="0"/>
              <a:pPr/>
              <a:t>11</a:t>
            </a:fld>
            <a:endParaRPr lang="de-DE" smtClean="0"/>
          </a:p>
        </p:txBody>
      </p:sp>
      <p:pic>
        <p:nvPicPr>
          <p:cNvPr id="15364" name="Picture 2" descr="http://www.solardachkataster-lippe.de/static/tiles/borders/18/137528/175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16522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solardachkataster-lippe.de/static/tiles/borders/18/137528/1754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16522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www.solardachkataster-lippe.de/static/tiles/borders/18/137525/1754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16522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www.solardachkataster-lippe.de/static/tiles/borders/18/137525/1754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165225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86" y="2257597"/>
            <a:ext cx="2266637" cy="141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09933"/>
            <a:ext cx="245745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8" y="3141022"/>
            <a:ext cx="2683014" cy="21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32" y="4869160"/>
            <a:ext cx="2349540" cy="164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82700" y="5930018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?Solarsiedlung?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sz="2400" dirty="0" smtClean="0"/>
              <a:t>Vielen Dank….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571625" y="1785938"/>
            <a:ext cx="7032625" cy="459581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e-DE" sz="2400" dirty="0" smtClean="0"/>
              <a:t>…für Ihre Aufmerksamkeit!</a:t>
            </a:r>
          </a:p>
          <a:p>
            <a:pPr marL="0" indent="0" algn="ctr" eaLnBrk="1" hangingPunct="1">
              <a:buNone/>
            </a:pPr>
            <a:endParaRPr lang="de-DE" sz="2400" dirty="0"/>
          </a:p>
          <a:p>
            <a:pPr marL="0" indent="0" algn="ctr" eaLnBrk="1" hangingPunct="1">
              <a:buNone/>
            </a:pPr>
            <a:endParaRPr lang="de-DE" sz="2400" dirty="0" smtClean="0"/>
          </a:p>
          <a:p>
            <a:pPr marL="0" indent="0" eaLnBrk="1" hangingPunct="1">
              <a:buNone/>
            </a:pPr>
            <a:endParaRPr lang="de-DE" sz="1400" dirty="0" smtClean="0"/>
          </a:p>
          <a:p>
            <a:pPr marL="0" indent="0" eaLnBrk="1" hangingPunct="1">
              <a:buNone/>
            </a:pPr>
            <a:endParaRPr lang="de-DE" sz="1400" dirty="0" smtClean="0"/>
          </a:p>
          <a:p>
            <a:pPr marL="0" indent="0" eaLnBrk="1" hangingPunct="1">
              <a:buNone/>
            </a:pPr>
            <a:endParaRPr lang="de-DE" sz="1400" dirty="0" smtClean="0"/>
          </a:p>
          <a:p>
            <a:pPr marL="0" indent="0" eaLnBrk="1" hangingPunct="1">
              <a:buNone/>
            </a:pPr>
            <a:endParaRPr lang="de-DE" sz="1400" dirty="0"/>
          </a:p>
          <a:p>
            <a:pPr marL="0" indent="0" eaLnBrk="1" hangingPunct="1">
              <a:buNone/>
            </a:pPr>
            <a:endParaRPr lang="de-DE" sz="1400" dirty="0" smtClean="0"/>
          </a:p>
          <a:p>
            <a:pPr marL="0" indent="0" eaLnBrk="1" hangingPunct="1">
              <a:buNone/>
            </a:pPr>
            <a:endParaRPr lang="de-DE" sz="1400" dirty="0" smtClean="0"/>
          </a:p>
          <a:p>
            <a:pPr marL="0" indent="0" eaLnBrk="1" hangingPunct="1">
              <a:buNone/>
            </a:pPr>
            <a:r>
              <a:rPr lang="de-DE" sz="1400" dirty="0" smtClean="0"/>
              <a:t>Gerd Wölwer					    Anne Hölzer </a:t>
            </a:r>
          </a:p>
          <a:p>
            <a:pPr marL="0" indent="0" eaLnBrk="1" hangingPunct="1">
              <a:buNone/>
            </a:pPr>
            <a:r>
              <a:rPr lang="de-DE" sz="1400" dirty="0" smtClean="0"/>
              <a:t>Dezernat IV – Umwelt/Planung	  Infrastruktur &amp; regionale Projekte</a:t>
            </a:r>
          </a:p>
          <a:p>
            <a:pPr marL="0" indent="0" eaLnBrk="1" hangingPunct="1">
              <a:buNone/>
            </a:pPr>
            <a:endParaRPr lang="de-DE" sz="1400" dirty="0" smtClean="0"/>
          </a:p>
          <a:p>
            <a:pPr marL="0" indent="0" eaLnBrk="1" hangingPunct="1">
              <a:buNone/>
            </a:pPr>
            <a:endParaRPr lang="de-DE" sz="1400" dirty="0"/>
          </a:p>
          <a:p>
            <a:pPr marL="0" indent="0" eaLnBrk="1" hangingPunct="1">
              <a:buNone/>
            </a:pPr>
            <a:r>
              <a:rPr lang="de-DE" sz="1400" dirty="0" smtClean="0"/>
              <a:t>			Kontakt: </a:t>
            </a:r>
          </a:p>
          <a:p>
            <a:pPr marL="0" indent="0" eaLnBrk="1" hangingPunct="1">
              <a:buNone/>
            </a:pPr>
            <a:r>
              <a:rPr lang="de-DE" sz="1400" dirty="0"/>
              <a:t>	</a:t>
            </a:r>
            <a:r>
              <a:rPr lang="de-DE" sz="1400" dirty="0" smtClean="0"/>
              <a:t>	</a:t>
            </a:r>
            <a:r>
              <a:rPr lang="de-DE" sz="1400" dirty="0" smtClean="0">
                <a:hlinkClick r:id="rId3"/>
              </a:rPr>
              <a:t>standortentwicklung@rbk-online.de</a:t>
            </a:r>
            <a:endParaRPr lang="de-DE" sz="1400" dirty="0"/>
          </a:p>
          <a:p>
            <a:pPr marL="0" indent="0" algn="ctr" eaLnBrk="1" hangingPunct="1">
              <a:buNone/>
            </a:pPr>
            <a:r>
              <a:rPr lang="de-DE" sz="1400" dirty="0" smtClean="0"/>
              <a:t>Telefon: 02202–13 2614</a:t>
            </a:r>
            <a:endParaRPr lang="de-DE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de-DE" sz="4000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Folie </a:t>
            </a:r>
            <a:fld id="{0AC16AB8-1F22-43C1-BB3B-93434B205E6D}" type="slidenum">
              <a:rPr lang="de-DE" smtClean="0"/>
              <a:pPr/>
              <a:t>12</a:t>
            </a:fld>
            <a:endParaRPr lang="de-DE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646" y="2348880"/>
            <a:ext cx="3628758" cy="22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Klimaschutzziele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de-DE" b="1" dirty="0" smtClean="0"/>
              <a:t>Bund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b="1" dirty="0" smtClean="0"/>
              <a:t>	</a:t>
            </a:r>
            <a:r>
              <a:rPr lang="de-DE" dirty="0" smtClean="0"/>
              <a:t>Reduktion der Treibhausgasemissionen um 40% bis 2020 (Basisjahr 1990)</a:t>
            </a:r>
          </a:p>
          <a:p>
            <a:pPr eaLnBrk="1" hangingPunct="1">
              <a:buFont typeface="Arial" charset="0"/>
              <a:buChar char="•"/>
            </a:pPr>
            <a:endParaRPr lang="de-DE" dirty="0" smtClean="0"/>
          </a:p>
          <a:p>
            <a:pPr eaLnBrk="1" hangingPunct="1">
              <a:buFont typeface="Arial" charset="0"/>
              <a:buChar char="•"/>
            </a:pPr>
            <a:r>
              <a:rPr lang="de-DE" b="1" dirty="0" smtClean="0"/>
              <a:t>Land NRW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dirty="0" smtClean="0"/>
              <a:t>	Reduktion der Treibhausgasemissionen um mind. 25% bis 2020 und um mind. 80% bis 2050 (Basisjahr 1990)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  <a:p>
            <a:pPr eaLnBrk="1" hangingPunct="1">
              <a:buFont typeface="Arial" charset="0"/>
              <a:buChar char="•"/>
            </a:pPr>
            <a:r>
              <a:rPr lang="de-DE" b="1" dirty="0" smtClean="0"/>
              <a:t>Rheinisch-Bergischer Kreis </a:t>
            </a:r>
            <a:br>
              <a:rPr lang="de-DE" b="1" dirty="0" smtClean="0"/>
            </a:br>
            <a:r>
              <a:rPr lang="de-DE" dirty="0" smtClean="0"/>
              <a:t>Reduktion der Treibhausgasemission um 54% bis zum Jahr 2030 (Basisjahr 1990) gemäß Fortschreibung IKSK</a:t>
            </a:r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Folie </a:t>
            </a:r>
            <a:fld id="{A62A62F4-F636-451D-B80B-58BB6044E79C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Integriertes Klimaschutzkonzept RBK 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1571625" y="1785937"/>
            <a:ext cx="6843713" cy="47148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b="1" dirty="0" smtClean="0"/>
              <a:t>Aufstellung des Integrierten Klimaschutzkonzeptes im RBK: 2013</a:t>
            </a:r>
          </a:p>
          <a:p>
            <a:pPr eaLnBrk="1" hangingPunct="1">
              <a:buFontTx/>
              <a:buChar char="-"/>
            </a:pPr>
            <a:endParaRPr lang="de-DE" dirty="0" smtClean="0"/>
          </a:p>
          <a:p>
            <a:pPr eaLnBrk="1" hangingPunct="1">
              <a:buFontTx/>
              <a:buChar char="-"/>
            </a:pPr>
            <a:r>
              <a:rPr lang="de-DE" dirty="0" smtClean="0"/>
              <a:t>Zusammenschlusserklärung Kreis &amp; Kommunen </a:t>
            </a:r>
          </a:p>
          <a:p>
            <a:pPr eaLnBrk="1" hangingPunct="1">
              <a:buFontTx/>
              <a:buChar char="-"/>
            </a:pPr>
            <a:r>
              <a:rPr lang="de-DE" dirty="0" smtClean="0"/>
              <a:t>Breiter Beteiligungsprozess: Kommunen, Politik, EVU, Handwerk,…</a:t>
            </a:r>
          </a:p>
          <a:p>
            <a:pPr eaLnBrk="1" hangingPunct="1">
              <a:buFontTx/>
              <a:buChar char="-"/>
            </a:pPr>
            <a:r>
              <a:rPr lang="de-DE" dirty="0" smtClean="0"/>
              <a:t>Beschluss des IKSK im Juli 2013</a:t>
            </a:r>
          </a:p>
          <a:p>
            <a:pPr eaLnBrk="1" hangingPunct="1">
              <a:buFontTx/>
              <a:buChar char="-"/>
            </a:pPr>
            <a:r>
              <a:rPr lang="de-DE" dirty="0" smtClean="0"/>
              <a:t>Klimaschutzmanagement zur Umsetzung des IKSK (als Förderprojekt befristet – Laufzeit aktuell bis Januar 2019)</a:t>
            </a:r>
          </a:p>
          <a:p>
            <a:pPr eaLnBrk="1" hangingPunct="1">
              <a:buFontTx/>
              <a:buChar char="-"/>
            </a:pPr>
            <a:r>
              <a:rPr lang="de-DE" dirty="0" smtClean="0"/>
              <a:t>„AK Energie“ als Steuerungsgremium</a:t>
            </a:r>
          </a:p>
          <a:p>
            <a:pPr marL="0" indent="0" eaLnBrk="1" hangingPunct="1">
              <a:buNone/>
            </a:pPr>
            <a:endParaRPr lang="de-DE" dirty="0" smtClean="0"/>
          </a:p>
          <a:p>
            <a:pPr eaLnBrk="1" hangingPunct="1">
              <a:buFontTx/>
              <a:buChar char="-"/>
            </a:pPr>
            <a:endParaRPr lang="de-DE" dirty="0" smtClean="0"/>
          </a:p>
          <a:p>
            <a:pPr eaLnBrk="1" hangingPunct="1">
              <a:buFont typeface="Wingdings" pitchFamily="2" charset="2"/>
              <a:buNone/>
            </a:pPr>
            <a:endParaRPr lang="de-DE" dirty="0" smtClean="0"/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Folie </a:t>
            </a:r>
            <a:fld id="{A62A62F4-F636-451D-B80B-58BB6044E79C}" type="slidenum">
              <a:rPr lang="de-DE" smtClean="0"/>
              <a:pPr/>
              <a:t>3</a:t>
            </a:fld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0711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Fortschreibung des IKSK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1403648" y="1785938"/>
            <a:ext cx="7632848" cy="47386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b="1" dirty="0" smtClean="0"/>
              <a:t>Fortschreibung des IKSK auf Beschluss des AK Energie vor dem Hintergrund veränderter Rahmenbedingungen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 smtClean="0"/>
              <a:t>Aktualisierung der Datenbasis (z.B. Windpotenzialanalysen oder Biomassepotenzialstudien)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 smtClean="0"/>
              <a:t>Erstellung einer Energie- und CO</a:t>
            </a:r>
            <a:r>
              <a:rPr lang="de-DE" baseline="-25000" dirty="0" smtClean="0"/>
              <a:t>2</a:t>
            </a:r>
            <a:r>
              <a:rPr lang="de-DE" dirty="0" smtClean="0"/>
              <a:t>-Bilanz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 smtClean="0"/>
              <a:t>Befragung relevanter Akteure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/>
              <a:t>Analyse der Entwicklung zwischen 2012 und 2016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 smtClean="0"/>
              <a:t>Abschätzung der Potenziale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 smtClean="0"/>
              <a:t>Geänderte </a:t>
            </a:r>
            <a:r>
              <a:rPr lang="de-DE" dirty="0"/>
              <a:t>Rahmenbedingungen seit </a:t>
            </a:r>
            <a:r>
              <a:rPr lang="de-DE" dirty="0" smtClean="0"/>
              <a:t>2012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/>
              <a:t>Erstellung der Szenarien für Strom, Wärme und Verkehr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 smtClean="0"/>
              <a:t>Neues Klimaschutz-Szenario (Szenario RBK)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 smtClean="0"/>
              <a:t>Anpassung des Maßnahmenkatalogs</a:t>
            </a: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Folie </a:t>
            </a:r>
            <a:fld id="{D7695EEE-4080-4F53-9CC3-C551AD75A3B0}" type="slidenum">
              <a:rPr lang="de-DE" smtClean="0"/>
              <a:pPr/>
              <a:t>4</a:t>
            </a:fld>
            <a:endParaRPr lang="de-DE" smtClean="0"/>
          </a:p>
        </p:txBody>
      </p:sp>
      <p:pic>
        <p:nvPicPr>
          <p:cNvPr id="5125" name="Grafik 4" descr="oben_off_30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8925" y="5301208"/>
            <a:ext cx="73183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Akteursbefragung</a:t>
            </a:r>
            <a:endParaRPr lang="de-DE" dirty="0" smtClean="0"/>
          </a:p>
        </p:txBody>
      </p:sp>
      <p:sp>
        <p:nvSpPr>
          <p:cNvPr id="614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Folie </a:t>
            </a:r>
            <a:fld id="{8CD7F9B5-6FFB-4C11-9797-9EC9A1DE8542}" type="slidenum">
              <a:rPr lang="de-DE" smtClean="0"/>
              <a:pPr/>
              <a:t>5</a:t>
            </a:fld>
            <a:endParaRPr lang="de-DE" smtClean="0"/>
          </a:p>
        </p:txBody>
      </p:sp>
      <p:pic>
        <p:nvPicPr>
          <p:cNvPr id="19" name="Inhaltsplatzhalter 18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r="11578"/>
          <a:stretch/>
        </p:blipFill>
        <p:spPr bwMode="auto">
          <a:xfrm>
            <a:off x="3059832" y="1671005"/>
            <a:ext cx="540060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403649" y="1785938"/>
            <a:ext cx="5184576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de-DE" b="1" kern="0" dirty="0" smtClean="0"/>
              <a:t>Interviewpartner: </a:t>
            </a:r>
            <a:br>
              <a:rPr lang="de-DE" b="1" kern="0" dirty="0" smtClean="0"/>
            </a:br>
            <a:r>
              <a:rPr lang="de-DE" kern="0" dirty="0" smtClean="0"/>
              <a:t>Alle Kommunen, :</a:t>
            </a:r>
            <a:r>
              <a:rPr lang="de-DE" kern="0" dirty="0" err="1" smtClean="0"/>
              <a:t>metabolon</a:t>
            </a:r>
            <a:r>
              <a:rPr lang="de-DE" kern="0" dirty="0" smtClean="0"/>
              <a:t>, </a:t>
            </a:r>
            <a:r>
              <a:rPr lang="de-DE" kern="0" dirty="0"/>
              <a:t>Rheinisch-Bergischer </a:t>
            </a:r>
            <a:r>
              <a:rPr lang="de-DE" kern="0" dirty="0" smtClean="0"/>
              <a:t>Kreis,  </a:t>
            </a:r>
            <a:endParaRPr lang="de-DE" kern="0" dirty="0"/>
          </a:p>
          <a:p>
            <a:pPr marL="0" indent="0" eaLnBrk="1" hangingPunct="1">
              <a:buNone/>
            </a:pPr>
            <a:r>
              <a:rPr lang="de-DE" kern="0" dirty="0" smtClean="0"/>
              <a:t>Kreishandwerkerschaft, Verbraucherzentrale,</a:t>
            </a:r>
          </a:p>
          <a:p>
            <a:pPr marL="0" indent="0" eaLnBrk="1" hangingPunct="1">
              <a:buNone/>
            </a:pPr>
            <a:r>
              <a:rPr lang="de-DE" kern="0" dirty="0" smtClean="0"/>
              <a:t>BELKAW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Stromsektor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403648" y="1844824"/>
            <a:ext cx="3497288" cy="506336"/>
          </a:xfrm>
        </p:spPr>
        <p:txBody>
          <a:bodyPr/>
          <a:lstStyle/>
          <a:p>
            <a:pPr algn="ctr"/>
            <a:r>
              <a:rPr lang="de-DE" dirty="0" smtClean="0"/>
              <a:t>IKSK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5292080" y="1772816"/>
            <a:ext cx="3500462" cy="794368"/>
          </a:xfrm>
        </p:spPr>
        <p:txBody>
          <a:bodyPr/>
          <a:lstStyle/>
          <a:p>
            <a:pPr algn="ctr"/>
            <a:r>
              <a:rPr lang="de-DE" dirty="0" smtClean="0"/>
              <a:t>Fortschreibung IKSK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00"/>
            <a:ext cx="3853402" cy="276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0111"/>
            <a:ext cx="3953706" cy="276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7"/>
          <p:cNvSpPr txBox="1">
            <a:spLocks noChangeArrowheads="1"/>
          </p:cNvSpPr>
          <p:nvPr/>
        </p:nvSpPr>
        <p:spPr bwMode="auto">
          <a:xfrm>
            <a:off x="6347998" y="5615416"/>
            <a:ext cx="2771775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/>
              <a:t>Szenario </a:t>
            </a:r>
            <a:r>
              <a:rPr lang="de-DE" sz="1200" b="1" dirty="0" smtClean="0"/>
              <a:t>RBK: 2018</a:t>
            </a:r>
            <a:endParaRPr lang="de-DE" sz="1200" b="1" dirty="0"/>
          </a:p>
          <a:p>
            <a:r>
              <a:rPr lang="de-DE" sz="1200" dirty="0"/>
              <a:t>20% Verbrauchsreduktion</a:t>
            </a:r>
          </a:p>
          <a:p>
            <a:r>
              <a:rPr lang="de-DE" sz="1200" dirty="0"/>
              <a:t>7</a:t>
            </a:r>
            <a:r>
              <a:rPr lang="de-DE" sz="1200" dirty="0" smtClean="0"/>
              <a:t>0</a:t>
            </a:r>
            <a:r>
              <a:rPr lang="de-DE" sz="1200" dirty="0"/>
              <a:t>% Dachfläche mit PV</a:t>
            </a:r>
          </a:p>
          <a:p>
            <a:r>
              <a:rPr lang="de-DE" sz="1200" dirty="0" smtClean="0"/>
              <a:t>1 </a:t>
            </a:r>
            <a:r>
              <a:rPr lang="de-DE" sz="1200" dirty="0"/>
              <a:t>WEA á 3 MW</a:t>
            </a:r>
          </a:p>
          <a:p>
            <a:r>
              <a:rPr lang="de-DE" sz="1200" dirty="0"/>
              <a:t>+20% KWK-Fossil</a:t>
            </a:r>
          </a:p>
          <a:p>
            <a:r>
              <a:rPr lang="de-DE" sz="1200" dirty="0" smtClean="0"/>
              <a:t>Biomasse ca. 60.000 MWh/a</a:t>
            </a:r>
            <a:endParaRPr lang="de-DE" sz="1200" dirty="0"/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-16358" y="5615415"/>
            <a:ext cx="316865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/>
              <a:t>Szenario 2: </a:t>
            </a:r>
            <a:r>
              <a:rPr lang="de-DE" sz="1200" b="1" dirty="0" smtClean="0"/>
              <a:t>2013</a:t>
            </a:r>
            <a:endParaRPr lang="de-DE" sz="1200" b="1" dirty="0"/>
          </a:p>
          <a:p>
            <a:r>
              <a:rPr lang="de-DE" sz="1200" dirty="0" smtClean="0"/>
              <a:t>20% </a:t>
            </a:r>
            <a:r>
              <a:rPr lang="de-DE" sz="1200" dirty="0"/>
              <a:t>Verbrauchsreduktion</a:t>
            </a:r>
          </a:p>
          <a:p>
            <a:r>
              <a:rPr lang="de-DE" sz="1200" dirty="0" smtClean="0"/>
              <a:t>35% Dachflächen</a:t>
            </a:r>
            <a:r>
              <a:rPr lang="de-DE" sz="1200" dirty="0"/>
              <a:t> </a:t>
            </a:r>
            <a:r>
              <a:rPr lang="de-DE" sz="1200" dirty="0" smtClean="0"/>
              <a:t>mit PV, </a:t>
            </a:r>
          </a:p>
          <a:p>
            <a:r>
              <a:rPr lang="de-DE" sz="1200" dirty="0" smtClean="0"/>
              <a:t>20 </a:t>
            </a:r>
            <a:r>
              <a:rPr lang="de-DE" sz="1200" dirty="0"/>
              <a:t>WEA á 3 </a:t>
            </a:r>
            <a:r>
              <a:rPr lang="de-DE" sz="1200" dirty="0" smtClean="0"/>
              <a:t>MW, +</a:t>
            </a:r>
            <a:r>
              <a:rPr lang="de-DE" sz="1200" dirty="0"/>
              <a:t>100% </a:t>
            </a:r>
            <a:r>
              <a:rPr lang="de-DE" sz="1200" dirty="0" smtClean="0"/>
              <a:t>KWK-Fossil, KW </a:t>
            </a:r>
            <a:r>
              <a:rPr lang="de-DE" sz="1200" dirty="0" err="1" smtClean="0"/>
              <a:t>Dhünn</a:t>
            </a:r>
            <a:r>
              <a:rPr lang="de-DE" sz="1200" dirty="0" smtClean="0"/>
              <a:t>-Talsperre, </a:t>
            </a:r>
          </a:p>
          <a:p>
            <a:r>
              <a:rPr lang="de-DE" sz="1200" dirty="0" smtClean="0"/>
              <a:t>Biomasse (insg</a:t>
            </a:r>
            <a:r>
              <a:rPr lang="de-DE" sz="1200" dirty="0"/>
              <a:t>. 10 % LW-Fläche)</a:t>
            </a:r>
          </a:p>
        </p:txBody>
      </p:sp>
    </p:spTree>
    <p:extLst>
      <p:ext uri="{BB962C8B-B14F-4D97-AF65-F5344CB8AC3E}">
        <p14:creationId xmlns:p14="http://schemas.microsoft.com/office/powerpoint/2010/main" val="38071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Wärmesektor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3497288" cy="494366"/>
          </a:xfrm>
        </p:spPr>
        <p:txBody>
          <a:bodyPr/>
          <a:lstStyle/>
          <a:p>
            <a:pPr algn="ctr"/>
            <a:r>
              <a:rPr lang="de-DE" dirty="0" smtClean="0"/>
              <a:t>IKSK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5292080" y="1628800"/>
            <a:ext cx="3500462" cy="794368"/>
          </a:xfrm>
        </p:spPr>
        <p:txBody>
          <a:bodyPr/>
          <a:lstStyle/>
          <a:p>
            <a:pPr algn="ctr"/>
            <a:r>
              <a:rPr lang="de-DE" dirty="0" smtClean="0"/>
              <a:t>Fortschreibung IKSK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2871" r="3388" b="4960"/>
          <a:stretch/>
        </p:blipFill>
        <p:spPr bwMode="auto">
          <a:xfrm>
            <a:off x="5220072" y="2568500"/>
            <a:ext cx="3855500" cy="29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3802" r="3067" b="8654"/>
          <a:stretch/>
        </p:blipFill>
        <p:spPr bwMode="auto">
          <a:xfrm>
            <a:off x="1115616" y="2569161"/>
            <a:ext cx="3805646" cy="290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17"/>
          <p:cNvSpPr txBox="1">
            <a:spLocks noChangeArrowheads="1"/>
          </p:cNvSpPr>
          <p:nvPr/>
        </p:nvSpPr>
        <p:spPr bwMode="auto">
          <a:xfrm>
            <a:off x="6376463" y="5473005"/>
            <a:ext cx="2771775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/>
              <a:t>Szenario </a:t>
            </a:r>
            <a:r>
              <a:rPr lang="de-DE" sz="1200" b="1" dirty="0" smtClean="0"/>
              <a:t>RBK: 2018</a:t>
            </a:r>
            <a:endParaRPr lang="de-DE" sz="1200" b="1" dirty="0"/>
          </a:p>
          <a:p>
            <a:r>
              <a:rPr lang="de-DE" sz="1200" dirty="0" smtClean="0"/>
              <a:t>50% Verbrauchsreduktion</a:t>
            </a:r>
          </a:p>
          <a:p>
            <a:r>
              <a:rPr lang="de-DE" sz="1200" dirty="0"/>
              <a:t>15 % Wohnfläche mit WP</a:t>
            </a:r>
          </a:p>
          <a:p>
            <a:r>
              <a:rPr lang="de-DE" sz="1200" dirty="0" smtClean="0"/>
              <a:t>+20% KWK-Fossil</a:t>
            </a:r>
          </a:p>
          <a:p>
            <a:r>
              <a:rPr lang="de-DE" sz="1200" dirty="0" smtClean="0"/>
              <a:t>+Solarthermie </a:t>
            </a:r>
            <a:r>
              <a:rPr lang="de-DE" sz="1200" dirty="0"/>
              <a:t>ca. 120.000 MWh/a</a:t>
            </a:r>
          </a:p>
          <a:p>
            <a:r>
              <a:rPr lang="de-DE" sz="1200" dirty="0" smtClean="0"/>
              <a:t>+Biomasse ca. 410.000 MWh/a</a:t>
            </a:r>
            <a:endParaRPr lang="de-DE" sz="1200" dirty="0"/>
          </a:p>
        </p:txBody>
      </p:sp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0" y="5473700"/>
            <a:ext cx="3168650" cy="13849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/>
              <a:t>Szenario 2: </a:t>
            </a:r>
            <a:r>
              <a:rPr lang="de-DE" sz="1200" b="1" dirty="0" smtClean="0"/>
              <a:t>2013</a:t>
            </a:r>
            <a:endParaRPr lang="de-DE" sz="1200" b="1" dirty="0"/>
          </a:p>
          <a:p>
            <a:r>
              <a:rPr lang="de-DE" sz="1200" dirty="0"/>
              <a:t>50% Verbrauchsreduktion</a:t>
            </a:r>
          </a:p>
          <a:p>
            <a:r>
              <a:rPr lang="de-DE" sz="1200" dirty="0"/>
              <a:t>3 m² Sonnenkollektorfläche/EW</a:t>
            </a:r>
          </a:p>
          <a:p>
            <a:r>
              <a:rPr lang="de-DE" sz="1200" dirty="0"/>
              <a:t>25% Wohnfläche mit WP</a:t>
            </a:r>
          </a:p>
          <a:p>
            <a:r>
              <a:rPr lang="de-DE" sz="1200" dirty="0"/>
              <a:t>+100% KWK-Fossil</a:t>
            </a:r>
          </a:p>
          <a:p>
            <a:r>
              <a:rPr lang="de-DE" sz="1200" dirty="0"/>
              <a:t>Biomasse </a:t>
            </a:r>
            <a:r>
              <a:rPr lang="de-DE" sz="1200" dirty="0" smtClean="0"/>
              <a:t>(Deponie </a:t>
            </a:r>
            <a:r>
              <a:rPr lang="de-DE" sz="1200" dirty="0" err="1" smtClean="0"/>
              <a:t>Leppe</a:t>
            </a:r>
            <a:r>
              <a:rPr lang="de-DE" sz="1200" dirty="0" smtClean="0"/>
              <a:t> + insg</a:t>
            </a:r>
            <a:r>
              <a:rPr lang="de-DE" sz="1200" dirty="0"/>
              <a:t>. 10 % LW-Fläche)</a:t>
            </a:r>
          </a:p>
        </p:txBody>
      </p:sp>
    </p:spTree>
    <p:extLst>
      <p:ext uri="{BB962C8B-B14F-4D97-AF65-F5344CB8AC3E}">
        <p14:creationId xmlns:p14="http://schemas.microsoft.com/office/powerpoint/2010/main" val="36109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Vergleich Verkehrssektor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1259632" y="1700808"/>
            <a:ext cx="3497288" cy="506336"/>
          </a:xfrm>
        </p:spPr>
        <p:txBody>
          <a:bodyPr/>
          <a:lstStyle/>
          <a:p>
            <a:pPr algn="ctr"/>
            <a:r>
              <a:rPr lang="de-DE" dirty="0" smtClean="0"/>
              <a:t>IKSK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5292080" y="1700808"/>
            <a:ext cx="3500462" cy="782968"/>
          </a:xfrm>
        </p:spPr>
        <p:txBody>
          <a:bodyPr/>
          <a:lstStyle/>
          <a:p>
            <a:pPr algn="ctr"/>
            <a:r>
              <a:rPr lang="de-DE" dirty="0" smtClean="0"/>
              <a:t>Fortschreibung IKSK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3710" r="4202" b="6130"/>
          <a:stretch/>
        </p:blipFill>
        <p:spPr bwMode="auto">
          <a:xfrm>
            <a:off x="899592" y="3140968"/>
            <a:ext cx="3770812" cy="201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t="2559" r="3583" b="9937"/>
          <a:stretch/>
        </p:blipFill>
        <p:spPr bwMode="auto">
          <a:xfrm>
            <a:off x="5436096" y="3140968"/>
            <a:ext cx="3436192" cy="201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feld 9"/>
          <p:cNvSpPr txBox="1">
            <a:spLocks noChangeArrowheads="1"/>
          </p:cNvSpPr>
          <p:nvPr/>
        </p:nvSpPr>
        <p:spPr bwMode="auto">
          <a:xfrm>
            <a:off x="0" y="5657850"/>
            <a:ext cx="3602038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 smtClean="0"/>
              <a:t>2030 IKSK: 2013</a:t>
            </a:r>
            <a:endParaRPr lang="de-DE" sz="1200" b="1" dirty="0"/>
          </a:p>
          <a:p>
            <a:r>
              <a:rPr lang="de-DE" sz="1200" dirty="0"/>
              <a:t>20%</a:t>
            </a:r>
            <a:r>
              <a:rPr lang="de-DE" sz="1200" b="1" dirty="0"/>
              <a:t> </a:t>
            </a:r>
            <a:r>
              <a:rPr lang="de-DE" sz="1200" dirty="0"/>
              <a:t>Effizienz bessere Motoren</a:t>
            </a:r>
          </a:p>
          <a:p>
            <a:r>
              <a:rPr lang="de-DE" sz="1200" dirty="0"/>
              <a:t>10% Umstieg zu ÖPNV</a:t>
            </a:r>
          </a:p>
          <a:p>
            <a:r>
              <a:rPr lang="de-DE" sz="1200" dirty="0"/>
              <a:t>40% E-Mobilität</a:t>
            </a:r>
          </a:p>
          <a:p>
            <a:r>
              <a:rPr lang="de-DE" sz="1200" dirty="0"/>
              <a:t>20% Gasanteil PKW</a:t>
            </a:r>
          </a:p>
          <a:p>
            <a:r>
              <a:rPr lang="de-DE" sz="1200" dirty="0"/>
              <a:t>10% </a:t>
            </a:r>
            <a:r>
              <a:rPr lang="de-DE" sz="1200" dirty="0" err="1"/>
              <a:t>Biofuel</a:t>
            </a:r>
            <a:r>
              <a:rPr lang="de-DE" sz="1200" dirty="0"/>
              <a:t>-Zumischung</a:t>
            </a:r>
          </a:p>
        </p:txBody>
      </p:sp>
      <p:sp>
        <p:nvSpPr>
          <p:cNvPr id="12" name="Textfeld 9"/>
          <p:cNvSpPr txBox="1">
            <a:spLocks noChangeArrowheads="1"/>
          </p:cNvSpPr>
          <p:nvPr/>
        </p:nvSpPr>
        <p:spPr bwMode="auto">
          <a:xfrm>
            <a:off x="5541962" y="5657850"/>
            <a:ext cx="3602038" cy="1200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 smtClean="0"/>
              <a:t>2030 Fortschreibung: 2018</a:t>
            </a:r>
            <a:endParaRPr lang="de-DE" sz="1200" b="1" dirty="0"/>
          </a:p>
          <a:p>
            <a:r>
              <a:rPr lang="de-DE" sz="1200" dirty="0"/>
              <a:t>20%</a:t>
            </a:r>
            <a:r>
              <a:rPr lang="de-DE" sz="1200" b="1" dirty="0"/>
              <a:t> </a:t>
            </a:r>
            <a:r>
              <a:rPr lang="de-DE" sz="1200" dirty="0"/>
              <a:t>Effizienz bessere Motoren</a:t>
            </a:r>
          </a:p>
          <a:p>
            <a:r>
              <a:rPr lang="de-DE" sz="1200" dirty="0"/>
              <a:t>10% Umstieg zu ÖPNV</a:t>
            </a:r>
          </a:p>
          <a:p>
            <a:r>
              <a:rPr lang="de-DE" sz="1200" dirty="0" smtClean="0"/>
              <a:t>37% </a:t>
            </a:r>
            <a:r>
              <a:rPr lang="de-DE" sz="1200" dirty="0"/>
              <a:t>E-Mobilität</a:t>
            </a:r>
          </a:p>
          <a:p>
            <a:r>
              <a:rPr lang="de-DE" sz="1200" dirty="0"/>
              <a:t>20% Gasanteil PKW</a:t>
            </a:r>
          </a:p>
          <a:p>
            <a:r>
              <a:rPr lang="de-DE" sz="1200" dirty="0"/>
              <a:t>10% </a:t>
            </a:r>
            <a:r>
              <a:rPr lang="de-DE" sz="1200" dirty="0" err="1"/>
              <a:t>Biofuel</a:t>
            </a:r>
            <a:r>
              <a:rPr lang="de-DE" sz="1200" dirty="0"/>
              <a:t>-Zumischung</a:t>
            </a:r>
          </a:p>
        </p:txBody>
      </p:sp>
    </p:spTree>
    <p:extLst>
      <p:ext uri="{BB962C8B-B14F-4D97-AF65-F5344CB8AC3E}">
        <p14:creationId xmlns:p14="http://schemas.microsoft.com/office/powerpoint/2010/main" val="15858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Gesamt-CO</a:t>
            </a:r>
            <a:r>
              <a:rPr lang="de-DE" sz="1100" dirty="0" smtClean="0"/>
              <a:t>2</a:t>
            </a:r>
            <a:r>
              <a:rPr lang="de-DE" dirty="0" smtClean="0"/>
              <a:t>-Emissionen</a:t>
            </a:r>
            <a:endParaRPr lang="de-DE" sz="11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3159" r="3624" b="4144"/>
          <a:stretch/>
        </p:blipFill>
        <p:spPr bwMode="auto">
          <a:xfrm>
            <a:off x="2525486" y="1915886"/>
            <a:ext cx="4911634" cy="381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7"/>
          <p:cNvSpPr txBox="1">
            <a:spLocks noChangeArrowheads="1"/>
          </p:cNvSpPr>
          <p:nvPr/>
        </p:nvSpPr>
        <p:spPr bwMode="auto">
          <a:xfrm>
            <a:off x="6372225" y="5802811"/>
            <a:ext cx="2771775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/>
              <a:t>Szenario </a:t>
            </a:r>
            <a:r>
              <a:rPr lang="de-DE" sz="1200" b="1" dirty="0" smtClean="0"/>
              <a:t>RBK: 2018</a:t>
            </a:r>
            <a:endParaRPr lang="de-DE" sz="1200" b="1" dirty="0"/>
          </a:p>
          <a:p>
            <a:r>
              <a:rPr lang="de-DE" sz="1200" dirty="0" smtClean="0"/>
              <a:t>54%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(Gesamt)</a:t>
            </a:r>
          </a:p>
          <a:p>
            <a:r>
              <a:rPr lang="de-DE" sz="1200" dirty="0" smtClean="0"/>
              <a:t>52%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(Strom)</a:t>
            </a:r>
          </a:p>
          <a:p>
            <a:r>
              <a:rPr lang="de-DE" sz="1200" dirty="0" smtClean="0"/>
              <a:t>63%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(Wärme)</a:t>
            </a:r>
          </a:p>
          <a:p>
            <a:r>
              <a:rPr lang="de-DE" sz="1200" dirty="0" smtClean="0"/>
              <a:t>53%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(Verkehr)</a:t>
            </a:r>
            <a:endParaRPr lang="de-DE" sz="1200" dirty="0"/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0" y="5473700"/>
            <a:ext cx="316865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 dirty="0"/>
              <a:t>Szenario 2: </a:t>
            </a:r>
            <a:r>
              <a:rPr lang="de-DE" sz="1200" b="1" dirty="0" smtClean="0"/>
              <a:t>2013</a:t>
            </a:r>
          </a:p>
          <a:p>
            <a:r>
              <a:rPr lang="de-DE" sz="1200" dirty="0" smtClean="0"/>
              <a:t>58%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(Gesamt)</a:t>
            </a:r>
            <a:endParaRPr lang="de-DE" sz="1200" dirty="0"/>
          </a:p>
          <a:p>
            <a:r>
              <a:rPr lang="de-DE" sz="1200" dirty="0" smtClean="0"/>
              <a:t>71%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(Strom)</a:t>
            </a:r>
          </a:p>
          <a:p>
            <a:r>
              <a:rPr lang="de-DE" sz="1200" dirty="0" smtClean="0"/>
              <a:t>71%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(Wärme)</a:t>
            </a:r>
          </a:p>
          <a:p>
            <a:r>
              <a:rPr lang="de-DE" sz="1200" dirty="0" smtClean="0"/>
              <a:t>47% CO</a:t>
            </a:r>
            <a:r>
              <a:rPr lang="de-DE" sz="700" dirty="0" smtClean="0"/>
              <a:t>2</a:t>
            </a:r>
            <a:r>
              <a:rPr lang="de-DE" sz="1200" dirty="0" smtClean="0"/>
              <a:t>-Minderung (Verkehr)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93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B523"/>
      </a:accent1>
      <a:accent2>
        <a:srgbClr val="003F61"/>
      </a:accent2>
      <a:accent3>
        <a:srgbClr val="FFFFFF"/>
      </a:accent3>
      <a:accent4>
        <a:srgbClr val="000000"/>
      </a:accent4>
      <a:accent5>
        <a:srgbClr val="C0D7AC"/>
      </a:accent5>
      <a:accent6>
        <a:srgbClr val="003857"/>
      </a:accent6>
      <a:hlink>
        <a:srgbClr val="00875C"/>
      </a:hlink>
      <a:folHlink>
        <a:srgbClr val="B2B2B2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B523"/>
        </a:accent1>
        <a:accent2>
          <a:srgbClr val="003F61"/>
        </a:accent2>
        <a:accent3>
          <a:srgbClr val="FFFFFF"/>
        </a:accent3>
        <a:accent4>
          <a:srgbClr val="000000"/>
        </a:accent4>
        <a:accent5>
          <a:srgbClr val="C0D7AC"/>
        </a:accent5>
        <a:accent6>
          <a:srgbClr val="003857"/>
        </a:accent6>
        <a:hlink>
          <a:srgbClr val="00875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438</Words>
  <Application>Microsoft Office PowerPoint</Application>
  <PresentationFormat>Bildschirmpräsentation (4:3)</PresentationFormat>
  <Paragraphs>144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Standarddesign</vt:lpstr>
      <vt:lpstr>   Integriertes Klimaschutzkonzept für den Rheinisch-Bergischen Kreis  06.03.2018, Wermelskirchen  </vt:lpstr>
      <vt:lpstr>Klimaschutzziele</vt:lpstr>
      <vt:lpstr>Integriertes Klimaschutzkonzept RBK </vt:lpstr>
      <vt:lpstr>Fortschreibung des IKSK</vt:lpstr>
      <vt:lpstr>Akteursbefragung</vt:lpstr>
      <vt:lpstr>Vergleich Stromsektor</vt:lpstr>
      <vt:lpstr>Vergleich Wärmesektor</vt:lpstr>
      <vt:lpstr>Vergleich Verkehrssektor</vt:lpstr>
      <vt:lpstr>Gesamt-CO2-Emissionen</vt:lpstr>
      <vt:lpstr>Maßnahmen (Auszug)</vt:lpstr>
      <vt:lpstr>Maßnahmen in Planung/Umsetzung</vt:lpstr>
      <vt:lpstr>Vielen Dank….</vt:lpstr>
    </vt:vector>
  </TitlesOfParts>
  <Company>RBK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PowerPoint-Designvorlage</dc:title>
  <dc:creator>sbuettgens</dc:creator>
  <cp:lastModifiedBy>Wölwer, Gerhard</cp:lastModifiedBy>
  <cp:revision>315</cp:revision>
  <cp:lastPrinted>2018-03-06T12:34:35Z</cp:lastPrinted>
  <dcterms:created xsi:type="dcterms:W3CDTF">2003-10-20T14:46:30Z</dcterms:created>
  <dcterms:modified xsi:type="dcterms:W3CDTF">2018-03-06T13:17:23Z</dcterms:modified>
</cp:coreProperties>
</file>