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8" r:id="rId3"/>
    <p:sldId id="261" r:id="rId4"/>
    <p:sldId id="259" r:id="rId5"/>
    <p:sldId id="260" r:id="rId6"/>
    <p:sldId id="263" r:id="rId7"/>
  </p:sldIdLst>
  <p:sldSz cx="9906000" cy="6858000" type="A4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DE64"/>
    <a:srgbClr val="90EB81"/>
    <a:srgbClr val="09A749"/>
    <a:srgbClr val="56E13F"/>
    <a:srgbClr val="78F272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341" autoAdjust="0"/>
    <p:restoredTop sz="94464" autoAdjust="0"/>
  </p:normalViewPr>
  <p:slideViewPr>
    <p:cSldViewPr showGuides="1">
      <p:cViewPr>
        <p:scale>
          <a:sx n="100" d="100"/>
          <a:sy n="100" d="100"/>
        </p:scale>
        <p:origin x="-2040" y="-45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rgbClr val="09A749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en-US" dirty="0"/>
          </a:p>
        </p:txBody>
      </p:sp>
      <p:sp>
        <p:nvSpPr>
          <p:cNvPr id="17" name="Untertitel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5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umsplatzhalt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F51B5B-CCF0-4780-A531-C503C68638A5}" type="datetimeFigureOut">
              <a:rPr lang="en-US"/>
              <a:pPr>
                <a:defRPr/>
              </a:pPr>
              <a:t>6/12/2018</a:t>
            </a:fld>
            <a:endParaRPr lang="en-US" dirty="0"/>
          </a:p>
        </p:txBody>
      </p:sp>
      <p:sp>
        <p:nvSpPr>
          <p:cNvPr id="5" name="Fußzeilenplatzhalt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liennummernplatzhalt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F49246-28EE-428F-8AF7-1A445C51338D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69477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  <p:sp>
        <p:nvSpPr>
          <p:cNvPr id="4" name="Datumsplatzhalt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69B0B-3E9A-41C7-BEAA-DF51F211C868}" type="datetimeFigureOut">
              <a:rPr lang="en-US"/>
              <a:pPr>
                <a:defRPr/>
              </a:pPr>
              <a:t>6/12/2018</a:t>
            </a:fld>
            <a:endParaRPr lang="en-US" dirty="0"/>
          </a:p>
        </p:txBody>
      </p:sp>
      <p:sp>
        <p:nvSpPr>
          <p:cNvPr id="5" name="Fußzeilenplatzhalt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liennummernplatzhalt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6037C-28D5-4090-A595-9680060DCCD4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74389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4800" b="1" cap="none" baseline="0" dirty="0">
                <a:ln w="635">
                  <a:noFill/>
                </a:ln>
                <a:solidFill>
                  <a:srgbClr val="09A749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en-US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</p:txBody>
      </p:sp>
      <p:sp>
        <p:nvSpPr>
          <p:cNvPr id="4" name="Datumsplatzhalt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8860F-C6DF-4097-8B75-434C23C9D4D9}" type="datetimeFigureOut">
              <a:rPr lang="en-US"/>
              <a:pPr>
                <a:defRPr/>
              </a:pPr>
              <a:t>6/12/2018</a:t>
            </a:fld>
            <a:endParaRPr lang="en-US" dirty="0"/>
          </a:p>
        </p:txBody>
      </p:sp>
      <p:sp>
        <p:nvSpPr>
          <p:cNvPr id="5" name="Fußzeilenplatzhalt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liennummernplatzhalt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A4B53-1899-45C4-B757-79B9EBBCDC03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7192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704088"/>
            <a:ext cx="8229599" cy="11430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245219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1" y="1920085"/>
            <a:ext cx="4038600" cy="4245219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Datumsplatzhalt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3E5307-26C0-4081-93C0-745F52DDBE9C}" type="datetimeFigureOut">
              <a:rPr lang="en-US"/>
              <a:pPr>
                <a:defRPr/>
              </a:pPr>
              <a:t>6/12/2018</a:t>
            </a:fld>
            <a:endParaRPr lang="en-US" dirty="0"/>
          </a:p>
        </p:txBody>
      </p:sp>
      <p:sp>
        <p:nvSpPr>
          <p:cNvPr id="6" name="Fußzeilenplatzhalt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liennummernplatzhalt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C20C1-C52D-4D4E-8D55-1DE3AB542C16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36207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704088"/>
            <a:ext cx="8229599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645026" y="1859758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650704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6" y="2514600"/>
            <a:ext cx="4041775" cy="3650704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Datumsplatzhalt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8059DE-7F4D-4AF3-AD0D-C454797B0D20}" type="datetimeFigureOut">
              <a:rPr lang="en-US"/>
              <a:pPr>
                <a:defRPr/>
              </a:pPr>
              <a:t>6/12/2018</a:t>
            </a:fld>
            <a:endParaRPr lang="en-US" dirty="0"/>
          </a:p>
        </p:txBody>
      </p:sp>
      <p:sp>
        <p:nvSpPr>
          <p:cNvPr id="8" name="Fußzeilenplatzhalt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liennummernplatzhalt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6EF067-F98D-44EE-A743-2E8B977E2DD0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17312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Datumsplatzhalt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2A8C02-07F3-40D8-8319-15B27F51D69B}" type="datetimeFigureOut">
              <a:rPr lang="en-US"/>
              <a:pPr>
                <a:defRPr/>
              </a:pPr>
              <a:t>6/12/2018</a:t>
            </a:fld>
            <a:endParaRPr lang="en-US" dirty="0"/>
          </a:p>
        </p:txBody>
      </p:sp>
      <p:sp>
        <p:nvSpPr>
          <p:cNvPr id="4" name="Fußzeilenplatzhalt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liennummernplatzhalt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1B1EE4-DFFB-4E1C-A4EF-99BD4FFDD6A6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44681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C5AD2F-5EF2-4287-8756-FC91DDFAA3AA}" type="datetimeFigureOut">
              <a:rPr lang="en-US"/>
              <a:pPr>
                <a:defRPr/>
              </a:pPr>
              <a:t>6/12/2018</a:t>
            </a:fld>
            <a:endParaRPr lang="en-US" dirty="0"/>
          </a:p>
        </p:txBody>
      </p:sp>
      <p:sp>
        <p:nvSpPr>
          <p:cNvPr id="3" name="Fußzeilenplatzhalt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liennummernplatzhalt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B659DC-7777-46E8-B7A1-CC6850E8CE58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9380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1" y="514353"/>
            <a:ext cx="2743199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85801" y="1676400"/>
            <a:ext cx="2743199" cy="4488904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3575051" y="1676400"/>
            <a:ext cx="5111750" cy="4488904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Datumsplatzhalt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3C2AAB-F87A-45C2-B6CD-6F0CE9188BDA}" type="datetimeFigureOut">
              <a:rPr lang="en-US"/>
              <a:pPr>
                <a:defRPr/>
              </a:pPr>
              <a:t>6/12/2018</a:t>
            </a:fld>
            <a:endParaRPr lang="en-US" dirty="0"/>
          </a:p>
        </p:txBody>
      </p:sp>
      <p:sp>
        <p:nvSpPr>
          <p:cNvPr id="6" name="Fußzeilenplatzhalt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liennummernplatzhalt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EC0936-2765-46D8-805B-2B42C7E592B3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28882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ine Ecke des Rechtecks schneiden und abrunden 13"/>
          <p:cNvSpPr>
            <a:spLocks noChangeArrowheads="1"/>
          </p:cNvSpPr>
          <p:nvPr/>
        </p:nvSpPr>
        <p:spPr bwMode="auto">
          <a:xfrm rot="420000" flipV="1">
            <a:off x="3429000" y="1108075"/>
            <a:ext cx="5695950" cy="4114800"/>
          </a:xfrm>
          <a:custGeom>
            <a:avLst/>
            <a:gdLst>
              <a:gd name="T0" fmla="*/ 5257800 w 5257800"/>
              <a:gd name="T1" fmla="*/ 2057400 h 4114800"/>
              <a:gd name="T2" fmla="*/ 2628900 w 5257800"/>
              <a:gd name="T3" fmla="*/ 4114800 h 4114800"/>
              <a:gd name="T4" fmla="*/ 0 w 5257800"/>
              <a:gd name="T5" fmla="*/ 2057400 h 4114800"/>
              <a:gd name="T6" fmla="*/ 2628900 w 5257800"/>
              <a:gd name="T7" fmla="*/ 0 h 411480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0 w 5257800"/>
              <a:gd name="T13" fmla="*/ 0 h 4114800"/>
              <a:gd name="T14" fmla="*/ 5182785 w 5257800"/>
              <a:gd name="T15" fmla="*/ 4114800 h 41148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257800" h="4114800">
                <a:moveTo>
                  <a:pt x="0" y="0"/>
                </a:moveTo>
                <a:lnTo>
                  <a:pt x="5107774" y="0"/>
                </a:lnTo>
                <a:lnTo>
                  <a:pt x="5257800" y="150026"/>
                </a:lnTo>
                <a:lnTo>
                  <a:pt x="5257800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3175" cap="rnd" algn="ctr">
            <a:solidFill>
              <a:srgbClr val="C0C0C0"/>
            </a:solidFill>
            <a:miter lim="800000"/>
            <a:headEnd/>
            <a:tailEnd/>
          </a:ln>
          <a:effectLst>
            <a:outerShdw dist="38500" dir="7500041" sx="98500" sy="100079" kx="99984" algn="tl" rotWithShape="0">
              <a:srgbClr val="000000">
                <a:alpha val="25000"/>
              </a:srgbClr>
            </a:outerShdw>
          </a:effectLst>
        </p:spPr>
        <p:txBody>
          <a:bodyPr rot="10800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6" name="Rechtwinkliges Dreieck 5"/>
          <p:cNvSpPr>
            <a:spLocks noChangeArrowheads="1"/>
          </p:cNvSpPr>
          <p:nvPr/>
        </p:nvSpPr>
        <p:spPr bwMode="auto">
          <a:xfrm rot="420000" flipV="1">
            <a:off x="8670925" y="5359401"/>
            <a:ext cx="168275" cy="155575"/>
          </a:xfrm>
          <a:prstGeom prst="rtTriangle">
            <a:avLst/>
          </a:prstGeom>
          <a:solidFill>
            <a:srgbClr val="FFFFFF"/>
          </a:solidFill>
          <a:ln w="12700" algn="ctr">
            <a:solidFill>
              <a:srgbClr val="FFFFFF"/>
            </a:solidFill>
            <a:bevel/>
            <a:headEnd/>
            <a:tailEnd/>
          </a:ln>
          <a:effectLst>
            <a:outerShdw dist="6350" dir="12899787" algn="tl" rotWithShape="0">
              <a:srgbClr val="000000">
                <a:alpha val="46999"/>
              </a:srgbClr>
            </a:outerShdw>
          </a:effectLst>
        </p:spPr>
        <p:txBody>
          <a:bodyPr rot="10800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7" name="Freihandform 6"/>
          <p:cNvSpPr>
            <a:spLocks/>
          </p:cNvSpPr>
          <p:nvPr/>
        </p:nvSpPr>
        <p:spPr bwMode="auto">
          <a:xfrm flipV="1">
            <a:off x="-11113" y="5816600"/>
            <a:ext cx="9928226" cy="1041400"/>
          </a:xfrm>
          <a:custGeom>
            <a:avLst/>
            <a:gdLst>
              <a:gd name="T0" fmla="*/ 6 w 5772"/>
              <a:gd name="T1" fmla="*/ 2 h 656"/>
              <a:gd name="T2" fmla="*/ 2542 w 5772"/>
              <a:gd name="T3" fmla="*/ 0 h 656"/>
              <a:gd name="T4" fmla="*/ 4374 w 5772"/>
              <a:gd name="T5" fmla="*/ 367 h 656"/>
              <a:gd name="T6" fmla="*/ 5766 w 5772"/>
              <a:gd name="T7" fmla="*/ 55 h 656"/>
              <a:gd name="T8" fmla="*/ 5772 w 5772"/>
              <a:gd name="T9" fmla="*/ 213 h 656"/>
              <a:gd name="T10" fmla="*/ 4302 w 5772"/>
              <a:gd name="T11" fmla="*/ 439 h 656"/>
              <a:gd name="T12" fmla="*/ 1488 w 5772"/>
              <a:gd name="T13" fmla="*/ 201 h 656"/>
              <a:gd name="T14" fmla="*/ 0 w 5772"/>
              <a:gd name="T15" fmla="*/ 656 h 656"/>
              <a:gd name="T16" fmla="*/ 6 w 5772"/>
              <a:gd name="T17" fmla="*/ 2 h 65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772"/>
              <a:gd name="T28" fmla="*/ 0 h 656"/>
              <a:gd name="T29" fmla="*/ 5772 w 5772"/>
              <a:gd name="T30" fmla="*/ 656 h 65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 rotWithShape="0">
            <a:gsLst>
              <a:gs pos="0">
                <a:srgbClr val="90EB81"/>
              </a:gs>
              <a:gs pos="100000">
                <a:srgbClr val="00DE64"/>
              </a:gs>
            </a:gsLst>
            <a:lin ang="5400000" scaled="1"/>
          </a:gradFill>
          <a:ln>
            <a:noFill/>
          </a:ln>
        </p:spPr>
        <p:txBody>
          <a:bodyPr rot="1080000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Freihandform 7"/>
          <p:cNvSpPr>
            <a:spLocks/>
          </p:cNvSpPr>
          <p:nvPr/>
        </p:nvSpPr>
        <p:spPr bwMode="auto">
          <a:xfrm flipV="1">
            <a:off x="4746626" y="6219826"/>
            <a:ext cx="5159375" cy="638175"/>
          </a:xfrm>
          <a:custGeom>
            <a:avLst/>
            <a:gdLst>
              <a:gd name="T0" fmla="*/ 0 w 3000"/>
              <a:gd name="T1" fmla="*/ 0 h 595"/>
              <a:gd name="T2" fmla="*/ 1668 w 3000"/>
              <a:gd name="T3" fmla="*/ 564 h 595"/>
              <a:gd name="T4" fmla="*/ 3000 w 3000"/>
              <a:gd name="T5" fmla="*/ 186 h 595"/>
              <a:gd name="T6" fmla="*/ 3000 w 3000"/>
              <a:gd name="T7" fmla="*/ 6 h 595"/>
              <a:gd name="T8" fmla="*/ 0 w 3000"/>
              <a:gd name="T9" fmla="*/ 0 h 59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00"/>
              <a:gd name="T16" fmla="*/ 0 h 595"/>
              <a:gd name="T17" fmla="*/ 3000 w 3000"/>
              <a:gd name="T18" fmla="*/ 595 h 59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chemeClr val="accent2">
                  <a:lumMod val="60000"/>
                  <a:lumOff val="40000"/>
                </a:schemeClr>
              </a:gs>
              <a:gs pos="80000">
                <a:schemeClr val="accent2">
                  <a:lumMod val="75000"/>
                </a:schemeClr>
              </a:gs>
            </a:gsLst>
            <a:lin ang="5400000" scaled="1"/>
          </a:gradFill>
          <a:ln>
            <a:noFill/>
          </a:ln>
        </p:spPr>
        <p:txBody>
          <a:bodyPr rot="1080000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0" y="2828786"/>
            <a:ext cx="2209801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de-DE" noProof="0" dirty="0" smtClean="0"/>
              <a:t>Bild durch Klicken auf Symbol hinzufügen</a:t>
            </a:r>
            <a:endParaRPr lang="en-US" noProof="0" dirty="0"/>
          </a:p>
        </p:txBody>
      </p:sp>
      <p:sp>
        <p:nvSpPr>
          <p:cNvPr id="9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01CE17-538D-46F5-9E58-E52BD684C95E}" type="datetimeFigureOut">
              <a:rPr lang="en-US"/>
              <a:pPr>
                <a:defRPr/>
              </a:pPr>
              <a:t>6/12/2018</a:t>
            </a:fld>
            <a:endParaRPr lang="en-US" dirty="0"/>
          </a:p>
        </p:txBody>
      </p:sp>
      <p:sp>
        <p:nvSpPr>
          <p:cNvPr id="10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750300" y="6356351"/>
            <a:ext cx="660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5FBB54-51DB-40D5-9F67-5CF53214093E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15953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ihandform 6"/>
          <p:cNvSpPr>
            <a:spLocks/>
          </p:cNvSpPr>
          <p:nvPr/>
        </p:nvSpPr>
        <p:spPr bwMode="auto">
          <a:xfrm>
            <a:off x="-11113" y="-7937"/>
            <a:ext cx="9928226" cy="77264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rgbClr val="90EB81"/>
              </a:gs>
              <a:gs pos="100000">
                <a:srgbClr val="00DE64"/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Freihandform 7"/>
          <p:cNvSpPr>
            <a:spLocks/>
          </p:cNvSpPr>
          <p:nvPr/>
        </p:nvSpPr>
        <p:spPr bwMode="auto">
          <a:xfrm>
            <a:off x="4746626" y="-7938"/>
            <a:ext cx="5159375" cy="38632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80000">
                <a:schemeClr val="accent3">
                  <a:lumMod val="7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28" name="Titelplatzhalter 8"/>
          <p:cNvSpPr>
            <a:spLocks noGrp="1"/>
          </p:cNvSpPr>
          <p:nvPr>
            <p:ph type="title"/>
          </p:nvPr>
        </p:nvSpPr>
        <p:spPr bwMode="auto">
          <a:xfrm>
            <a:off x="495300" y="848866"/>
            <a:ext cx="8915400" cy="10679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Titelmasterformat durch Klicken bearbeiten</a:t>
            </a:r>
            <a:endParaRPr lang="en-US" dirty="0" smtClean="0"/>
          </a:p>
        </p:txBody>
      </p:sp>
      <p:sp>
        <p:nvSpPr>
          <p:cNvPr id="1029" name="Textplatzhalter 29"/>
          <p:cNvSpPr>
            <a:spLocks noGrp="1"/>
          </p:cNvSpPr>
          <p:nvPr>
            <p:ph type="body" idx="1"/>
          </p:nvPr>
        </p:nvSpPr>
        <p:spPr bwMode="auto">
          <a:xfrm>
            <a:off x="495300" y="1988840"/>
            <a:ext cx="8915400" cy="42152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 smtClean="0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1505373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4276EC9-7AE6-405E-B40C-89289D8B17AA}" type="datetimeFigureOut">
              <a:rPr lang="en-US" smtClean="0"/>
              <a:pPr>
                <a:defRPr/>
              </a:pPr>
              <a:t>6/12/2018</a:t>
            </a:fld>
            <a:endParaRPr lang="en-US" dirty="0"/>
          </a:p>
        </p:txBody>
      </p:sp>
      <p:sp>
        <p:nvSpPr>
          <p:cNvPr id="22" name="Fußzeilenplatzhalter 21"/>
          <p:cNvSpPr>
            <a:spLocks noGrp="1"/>
          </p:cNvSpPr>
          <p:nvPr>
            <p:ph type="ftr" sz="quarter" idx="3"/>
          </p:nvPr>
        </p:nvSpPr>
        <p:spPr>
          <a:xfrm>
            <a:off x="2072680" y="6356351"/>
            <a:ext cx="36322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" name="Foliennummernplatzhalter 17"/>
          <p:cNvSpPr>
            <a:spLocks noGrp="1"/>
          </p:cNvSpPr>
          <p:nvPr>
            <p:ph type="sldNum" sz="quarter" idx="4"/>
          </p:nvPr>
        </p:nvSpPr>
        <p:spPr>
          <a:xfrm>
            <a:off x="5745089" y="6356351"/>
            <a:ext cx="8255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7E3E8D8-6978-4038-A790-88FAD81EB322}" type="slidenum">
              <a:rPr lang="en-US" smtClean="0"/>
              <a:pPr>
                <a:defRPr/>
              </a:pPr>
              <a:t>‹Nr.›</a:t>
            </a:fld>
            <a:endParaRPr lang="en-US" dirty="0"/>
          </a:p>
        </p:txBody>
      </p:sp>
      <p:grpSp>
        <p:nvGrpSpPr>
          <p:cNvPr id="1033" name="Gruppieren 1"/>
          <p:cNvGrpSpPr>
            <a:grpSpLocks/>
          </p:cNvGrpSpPr>
          <p:nvPr userDrawn="1"/>
        </p:nvGrpSpPr>
        <p:grpSpPr bwMode="auto">
          <a:xfrm rot="159925">
            <a:off x="0" y="235202"/>
            <a:ext cx="9859535" cy="601511"/>
            <a:chOff x="-19045" y="387011"/>
            <a:chExt cx="9180547" cy="675104"/>
          </a:xfrm>
        </p:grpSpPr>
        <p:sp>
          <p:nvSpPr>
            <p:cNvPr id="12" name="Freihandform 11"/>
            <p:cNvSpPr>
              <a:spLocks/>
            </p:cNvSpPr>
            <p:nvPr/>
          </p:nvSpPr>
          <p:spPr bwMode="auto">
            <a:xfrm rot="21435692">
              <a:off x="-19045" y="412891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0">
                    <a:srgbClr val="56E13F"/>
                  </a:gs>
                  <a:gs pos="50000">
                    <a:srgbClr val="78F272"/>
                  </a:gs>
                  <a:gs pos="100000">
                    <a:srgbClr val="09A749"/>
                  </a:gs>
                </a:gsLst>
                <a:lin ang="5400000" scaled="0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</a:endParaRPr>
            </a:p>
          </p:txBody>
        </p:sp>
        <p:sp>
          <p:nvSpPr>
            <p:cNvPr id="13" name="Freihandform 12"/>
            <p:cNvSpPr>
              <a:spLocks/>
            </p:cNvSpPr>
            <p:nvPr/>
          </p:nvSpPr>
          <p:spPr bwMode="auto">
            <a:xfrm rot="21435692">
              <a:off x="-14309" y="387011"/>
              <a:ext cx="9175811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0">
                    <a:srgbClr val="56E13F"/>
                  </a:gs>
                  <a:gs pos="50000">
                    <a:srgbClr val="78F272"/>
                  </a:gs>
                  <a:gs pos="100000">
                    <a:srgbClr val="09A749"/>
                  </a:gs>
                </a:gsLst>
                <a:lin ang="5400000" scaled="0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</a:endParaRPr>
            </a:p>
          </p:txBody>
        </p:sp>
      </p:grpSp>
      <p:pic>
        <p:nvPicPr>
          <p:cNvPr id="3" name="Grafik 2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9304" y="6165304"/>
            <a:ext cx="2088000" cy="5927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8" r:id="rId1"/>
    <p:sldLayoutId id="2147483777" r:id="rId2"/>
    <p:sldLayoutId id="2147483776" r:id="rId3"/>
    <p:sldLayoutId id="2147483775" r:id="rId4"/>
    <p:sldLayoutId id="2147483774" r:id="rId5"/>
    <p:sldLayoutId id="2147483773" r:id="rId6"/>
    <p:sldLayoutId id="2147483772" r:id="rId7"/>
    <p:sldLayoutId id="2147483771" r:id="rId8"/>
    <p:sldLayoutId id="2147483779" r:id="rId9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rgbClr val="09A749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FF1D2D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rgbClr val="09A749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0DE64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chemeClr val="accent2">
            <a:lumMod val="60000"/>
            <a:lumOff val="40000"/>
          </a:schemeClr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Kath. Grundschule Sachstand Umbau 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Stand </a:t>
            </a:r>
            <a:r>
              <a:rPr lang="de-DE" dirty="0" smtClean="0"/>
              <a:t>12</a:t>
            </a:r>
            <a:r>
              <a:rPr lang="de-DE" dirty="0" smtClean="0"/>
              <a:t>.06.2018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755722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Sachstand kath. Grundschule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1800" dirty="0" smtClean="0"/>
              <a:t>In Vorbereitung der Umbauarbeiten im Dachgeschoss der katholischen Grundschule wurden an verschiedenen Punkten Proben genommen und diese auf eine Schadstoffbelastung untersucht.</a:t>
            </a:r>
            <a:br>
              <a:rPr lang="de-DE" sz="1800" dirty="0" smtClean="0"/>
            </a:br>
            <a:r>
              <a:rPr lang="de-DE" sz="1800" dirty="0" smtClean="0"/>
              <a:t>Anlass hierzu war das </a:t>
            </a:r>
            <a:r>
              <a:rPr lang="de-DE" sz="1800" dirty="0"/>
              <a:t>A</a:t>
            </a:r>
            <a:r>
              <a:rPr lang="de-DE" sz="1800" dirty="0" smtClean="0"/>
              <a:t>lter des Gebäudes und die zum Errichtungszeitpunkt üblicherweise verwendeten Baustoffe.</a:t>
            </a:r>
          </a:p>
          <a:p>
            <a:r>
              <a:rPr lang="de-DE" sz="1800" dirty="0" smtClean="0"/>
              <a:t>Die Probenahme erfolgte am Donnerstag, 26.04.2018.</a:t>
            </a:r>
          </a:p>
          <a:p>
            <a:endParaRPr lang="de-DE" sz="1800" dirty="0" smtClean="0"/>
          </a:p>
        </p:txBody>
      </p:sp>
    </p:spTree>
    <p:extLst>
      <p:ext uri="{BB962C8B-B14F-4D97-AF65-F5344CB8AC3E}">
        <p14:creationId xmlns:p14="http://schemas.microsoft.com/office/powerpoint/2010/main" val="219768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Sachstand kath. Grundschule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1800" dirty="0" smtClean="0"/>
              <a:t>Ergebnismitteilung durch das Gutachterbüro / Labor am Freitag, 27.04.2018 gegen 11:00 Uhr</a:t>
            </a:r>
          </a:p>
          <a:p>
            <a:r>
              <a:rPr lang="de-DE" sz="1800" dirty="0" smtClean="0"/>
              <a:t>Asbestfund in der Decke über dem Obergeschoss eines Raumes und in Fliesenklebern im Dachgeschoss</a:t>
            </a:r>
            <a:endParaRPr lang="de-DE" sz="1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496" y="3193130"/>
            <a:ext cx="5400600" cy="34240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hteck 3"/>
          <p:cNvSpPr/>
          <p:nvPr/>
        </p:nvSpPr>
        <p:spPr>
          <a:xfrm>
            <a:off x="2936776" y="4725144"/>
            <a:ext cx="1296144" cy="936104"/>
          </a:xfrm>
          <a:prstGeom prst="rect">
            <a:avLst/>
          </a:prstGeom>
          <a:solidFill>
            <a:schemeClr val="accent1">
              <a:lumMod val="60000"/>
              <a:lumOff val="40000"/>
              <a:alpha val="4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9891" y="3356992"/>
            <a:ext cx="3643123" cy="25801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Ellipse 5"/>
          <p:cNvSpPr/>
          <p:nvPr/>
        </p:nvSpPr>
        <p:spPr>
          <a:xfrm>
            <a:off x="2648744" y="4306838"/>
            <a:ext cx="1872208" cy="1772716"/>
          </a:xfrm>
          <a:prstGeom prst="ellipse">
            <a:avLst/>
          </a:prstGeom>
          <a:noFill/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Ellipse 9"/>
          <p:cNvSpPr/>
          <p:nvPr/>
        </p:nvSpPr>
        <p:spPr>
          <a:xfrm>
            <a:off x="6705368" y="3941960"/>
            <a:ext cx="1512168" cy="1410221"/>
          </a:xfrm>
          <a:prstGeom prst="ellipse">
            <a:avLst/>
          </a:prstGeom>
          <a:noFill/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0633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Sachstand kath. Grundschule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1800" dirty="0" smtClean="0"/>
              <a:t>Da nicht auszuschließen war, dass durch die Probenahme eine Verschleppung von Asbest stattgefunden haben könnte, wurden Sofortmaßnahmen eingeleitet:</a:t>
            </a:r>
            <a:br>
              <a:rPr lang="de-DE" sz="1800" dirty="0" smtClean="0"/>
            </a:br>
            <a:r>
              <a:rPr lang="de-DE" sz="1800" dirty="0" smtClean="0"/>
              <a:t>- Sperrung des betroffenen Gebäudeteils der Schule (Freitag, 27.04.2018)</a:t>
            </a:r>
            <a:br>
              <a:rPr lang="de-DE" sz="1800" dirty="0" smtClean="0"/>
            </a:br>
            <a:r>
              <a:rPr lang="de-DE" sz="1800" dirty="0" smtClean="0"/>
              <a:t>- Reinigung im EG und Aufbau einer Schleuse zum OG (Montag 30.04.2018)</a:t>
            </a:r>
            <a:br>
              <a:rPr lang="de-DE" sz="1800" dirty="0" smtClean="0"/>
            </a:br>
            <a:r>
              <a:rPr lang="de-DE" sz="1800" dirty="0" smtClean="0"/>
              <a:t>- Beprobung der Luft im EG (5 </a:t>
            </a:r>
            <a:r>
              <a:rPr lang="de-DE" sz="1800" dirty="0" err="1" smtClean="0"/>
              <a:t>Probenahmepunkte</a:t>
            </a:r>
            <a:r>
              <a:rPr lang="de-DE" sz="1800" dirty="0" smtClean="0"/>
              <a:t>     , Mittwoch 02.05.2018)</a:t>
            </a:r>
            <a:endParaRPr lang="de-DE" sz="1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496" y="3429000"/>
            <a:ext cx="4770719" cy="3077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Ellipse 9"/>
          <p:cNvSpPr/>
          <p:nvPr/>
        </p:nvSpPr>
        <p:spPr>
          <a:xfrm>
            <a:off x="6105128" y="3212976"/>
            <a:ext cx="144016" cy="14401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Ellipse 10"/>
          <p:cNvSpPr/>
          <p:nvPr/>
        </p:nvSpPr>
        <p:spPr>
          <a:xfrm>
            <a:off x="1568624" y="4365104"/>
            <a:ext cx="144016" cy="14401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Ellipse 11"/>
          <p:cNvSpPr/>
          <p:nvPr/>
        </p:nvSpPr>
        <p:spPr>
          <a:xfrm>
            <a:off x="1568624" y="5229200"/>
            <a:ext cx="144016" cy="14401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Ellipse 12"/>
          <p:cNvSpPr/>
          <p:nvPr/>
        </p:nvSpPr>
        <p:spPr>
          <a:xfrm>
            <a:off x="3152800" y="4336504"/>
            <a:ext cx="144016" cy="14401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Ellipse 13"/>
          <p:cNvSpPr/>
          <p:nvPr/>
        </p:nvSpPr>
        <p:spPr>
          <a:xfrm>
            <a:off x="3152800" y="5218112"/>
            <a:ext cx="144016" cy="14401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Ellipse 14"/>
          <p:cNvSpPr/>
          <p:nvPr/>
        </p:nvSpPr>
        <p:spPr>
          <a:xfrm>
            <a:off x="2288704" y="4480520"/>
            <a:ext cx="144016" cy="14401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051" name="Picture 3" descr="C:\Users\hartwig.schuengel\AppData\Local\Microsoft\Windows\Temporary Internet Files\Content.Outlook\AVSU28XU\20180430_150459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7036" y="3602732"/>
            <a:ext cx="1944216" cy="259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1056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Sachstand kath. Grundschule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1800" dirty="0" smtClean="0"/>
              <a:t>Bei der Sperrung der Schule handelt es sich hierbei um eine reine Vorsichtsmaßnahme!</a:t>
            </a:r>
          </a:p>
          <a:p>
            <a:r>
              <a:rPr lang="de-DE" sz="1800" dirty="0" smtClean="0"/>
              <a:t>Niemand hatte Kontakt mit dem „Schwarzbereich“!</a:t>
            </a:r>
          </a:p>
          <a:p>
            <a:r>
              <a:rPr lang="de-DE" sz="1800" dirty="0" smtClean="0"/>
              <a:t>Alle Messergebnisse waren negativ, d.h. es wurden keine Asbestfasern in der Raumluft gefunden.</a:t>
            </a:r>
          </a:p>
          <a:p>
            <a:r>
              <a:rPr lang="de-DE" sz="1800" dirty="0" smtClean="0"/>
              <a:t>Am Donnerstag, 03.05.2018, konnte die Schule wieder freigegeben werden und auch das Schulfest am darauf folgenden Wochenende konnte wie geplant stattfinden.</a:t>
            </a:r>
          </a:p>
          <a:p>
            <a:endParaRPr lang="de-DE" sz="1800" dirty="0"/>
          </a:p>
        </p:txBody>
      </p:sp>
    </p:spTree>
    <p:extLst>
      <p:ext uri="{BB962C8B-B14F-4D97-AF65-F5344CB8AC3E}">
        <p14:creationId xmlns:p14="http://schemas.microsoft.com/office/powerpoint/2010/main" val="4096371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Sachstand kath. Grundschule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1800" dirty="0"/>
              <a:t>w</a:t>
            </a:r>
            <a:r>
              <a:rPr lang="de-DE" sz="1800" dirty="0" smtClean="0"/>
              <a:t>eitere Vorgehensweise:</a:t>
            </a:r>
            <a:br>
              <a:rPr lang="de-DE" sz="1800" dirty="0" smtClean="0"/>
            </a:br>
            <a:r>
              <a:rPr lang="de-DE" sz="1800" dirty="0" smtClean="0"/>
              <a:t>- Durch einen Fachgutachter wird ein Rückbau- und Entsorgungskonzept erstellt, das die weitere Vorgehensweise, den Arbeitsablauf und ggfs. die Entsorgungswege beschreibt.</a:t>
            </a:r>
            <a:br>
              <a:rPr lang="de-DE" sz="1800" dirty="0" smtClean="0"/>
            </a:br>
            <a:r>
              <a:rPr lang="de-DE" sz="1800" dirty="0" smtClean="0"/>
              <a:t>- Einarbeitung dieser Ergebnisse in die Ausschreibung (Architekturbüro)</a:t>
            </a:r>
            <a:br>
              <a:rPr lang="de-DE" sz="1800" dirty="0" smtClean="0"/>
            </a:br>
            <a:r>
              <a:rPr lang="de-DE" sz="1800" dirty="0" smtClean="0"/>
              <a:t>- deutlicher Zeitverzug durch aufwendige Arbeitsweise</a:t>
            </a:r>
            <a:br>
              <a:rPr lang="de-DE" sz="1800" dirty="0" smtClean="0"/>
            </a:br>
            <a:r>
              <a:rPr lang="de-DE" sz="1800" dirty="0" smtClean="0"/>
              <a:t>- höhere Kosten durch die Sanierungsmaßnahme</a:t>
            </a:r>
          </a:p>
          <a:p>
            <a:r>
              <a:rPr lang="de-DE" sz="1800" dirty="0" smtClean="0"/>
              <a:t>Eine sichere Quantifizierung von Kosten und Zeitverzug ist erst nach Vorliegen des Rückbau- und Entsorgungskonzeptes möglich.</a:t>
            </a:r>
          </a:p>
          <a:p>
            <a:r>
              <a:rPr lang="de-DE" sz="1800" dirty="0" smtClean="0"/>
              <a:t>Die Verwaltung wird erneut berichten.</a:t>
            </a:r>
            <a:endParaRPr lang="de-DE" sz="1800" dirty="0"/>
          </a:p>
        </p:txBody>
      </p:sp>
    </p:spTree>
    <p:extLst>
      <p:ext uri="{BB962C8B-B14F-4D97-AF65-F5344CB8AC3E}">
        <p14:creationId xmlns:p14="http://schemas.microsoft.com/office/powerpoint/2010/main" val="2848157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yperion">
  <a:themeElements>
    <a:clrScheme name="Benutzerdefiniert 11">
      <a:dk1>
        <a:sysClr val="windowText" lastClr="000000"/>
      </a:dk1>
      <a:lt1>
        <a:sysClr val="window" lastClr="FFFFFF"/>
      </a:lt1>
      <a:dk2>
        <a:srgbClr val="C3C0C0"/>
      </a:dk2>
      <a:lt2>
        <a:srgbClr val="E9E5DC"/>
      </a:lt2>
      <a:accent1>
        <a:srgbClr val="FFD147"/>
      </a:accent1>
      <a:accent2>
        <a:srgbClr val="FF4040"/>
      </a:accent2>
      <a:accent3>
        <a:srgbClr val="FF1D2D"/>
      </a:accent3>
      <a:accent4>
        <a:srgbClr val="86261A"/>
      </a:accent4>
      <a:accent5>
        <a:srgbClr val="641C13"/>
      </a:accent5>
      <a:accent6>
        <a:srgbClr val="571811"/>
      </a:accent6>
      <a:hlink>
        <a:srgbClr val="CC9900"/>
      </a:hlink>
      <a:folHlink>
        <a:srgbClr val="96A9A9"/>
      </a:folHlink>
    </a:clrScheme>
    <a:fontScheme name="Hyperion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yperio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162</Words>
  <Application>Microsoft Office PowerPoint</Application>
  <PresentationFormat>A4-Papier (210x297 mm)</PresentationFormat>
  <Paragraphs>19</Paragraphs>
  <Slides>6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7" baseType="lpstr">
      <vt:lpstr>Hyperion</vt:lpstr>
      <vt:lpstr>Kath. Grundschule Sachstand Umbau </vt:lpstr>
      <vt:lpstr>Sachstand kath. Grundschule</vt:lpstr>
      <vt:lpstr>Sachstand kath. Grundschule</vt:lpstr>
      <vt:lpstr>Sachstand kath. Grundschule</vt:lpstr>
      <vt:lpstr>Sachstand kath. Grundschule</vt:lpstr>
      <vt:lpstr>Sachstand kath. Grundschule</vt:lpstr>
    </vt:vector>
  </TitlesOfParts>
  <Company>Name Ihrer Firma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Ihr Benutzername</dc:creator>
  <cp:lastModifiedBy>Hartwig Schüngel</cp:lastModifiedBy>
  <cp:revision>95</cp:revision>
  <cp:lastPrinted>2018-06-04T11:50:04Z</cp:lastPrinted>
  <dcterms:created xsi:type="dcterms:W3CDTF">2010-11-03T10:05:40Z</dcterms:created>
  <dcterms:modified xsi:type="dcterms:W3CDTF">2018-06-12T06:28:58Z</dcterms:modified>
</cp:coreProperties>
</file>