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837" r:id="rId1"/>
  </p:sldMasterIdLst>
  <p:notesMasterIdLst>
    <p:notesMasterId r:id="rId30"/>
  </p:notesMasterIdLst>
  <p:handoutMasterIdLst>
    <p:handoutMasterId r:id="rId31"/>
  </p:handoutMasterIdLst>
  <p:sldIdLst>
    <p:sldId id="279" r:id="rId2"/>
    <p:sldId id="280" r:id="rId3"/>
    <p:sldId id="281" r:id="rId4"/>
    <p:sldId id="308" r:id="rId5"/>
    <p:sldId id="303" r:id="rId6"/>
    <p:sldId id="304" r:id="rId7"/>
    <p:sldId id="305" r:id="rId8"/>
    <p:sldId id="283" r:id="rId9"/>
    <p:sldId id="282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301" r:id="rId27"/>
    <p:sldId id="307" r:id="rId28"/>
    <p:sldId id="277" r:id="rId29"/>
  </p:sldIdLst>
  <p:sldSz cx="13439775" cy="7559675"/>
  <p:notesSz cx="7559675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423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kas Niemietz" initials="LN" lastIdx="8" clrIdx="0">
    <p:extLst>
      <p:ext uri="{19B8F6BF-5375-455C-9EA6-DF929625EA0E}">
        <p15:presenceInfo xmlns:p15="http://schemas.microsoft.com/office/powerpoint/2012/main" userId="S-1-5-21-2110833011-2327278799-1486739447-119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F7F7F"/>
    <a:srgbClr val="F39400"/>
    <a:srgbClr val="0090D4"/>
    <a:srgbClr val="97BF0D"/>
    <a:srgbClr val="FFD100"/>
    <a:srgbClr val="0AA459"/>
    <a:srgbClr val="447EBC"/>
    <a:srgbClr val="A69D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0929"/>
  </p:normalViewPr>
  <p:slideViewPr>
    <p:cSldViewPr showGuides="1">
      <p:cViewPr varScale="1">
        <p:scale>
          <a:sx n="105" d="100"/>
          <a:sy n="105" d="100"/>
        </p:scale>
        <p:origin x="366" y="102"/>
      </p:cViewPr>
      <p:guideLst>
        <p:guide orient="horz" pos="2381"/>
        <p:guide pos="4233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74" d="100"/>
          <a:sy n="74" d="100"/>
        </p:scale>
        <p:origin x="3948" y="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1-24T11:00:44.980" idx="1">
    <p:pos x="10" y="10"/>
    <p:text>Messzeitraum</p:text>
    <p:extLst>
      <p:ext uri="{C676402C-5697-4E1C-873F-D02D1690AC5C}">
        <p15:threadingInfo xmlns:p15="http://schemas.microsoft.com/office/powerpoint/2012/main" timeZoneBias="-60"/>
      </p:ext>
    </p:extLst>
  </p:cm>
  <p:cm authorId="1" dt="2020-01-24T11:00:58.126" idx="2">
    <p:pos x="10" y="146"/>
    <p:text>auch 2017 ohne Display</p:text>
    <p:extLst>
      <p:ext uri="{C676402C-5697-4E1C-873F-D02D1690AC5C}">
        <p15:threadingInfo xmlns:p15="http://schemas.microsoft.com/office/powerpoint/2012/main" timeZoneBias="-60">
          <p15:parentCm authorId="1" idx="1"/>
        </p15:threadingInfo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1-24T11:19:21.816" idx="3">
    <p:pos x="10" y="10"/>
    <p:text>Anlagen mit dB(A)!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1-24T11:24:44.777" idx="4">
    <p:pos x="10" y="10"/>
    <p:text>Anzahl der Motorräder in Achsenbeschriftung</p:text>
    <p:extLst>
      <p:ext uri="{C676402C-5697-4E1C-873F-D02D1690AC5C}">
        <p15:threadingInfo xmlns:p15="http://schemas.microsoft.com/office/powerpoint/2012/main" timeZoneBias="-60"/>
      </p:ext>
    </p:extLst>
  </p:cm>
  <p:cm authorId="1" dt="2020-01-24T11:25:46.036" idx="5">
    <p:pos x="10" y="146"/>
    <p:text>Statistikboxen einheitlich</p:text>
    <p:extLst>
      <p:ext uri="{C676402C-5697-4E1C-873F-D02D1690AC5C}">
        <p15:threadingInfo xmlns:p15="http://schemas.microsoft.com/office/powerpoint/2012/main" timeZoneBias="-60">
          <p15:parentCm authorId="1" idx="4"/>
        </p15:threadingInfo>
      </p:ext>
    </p:extLst>
  </p:cm>
  <p:cm authorId="1" dt="2020-01-24T11:32:32.906" idx="6">
    <p:pos x="10" y="282"/>
    <p:text>Grenzwert 86dB(A)</p:text>
    <p:extLst>
      <p:ext uri="{C676402C-5697-4E1C-873F-D02D1690AC5C}">
        <p15:threadingInfo xmlns:p15="http://schemas.microsoft.com/office/powerpoint/2012/main" timeZoneBias="-60">
          <p15:parentCm authorId="1" idx="4"/>
        </p15:threadingInfo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>
            <a:extLst>
              <a:ext uri="{FF2B5EF4-FFF2-40B4-BE49-F238E27FC236}">
                <a16:creationId xmlns:a16="http://schemas.microsoft.com/office/drawing/2014/main" id="{DAAADEFF-E592-4AEB-A28F-29648F8B570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F0FA915-02DC-43DB-A3AE-1116D0DF472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281488" y="0"/>
            <a:ext cx="3276600" cy="5349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/>
            </a:lvl1pPr>
          </a:lstStyle>
          <a:p>
            <a:pPr>
              <a:defRPr/>
            </a:pPr>
            <a:fld id="{6B17BA93-A242-4931-B1DF-52ED245222EA}" type="datetimeFigureOut">
              <a:rPr lang="de-DE" altLang="de-DE"/>
              <a:pPr>
                <a:defRPr/>
              </a:pPr>
              <a:t>04.02.2020</a:t>
            </a:fld>
            <a:endParaRPr lang="de-DE" alt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AD2DF65-1288-40D0-B5AB-FE8D8A463A9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24CA2A1-6A15-42F0-8EEE-88DF73C6930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281488" y="10155238"/>
            <a:ext cx="3276600" cy="5349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/>
            </a:lvl1pPr>
          </a:lstStyle>
          <a:p>
            <a:pPr>
              <a:defRPr/>
            </a:pPr>
            <a:fld id="{F3874A0D-5F96-45AB-814A-B1E971CC517F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>
            <a:extLst>
              <a:ext uri="{FF2B5EF4-FFF2-40B4-BE49-F238E27FC236}">
                <a16:creationId xmlns:a16="http://schemas.microsoft.com/office/drawing/2014/main" id="{16B14D6F-BC31-44C5-BA76-1B8A4F220CF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07975" y="812800"/>
            <a:ext cx="6872288" cy="386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7BA2830A-2FF8-49C1-A945-F53F938956F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altLang="de-DE" noProof="0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387F151D-237A-4810-ABED-58676F174FA2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196" name="Rectangle 4">
            <a:extLst>
              <a:ext uri="{FF2B5EF4-FFF2-40B4-BE49-F238E27FC236}">
                <a16:creationId xmlns:a16="http://schemas.microsoft.com/office/drawing/2014/main" id="{F5C4DB75-8D38-4147-9C4C-28F944CD8DAA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C977C5F1-8786-4EAF-9B75-0D3A732BBDFC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198" name="Rectangle 6">
            <a:extLst>
              <a:ext uri="{FF2B5EF4-FFF2-40B4-BE49-F238E27FC236}">
                <a16:creationId xmlns:a16="http://schemas.microsoft.com/office/drawing/2014/main" id="{8493FCB5-E262-460C-B7A6-11871BEE50D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4D6B3C8-F907-4D3D-A33A-B2779B516CDD}" type="slidenum">
              <a:rPr lang="nl-NL" altLang="de-DE"/>
              <a:pPr>
                <a:defRPr/>
              </a:pPr>
              <a:t>‹Nr.›</a:t>
            </a:fld>
            <a:endParaRPr lang="nl-NL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anose="020B0600070205080204" pitchFamily="34" charset="-128"/>
        <a:cs typeface="ＭＳ Ｐゴシック" charset="0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anose="020B0600070205080204" pitchFamily="34" charset="-128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anose="020B0600070205080204" pitchFamily="34" charset="-128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anose="020B0600070205080204" pitchFamily="34" charset="-128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12">
            <a:extLst>
              <a:ext uri="{FF2B5EF4-FFF2-40B4-BE49-F238E27FC236}">
                <a16:creationId xmlns:a16="http://schemas.microsoft.com/office/drawing/2014/main" id="{AB961D68-A90C-485A-B791-7902D6A012D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438063" y="1003300"/>
            <a:ext cx="1004887" cy="5334000"/>
          </a:xfrm>
          <a:prstGeom prst="rect">
            <a:avLst/>
          </a:prstGeom>
          <a:solidFill>
            <a:srgbClr val="C1C6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>
              <a:cs typeface="Lucida Sans Unicode" panose="020B0602030504020204" pitchFamily="34" charset="0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>
              <a:cs typeface="Lucida Sans Unicode" panose="020B0602030504020204" pitchFamily="34" charset="0"/>
            </a:endParaRPr>
          </a:p>
        </p:txBody>
      </p:sp>
      <p:pic>
        <p:nvPicPr>
          <p:cNvPr id="7" name="Grafik 2">
            <a:extLst>
              <a:ext uri="{FF2B5EF4-FFF2-40B4-BE49-F238E27FC236}">
                <a16:creationId xmlns:a16="http://schemas.microsoft.com/office/drawing/2014/main" id="{5F7B0B56-83A4-4D5E-96CB-705BE50FB35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4563" y="454025"/>
            <a:ext cx="130333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8">
            <a:extLst>
              <a:ext uri="{FF2B5EF4-FFF2-40B4-BE49-F238E27FC236}">
                <a16:creationId xmlns:a16="http://schemas.microsoft.com/office/drawing/2014/main" id="{4D0F747B-F43F-4B3C-B983-15B7450B4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689" y="1436464"/>
            <a:ext cx="9505950" cy="1460500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B7BA028A-834C-45DA-9A83-36386DCB27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33636" y="3039763"/>
            <a:ext cx="9505950" cy="1532162"/>
          </a:xfrm>
        </p:spPr>
        <p:txBody>
          <a:bodyPr/>
          <a:lstStyle>
            <a:lvl1pPr marL="0" indent="0" algn="ctr">
              <a:buNone/>
              <a:defRPr sz="2800"/>
            </a:lvl1pPr>
            <a:lvl5pPr marL="1828800" indent="0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Textplatzhalter 17">
            <a:extLst>
              <a:ext uri="{FF2B5EF4-FFF2-40B4-BE49-F238E27FC236}">
                <a16:creationId xmlns:a16="http://schemas.microsoft.com/office/drawing/2014/main" id="{79107644-5080-4F45-8356-360A745BDC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33636" y="4694805"/>
            <a:ext cx="9505950" cy="557287"/>
          </a:xfrm>
        </p:spPr>
        <p:txBody>
          <a:bodyPr/>
          <a:lstStyle>
            <a:lvl1pPr marL="0" indent="0" algn="ctr">
              <a:buNone/>
              <a:defRPr sz="2400" b="1"/>
            </a:lvl1pPr>
            <a:lvl5pPr marL="1828800" indent="0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20" name="Textplatzhalter 17">
            <a:extLst>
              <a:ext uri="{FF2B5EF4-FFF2-40B4-BE49-F238E27FC236}">
                <a16:creationId xmlns:a16="http://schemas.microsoft.com/office/drawing/2014/main" id="{DDA29F83-8583-4ADB-BCA9-A788D06A39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33636" y="5540221"/>
            <a:ext cx="9505950" cy="797079"/>
          </a:xfrm>
        </p:spPr>
        <p:txBody>
          <a:bodyPr/>
          <a:lstStyle>
            <a:lvl1pPr marL="0" indent="0" algn="ctr">
              <a:buNone/>
              <a:defRPr sz="2000" b="0"/>
            </a:lvl1pPr>
            <a:lvl5pPr marL="1828800" indent="0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187970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2">
            <a:extLst>
              <a:ext uri="{FF2B5EF4-FFF2-40B4-BE49-F238E27FC236}">
                <a16:creationId xmlns:a16="http://schemas.microsoft.com/office/drawing/2014/main" id="{F8DA1823-B132-4E4C-AC72-D3457B68641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438063" y="1003300"/>
            <a:ext cx="1004887" cy="5334000"/>
          </a:xfrm>
          <a:prstGeom prst="rect">
            <a:avLst/>
          </a:prstGeom>
          <a:solidFill>
            <a:srgbClr val="C1C6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>
              <a:cs typeface="Lucida Sans Unicode" panose="020B0602030504020204" pitchFamily="34" charset="0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>
              <a:cs typeface="Lucida Sans Unicode" panose="020B0602030504020204" pitchFamily="34" charset="0"/>
            </a:endParaRPr>
          </a:p>
        </p:txBody>
      </p:sp>
      <p:pic>
        <p:nvPicPr>
          <p:cNvPr id="5" name="Grafik 2">
            <a:extLst>
              <a:ext uri="{FF2B5EF4-FFF2-40B4-BE49-F238E27FC236}">
                <a16:creationId xmlns:a16="http://schemas.microsoft.com/office/drawing/2014/main" id="{D701D945-5930-4137-A002-C91D8AF05A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4563" y="454025"/>
            <a:ext cx="130333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B019C06-04E4-47FA-897F-70C4EE715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690" y="1505371"/>
            <a:ext cx="11591925" cy="53026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85DAB85-4581-4401-8194-89A705326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700" y="369887"/>
            <a:ext cx="10502651" cy="961677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Datumsplatzhalter 11">
            <a:extLst>
              <a:ext uri="{FF2B5EF4-FFF2-40B4-BE49-F238E27FC236}">
                <a16:creationId xmlns:a16="http://schemas.microsoft.com/office/drawing/2014/main" id="{23C65E69-0052-49AE-837F-B81C85FEB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04.02.2020</a:t>
            </a:r>
            <a:endParaRPr lang="de-DE" dirty="0"/>
          </a:p>
        </p:txBody>
      </p:sp>
      <p:sp>
        <p:nvSpPr>
          <p:cNvPr id="7" name="Fußzeilenplatzhalter 12">
            <a:extLst>
              <a:ext uri="{FF2B5EF4-FFF2-40B4-BE49-F238E27FC236}">
                <a16:creationId xmlns:a16="http://schemas.microsoft.com/office/drawing/2014/main" id="{56C8EA60-B451-4A8C-B386-508C14B7F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Leitpfostenmessung Wermelskirchen</a:t>
            </a:r>
            <a:endParaRPr lang="de-DE" dirty="0"/>
          </a:p>
        </p:txBody>
      </p:sp>
      <p:sp>
        <p:nvSpPr>
          <p:cNvPr id="8" name="Foliennummernplatzhalter 13">
            <a:extLst>
              <a:ext uri="{FF2B5EF4-FFF2-40B4-BE49-F238E27FC236}">
                <a16:creationId xmlns:a16="http://schemas.microsoft.com/office/drawing/2014/main" id="{BC4EB4DD-6841-4EB4-B015-D414C5C65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886FF-C962-481A-94AD-058ACA9D39D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3713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12">
            <a:extLst>
              <a:ext uri="{FF2B5EF4-FFF2-40B4-BE49-F238E27FC236}">
                <a16:creationId xmlns:a16="http://schemas.microsoft.com/office/drawing/2014/main" id="{95D2B701-9AD6-43A3-B1D8-201DD02242E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438063" y="1003300"/>
            <a:ext cx="1004887" cy="5334000"/>
          </a:xfrm>
          <a:prstGeom prst="rect">
            <a:avLst/>
          </a:prstGeom>
          <a:solidFill>
            <a:srgbClr val="C1C6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>
              <a:cs typeface="Lucida Sans Unicode" panose="020B0602030504020204" pitchFamily="34" charset="0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>
              <a:cs typeface="Lucida Sans Unicode" panose="020B0602030504020204" pitchFamily="34" charset="0"/>
            </a:endParaRPr>
          </a:p>
        </p:txBody>
      </p:sp>
      <p:pic>
        <p:nvPicPr>
          <p:cNvPr id="6" name="Grafik 2">
            <a:extLst>
              <a:ext uri="{FF2B5EF4-FFF2-40B4-BE49-F238E27FC236}">
                <a16:creationId xmlns:a16="http://schemas.microsoft.com/office/drawing/2014/main" id="{BE82E163-3FD9-44CC-8D78-2A8BF1E8D7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4563" y="454025"/>
            <a:ext cx="130333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7048D88-B0D3-4765-B023-0676D81EC5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3691" y="1505371"/>
            <a:ext cx="5719763" cy="52947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7940318-5889-4762-94DC-6198BC6768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854" y="1505371"/>
            <a:ext cx="5719762" cy="52947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A010D0A8-5C92-436A-96EA-DC438D6FA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700" y="369887"/>
            <a:ext cx="10502651" cy="961677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7" name="Datumsplatzhalter 12">
            <a:extLst>
              <a:ext uri="{FF2B5EF4-FFF2-40B4-BE49-F238E27FC236}">
                <a16:creationId xmlns:a16="http://schemas.microsoft.com/office/drawing/2014/main" id="{FE747D24-C588-469A-B769-C43EA73AC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04.02.2020</a:t>
            </a:r>
            <a:endParaRPr lang="de-DE" dirty="0"/>
          </a:p>
        </p:txBody>
      </p:sp>
      <p:sp>
        <p:nvSpPr>
          <p:cNvPr id="8" name="Fußzeilenplatzhalter 13">
            <a:extLst>
              <a:ext uri="{FF2B5EF4-FFF2-40B4-BE49-F238E27FC236}">
                <a16:creationId xmlns:a16="http://schemas.microsoft.com/office/drawing/2014/main" id="{3C6E8CA5-A32E-46D2-8A61-82F19E083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Leitpfostenmessung Wermelskirchen</a:t>
            </a:r>
            <a:endParaRPr lang="de-DE" dirty="0"/>
          </a:p>
        </p:txBody>
      </p:sp>
      <p:sp>
        <p:nvSpPr>
          <p:cNvPr id="9" name="Foliennummernplatzhalter 14">
            <a:extLst>
              <a:ext uri="{FF2B5EF4-FFF2-40B4-BE49-F238E27FC236}">
                <a16:creationId xmlns:a16="http://schemas.microsoft.com/office/drawing/2014/main" id="{1EEB301D-6EBA-4B62-AC8A-04765B23B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490A2E-D735-4BB7-A8E0-16EF054BDC9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5995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12">
            <a:extLst>
              <a:ext uri="{FF2B5EF4-FFF2-40B4-BE49-F238E27FC236}">
                <a16:creationId xmlns:a16="http://schemas.microsoft.com/office/drawing/2014/main" id="{CD0BAF3B-D854-4A95-AA38-EE97D9E16C8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438063" y="1003300"/>
            <a:ext cx="1004887" cy="5334000"/>
          </a:xfrm>
          <a:prstGeom prst="rect">
            <a:avLst/>
          </a:prstGeom>
          <a:solidFill>
            <a:srgbClr val="C1C6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>
              <a:cs typeface="Lucida Sans Unicode" panose="020B0602030504020204" pitchFamily="34" charset="0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>
              <a:cs typeface="Lucida Sans Unicode" panose="020B0602030504020204" pitchFamily="34" charset="0"/>
            </a:endParaRPr>
          </a:p>
        </p:txBody>
      </p:sp>
      <p:pic>
        <p:nvPicPr>
          <p:cNvPr id="8" name="Grafik 2">
            <a:extLst>
              <a:ext uri="{FF2B5EF4-FFF2-40B4-BE49-F238E27FC236}">
                <a16:creationId xmlns:a16="http://schemas.microsoft.com/office/drawing/2014/main" id="{02E58627-40E0-46DE-A8B4-B939B68145C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4563" y="454025"/>
            <a:ext cx="130333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4BDFCC6-5C09-43DF-9C4E-1148EEE9EE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3691" y="1510409"/>
            <a:ext cx="5686425" cy="9080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7A1131E-8A14-478E-81FA-0C68DB7488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3691" y="2418459"/>
            <a:ext cx="5686425" cy="43968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9CD41D3-E29C-4B50-AED9-D4808E3D30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2202" y="1510409"/>
            <a:ext cx="5713413" cy="9080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65857CB-95DF-4395-AA8C-7FA94A74BA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2203" y="2418459"/>
            <a:ext cx="5713413" cy="43968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216162C1-58BD-46B0-AE4B-ADC35D9DA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700" y="369887"/>
            <a:ext cx="10502651" cy="961677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9" name="Datumsplatzhalter 14">
            <a:extLst>
              <a:ext uri="{FF2B5EF4-FFF2-40B4-BE49-F238E27FC236}">
                <a16:creationId xmlns:a16="http://schemas.microsoft.com/office/drawing/2014/main" id="{E2A46C19-6F3D-4526-91E6-143C895D9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04.02.2020</a:t>
            </a:r>
            <a:endParaRPr lang="de-DE" dirty="0"/>
          </a:p>
        </p:txBody>
      </p:sp>
      <p:sp>
        <p:nvSpPr>
          <p:cNvPr id="10" name="Fußzeilenplatzhalter 15">
            <a:extLst>
              <a:ext uri="{FF2B5EF4-FFF2-40B4-BE49-F238E27FC236}">
                <a16:creationId xmlns:a16="http://schemas.microsoft.com/office/drawing/2014/main" id="{ECD7ED5D-04F6-4BB6-A75A-6032BE419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Leitpfostenmessung Wermelskirchen</a:t>
            </a:r>
            <a:endParaRPr lang="de-DE" dirty="0"/>
          </a:p>
        </p:txBody>
      </p:sp>
      <p:sp>
        <p:nvSpPr>
          <p:cNvPr id="11" name="Foliennummernplatzhalter 16">
            <a:extLst>
              <a:ext uri="{FF2B5EF4-FFF2-40B4-BE49-F238E27FC236}">
                <a16:creationId xmlns:a16="http://schemas.microsoft.com/office/drawing/2014/main" id="{A1774070-4951-4A19-ACB1-E228A1FBD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C9867-B36C-454A-BD79-85228119730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2507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umsplatzhalter 6">
            <a:extLst>
              <a:ext uri="{FF2B5EF4-FFF2-40B4-BE49-F238E27FC236}">
                <a16:creationId xmlns:a16="http://schemas.microsoft.com/office/drawing/2014/main" id="{6F2EC2B8-B635-446E-803A-52187D6686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93700" y="6973888"/>
            <a:ext cx="3024188" cy="401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de-DE"/>
              <a:t>04.02.2020</a:t>
            </a:r>
            <a:endParaRPr lang="de-DE" dirty="0"/>
          </a:p>
        </p:txBody>
      </p:sp>
      <p:sp>
        <p:nvSpPr>
          <p:cNvPr id="10" name="Fußzeilenplatzhalter 7">
            <a:extLst>
              <a:ext uri="{FF2B5EF4-FFF2-40B4-BE49-F238E27FC236}">
                <a16:creationId xmlns:a16="http://schemas.microsoft.com/office/drawing/2014/main" id="{E3C7A3AA-657D-4360-B988-4A5AC4B882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21125" y="6973888"/>
            <a:ext cx="4537075" cy="401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de-DE"/>
              <a:t>Leitpfostenmessung Wermelskirchen</a:t>
            </a:r>
            <a:endParaRPr lang="de-DE" dirty="0"/>
          </a:p>
        </p:txBody>
      </p:sp>
      <p:sp>
        <p:nvSpPr>
          <p:cNvPr id="11" name="Foliennummernplatzhalter 8">
            <a:extLst>
              <a:ext uri="{FF2B5EF4-FFF2-40B4-BE49-F238E27FC236}">
                <a16:creationId xmlns:a16="http://schemas.microsoft.com/office/drawing/2014/main" id="{80D142E0-9A13-488F-BC18-A29F9CF3FA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1438" y="6973888"/>
            <a:ext cx="3024187" cy="401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9C48157-5F06-42A4-8527-3551731DC1A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1029" name="Titelplatzhalter 1">
            <a:extLst>
              <a:ext uri="{FF2B5EF4-FFF2-40B4-BE49-F238E27FC236}">
                <a16:creationId xmlns:a16="http://schemas.microsoft.com/office/drawing/2014/main" id="{36BEA71D-59AE-4511-8663-9F7FDF8FFD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23925" y="403225"/>
            <a:ext cx="11591925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Mastertitelformat bearbeiten</a:t>
            </a:r>
          </a:p>
        </p:txBody>
      </p:sp>
      <p:sp>
        <p:nvSpPr>
          <p:cNvPr id="1030" name="Textplatzhalter 2">
            <a:extLst>
              <a:ext uri="{FF2B5EF4-FFF2-40B4-BE49-F238E27FC236}">
                <a16:creationId xmlns:a16="http://schemas.microsoft.com/office/drawing/2014/main" id="{162709ED-ACCA-4F04-92E7-0AAED8DF18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23925" y="2012950"/>
            <a:ext cx="11591925" cy="479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Mastertextformat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</p:sldLayoutIdLst>
  <p:hf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and53">
            <a:extLst>
              <a:ext uri="{FF2B5EF4-FFF2-40B4-BE49-F238E27FC236}">
                <a16:creationId xmlns:a16="http://schemas.microsoft.com/office/drawing/2014/main" id="{E262567D-87C5-4CCD-B41B-7575E0665613}"/>
              </a:ext>
            </a:extLst>
          </p:cNvPr>
          <p:cNvSpPr/>
          <p:nvPr/>
        </p:nvSpPr>
        <p:spPr>
          <a:xfrm>
            <a:off x="12436475" y="7010400"/>
            <a:ext cx="1003300" cy="546100"/>
          </a:xfrm>
          <a:prstGeom prst="rect">
            <a:avLst/>
          </a:prstGeom>
          <a:solidFill>
            <a:srgbClr val="A69DC9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and52">
            <a:extLst>
              <a:ext uri="{FF2B5EF4-FFF2-40B4-BE49-F238E27FC236}">
                <a16:creationId xmlns:a16="http://schemas.microsoft.com/office/drawing/2014/main" id="{B2DB74E7-5E2C-44E6-965F-6BBF6B6CA791}"/>
              </a:ext>
            </a:extLst>
          </p:cNvPr>
          <p:cNvSpPr/>
          <p:nvPr/>
        </p:nvSpPr>
        <p:spPr>
          <a:xfrm>
            <a:off x="12436475" y="6337300"/>
            <a:ext cx="1003300" cy="673100"/>
          </a:xfrm>
          <a:prstGeom prst="rect">
            <a:avLst/>
          </a:prstGeom>
          <a:solidFill>
            <a:srgbClr val="0090D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and51">
            <a:extLst>
              <a:ext uri="{FF2B5EF4-FFF2-40B4-BE49-F238E27FC236}">
                <a16:creationId xmlns:a16="http://schemas.microsoft.com/office/drawing/2014/main" id="{C2A00DAE-EB52-4362-92B7-7203B4DC3FC7}"/>
              </a:ext>
            </a:extLst>
          </p:cNvPr>
          <p:cNvSpPr/>
          <p:nvPr/>
        </p:nvSpPr>
        <p:spPr>
          <a:xfrm>
            <a:off x="12436475" y="0"/>
            <a:ext cx="1003300" cy="431800"/>
          </a:xfrm>
          <a:prstGeom prst="rect">
            <a:avLst/>
          </a:prstGeom>
          <a:solidFill>
            <a:srgbClr val="DA5C39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197" name="Titel 1">
            <a:extLst>
              <a:ext uri="{FF2B5EF4-FFF2-40B4-BE49-F238E27FC236}">
                <a16:creationId xmlns:a16="http://schemas.microsoft.com/office/drawing/2014/main" id="{87FF5473-842B-48E3-87E0-ADE0BD5F2E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36688" y="1436688"/>
            <a:ext cx="9505950" cy="1460500"/>
          </a:xfrm>
        </p:spPr>
        <p:txBody>
          <a:bodyPr/>
          <a:lstStyle/>
          <a:p>
            <a:r>
              <a:rPr lang="de-DE" altLang="de-DE" dirty="0"/>
              <a:t>Auswertung der Leitpfostenmessungen</a:t>
            </a:r>
            <a:br>
              <a:rPr lang="de-DE" altLang="de-DE" dirty="0"/>
            </a:br>
            <a:r>
              <a:rPr lang="de-DE" altLang="de-DE" dirty="0"/>
              <a:t>zum Motorradlärm in Wermelskirchen</a:t>
            </a:r>
          </a:p>
        </p:txBody>
      </p:sp>
      <p:sp>
        <p:nvSpPr>
          <p:cNvPr id="8199" name="Textplatzhalter 3">
            <a:extLst>
              <a:ext uri="{FF2B5EF4-FFF2-40B4-BE49-F238E27FC236}">
                <a16:creationId xmlns:a16="http://schemas.microsoft.com/office/drawing/2014/main" id="{A8CD02D8-0948-4184-89D3-8185889993B4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>
          <a:xfrm>
            <a:off x="1433513" y="4694238"/>
            <a:ext cx="9505950" cy="557212"/>
          </a:xfrm>
        </p:spPr>
        <p:txBody>
          <a:bodyPr/>
          <a:lstStyle/>
          <a:p>
            <a:r>
              <a:rPr lang="de-DE" altLang="de-DE" dirty="0"/>
              <a:t>04.02.2020</a:t>
            </a:r>
          </a:p>
          <a:p>
            <a:endParaRPr lang="de-DE" altLang="de-DE" dirty="0"/>
          </a:p>
        </p:txBody>
      </p:sp>
      <p:sp>
        <p:nvSpPr>
          <p:cNvPr id="8200" name="Textplatzhalter 4">
            <a:extLst>
              <a:ext uri="{FF2B5EF4-FFF2-40B4-BE49-F238E27FC236}">
                <a16:creationId xmlns:a16="http://schemas.microsoft.com/office/drawing/2014/main" id="{9F7FD6F2-D516-46B1-BEF8-22B8D4BC57A9}"/>
              </a:ext>
            </a:extLst>
          </p:cNvPr>
          <p:cNvSpPr>
            <a:spLocks noGrp="1" noChangeArrowheads="1"/>
          </p:cNvSpPr>
          <p:nvPr>
            <p:ph type="body" sz="quarter" idx="12"/>
          </p:nvPr>
        </p:nvSpPr>
        <p:spPr>
          <a:xfrm>
            <a:off x="1433513" y="5540375"/>
            <a:ext cx="9505950" cy="796925"/>
          </a:xfrm>
        </p:spPr>
        <p:txBody>
          <a:bodyPr/>
          <a:lstStyle/>
          <a:p>
            <a:r>
              <a:rPr lang="de-DE" altLang="de-DE" dirty="0"/>
              <a:t>Dr. Lukas Niemietz</a:t>
            </a:r>
          </a:p>
          <a:p>
            <a:r>
              <a:rPr lang="de-DE" altLang="de-DE" dirty="0"/>
              <a:t>LN@peutz.de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and143">
            <a:extLst>
              <a:ext uri="{FF2B5EF4-FFF2-40B4-BE49-F238E27FC236}">
                <a16:creationId xmlns:a16="http://schemas.microsoft.com/office/drawing/2014/main" id="{FC97D29A-54B1-4F57-8A03-4CC68E56DCD0}"/>
              </a:ext>
            </a:extLst>
          </p:cNvPr>
          <p:cNvSpPr/>
          <p:nvPr/>
        </p:nvSpPr>
        <p:spPr>
          <a:xfrm>
            <a:off x="12436475" y="7010400"/>
            <a:ext cx="1003300" cy="546100"/>
          </a:xfrm>
          <a:prstGeom prst="rect">
            <a:avLst/>
          </a:prstGeom>
          <a:solidFill>
            <a:srgbClr val="0090D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and142">
            <a:extLst>
              <a:ext uri="{FF2B5EF4-FFF2-40B4-BE49-F238E27FC236}">
                <a16:creationId xmlns:a16="http://schemas.microsoft.com/office/drawing/2014/main" id="{802E4AB3-E8C6-431E-9C07-CAD140444723}"/>
              </a:ext>
            </a:extLst>
          </p:cNvPr>
          <p:cNvSpPr/>
          <p:nvPr/>
        </p:nvSpPr>
        <p:spPr>
          <a:xfrm>
            <a:off x="12436475" y="6337300"/>
            <a:ext cx="1003300" cy="673100"/>
          </a:xfrm>
          <a:prstGeom prst="rect">
            <a:avLst/>
          </a:prstGeom>
          <a:solidFill>
            <a:srgbClr val="97BF0D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and141">
            <a:extLst>
              <a:ext uri="{FF2B5EF4-FFF2-40B4-BE49-F238E27FC236}">
                <a16:creationId xmlns:a16="http://schemas.microsoft.com/office/drawing/2014/main" id="{5872E705-AE37-4775-8D47-F439A1E2941D}"/>
              </a:ext>
            </a:extLst>
          </p:cNvPr>
          <p:cNvSpPr/>
          <p:nvPr/>
        </p:nvSpPr>
        <p:spPr>
          <a:xfrm>
            <a:off x="12436475" y="0"/>
            <a:ext cx="1003300" cy="431800"/>
          </a:xfrm>
          <a:prstGeom prst="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292" name="Titel 3">
            <a:extLst>
              <a:ext uri="{FF2B5EF4-FFF2-40B4-BE49-F238E27FC236}">
                <a16:creationId xmlns:a16="http://schemas.microsoft.com/office/drawing/2014/main" id="{99099577-6F71-4F2E-80F3-3F1779EEA8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3700" y="369888"/>
            <a:ext cx="10502900" cy="962025"/>
          </a:xfrm>
        </p:spPr>
        <p:txBody>
          <a:bodyPr/>
          <a:lstStyle/>
          <a:p>
            <a:r>
              <a:rPr lang="de-DE" altLang="de-DE" dirty="0"/>
              <a:t>Auswertung </a:t>
            </a:r>
            <a:r>
              <a:rPr lang="de-DE" altLang="de-DE" dirty="0" err="1"/>
              <a:t>Eipringhausen</a:t>
            </a:r>
            <a:endParaRPr lang="de-DE" alt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E868D18-5DB5-4C44-9924-33D9611E8E2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04.02.2020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E3BE01B-9DD5-4BA2-93C5-6FA26F38C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Leitpfostenmessung Wermelskirchen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E7A1E9-C4C4-4D44-A19E-3FB11EE13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F0A17-5330-4015-9470-CA6DE8EA88E9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  <p:pic>
        <p:nvPicPr>
          <p:cNvPr id="12" name="Inhaltsplatzhalter 2">
            <a:extLst>
              <a:ext uri="{FF2B5EF4-FFF2-40B4-BE49-F238E27FC236}">
                <a16:creationId xmlns:a16="http://schemas.microsoft.com/office/drawing/2014/main" id="{A4DB5152-FC00-4E93-9244-6A830600BA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393701" y="2107438"/>
            <a:ext cx="5719760" cy="389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nhaltsplatzhalter 8">
            <a:extLst>
              <a:ext uri="{FF2B5EF4-FFF2-40B4-BE49-F238E27FC236}">
                <a16:creationId xmlns:a16="http://schemas.microsoft.com/office/drawing/2014/main" id="{64D92436-DA6D-49F6-A075-E8733C2F4E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6265863" y="2107438"/>
            <a:ext cx="5719760" cy="389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64C67F5C-3054-483A-A356-970601DB7293}"/>
              </a:ext>
            </a:extLst>
          </p:cNvPr>
          <p:cNvSpPr txBox="1"/>
          <p:nvPr/>
        </p:nvSpPr>
        <p:spPr>
          <a:xfrm>
            <a:off x="1641605" y="6002793"/>
            <a:ext cx="32239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2017</a:t>
            </a:r>
          </a:p>
          <a:p>
            <a:pPr algn="ctr"/>
            <a:endParaRPr lang="de-DE" dirty="0"/>
          </a:p>
          <a:p>
            <a:pPr algn="ctr"/>
            <a:r>
              <a:rPr lang="de-DE" dirty="0"/>
              <a:t>34,7 % über dem „Grenzwert“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93C8A26-D042-46B4-B08F-2B3949513EFC}"/>
              </a:ext>
            </a:extLst>
          </p:cNvPr>
          <p:cNvSpPr txBox="1"/>
          <p:nvPr/>
        </p:nvSpPr>
        <p:spPr>
          <a:xfrm>
            <a:off x="7513764" y="5994686"/>
            <a:ext cx="32239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2019</a:t>
            </a:r>
          </a:p>
          <a:p>
            <a:pPr algn="ctr"/>
            <a:endParaRPr lang="de-DE" dirty="0"/>
          </a:p>
          <a:p>
            <a:pPr algn="ctr"/>
            <a:r>
              <a:rPr lang="de-DE" dirty="0"/>
              <a:t>10,3 % über dem „Grenzwert“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FEEB933-D271-4F2C-B557-90ABC0696A1F}"/>
              </a:ext>
            </a:extLst>
          </p:cNvPr>
          <p:cNvSpPr txBox="1"/>
          <p:nvPr/>
        </p:nvSpPr>
        <p:spPr>
          <a:xfrm>
            <a:off x="2398219" y="1933677"/>
            <a:ext cx="1710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Lärmverteilung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CD15B8D-401A-402C-BD53-AAAA6877459E}"/>
              </a:ext>
            </a:extLst>
          </p:cNvPr>
          <p:cNvSpPr txBox="1"/>
          <p:nvPr/>
        </p:nvSpPr>
        <p:spPr>
          <a:xfrm>
            <a:off x="8270381" y="1922772"/>
            <a:ext cx="1710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Lärmverteilung</a:t>
            </a:r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FA1E949C-5EDA-437E-922E-A9E030436495}"/>
              </a:ext>
            </a:extLst>
          </p:cNvPr>
          <p:cNvCxnSpPr>
            <a:cxnSpLocks/>
          </p:cNvCxnSpPr>
          <p:nvPr/>
        </p:nvCxnSpPr>
        <p:spPr>
          <a:xfrm flipV="1">
            <a:off x="9816231" y="2497982"/>
            <a:ext cx="0" cy="30963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C14A8369-5260-4F34-A289-E832975DEB09}"/>
              </a:ext>
            </a:extLst>
          </p:cNvPr>
          <p:cNvCxnSpPr>
            <a:cxnSpLocks/>
          </p:cNvCxnSpPr>
          <p:nvPr/>
        </p:nvCxnSpPr>
        <p:spPr>
          <a:xfrm flipV="1">
            <a:off x="3944916" y="2507506"/>
            <a:ext cx="0" cy="30963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2988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and153">
            <a:extLst>
              <a:ext uri="{FF2B5EF4-FFF2-40B4-BE49-F238E27FC236}">
                <a16:creationId xmlns:a16="http://schemas.microsoft.com/office/drawing/2014/main" id="{EDA3606F-34E6-4503-955B-BAF7B561E489}"/>
              </a:ext>
            </a:extLst>
          </p:cNvPr>
          <p:cNvSpPr/>
          <p:nvPr/>
        </p:nvSpPr>
        <p:spPr>
          <a:xfrm>
            <a:off x="12436475" y="7010400"/>
            <a:ext cx="1003300" cy="546100"/>
          </a:xfrm>
          <a:prstGeom prst="rect">
            <a:avLst/>
          </a:prstGeom>
          <a:solidFill>
            <a:srgbClr val="0090D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and152">
            <a:extLst>
              <a:ext uri="{FF2B5EF4-FFF2-40B4-BE49-F238E27FC236}">
                <a16:creationId xmlns:a16="http://schemas.microsoft.com/office/drawing/2014/main" id="{AEAECF8E-A161-4E34-AF7F-EE2AABF8D05B}"/>
              </a:ext>
            </a:extLst>
          </p:cNvPr>
          <p:cNvSpPr/>
          <p:nvPr/>
        </p:nvSpPr>
        <p:spPr>
          <a:xfrm>
            <a:off x="12436475" y="6337300"/>
            <a:ext cx="1003300" cy="673100"/>
          </a:xfrm>
          <a:prstGeom prst="rect">
            <a:avLst/>
          </a:prstGeom>
          <a:solidFill>
            <a:srgbClr val="FFD1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and151">
            <a:extLst>
              <a:ext uri="{FF2B5EF4-FFF2-40B4-BE49-F238E27FC236}">
                <a16:creationId xmlns:a16="http://schemas.microsoft.com/office/drawing/2014/main" id="{0F83B6F3-CD23-4559-B032-00782B0612AE}"/>
              </a:ext>
            </a:extLst>
          </p:cNvPr>
          <p:cNvSpPr/>
          <p:nvPr/>
        </p:nvSpPr>
        <p:spPr>
          <a:xfrm>
            <a:off x="12436475" y="0"/>
            <a:ext cx="1003300" cy="431800"/>
          </a:xfrm>
          <a:prstGeom prst="rect">
            <a:avLst/>
          </a:prstGeom>
          <a:solidFill>
            <a:srgbClr val="00A3B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318" name="Titel 5">
            <a:extLst>
              <a:ext uri="{FF2B5EF4-FFF2-40B4-BE49-F238E27FC236}">
                <a16:creationId xmlns:a16="http://schemas.microsoft.com/office/drawing/2014/main" id="{0485FE83-580A-48C3-BC6C-8589DB40A4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3700" y="369888"/>
            <a:ext cx="10502900" cy="962025"/>
          </a:xfrm>
        </p:spPr>
        <p:txBody>
          <a:bodyPr/>
          <a:lstStyle/>
          <a:p>
            <a:r>
              <a:rPr lang="de-DE" altLang="de-DE" dirty="0"/>
              <a:t>Eschbachtal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DBE1D4-64B4-44ED-82C8-A29342ED92E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04.02.2020</a:t>
            </a:r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F9EF856-85D7-4E22-A310-9727330E2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Leitpfostenmessung Wermelskirchen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DAF9CC0-EB5E-4664-B910-3467E032F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4CDDD0-90A0-4319-B36D-F748AAAED53B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05C1F73-E47A-4634-9AE3-B9F93FC4F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574" y="1813665"/>
            <a:ext cx="6078945" cy="4297214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01744C31-BB4E-4946-9DFA-793D5823CE1D}"/>
              </a:ext>
            </a:extLst>
          </p:cNvPr>
          <p:cNvSpPr txBox="1"/>
          <p:nvPr/>
        </p:nvSpPr>
        <p:spPr>
          <a:xfrm>
            <a:off x="6384148" y="1440252"/>
            <a:ext cx="3621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Messzeitraum: 24.06.-23.07.2019</a:t>
            </a:r>
          </a:p>
          <a:p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F3FD2C4-8BAD-4068-A5A0-A9E4E158BC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26" t="16162" r="4464" b="9752"/>
          <a:stretch/>
        </p:blipFill>
        <p:spPr>
          <a:xfrm>
            <a:off x="167159" y="1813665"/>
            <a:ext cx="5976665" cy="4233471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3C291EA0-F513-448C-914F-AE02E16BB97C}"/>
              </a:ext>
            </a:extLst>
          </p:cNvPr>
          <p:cNvSpPr txBox="1"/>
          <p:nvPr/>
        </p:nvSpPr>
        <p:spPr>
          <a:xfrm>
            <a:off x="563054" y="1401082"/>
            <a:ext cx="3621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Messzeitraum: 12.05.-14.05.2017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889909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and163">
            <a:extLst>
              <a:ext uri="{FF2B5EF4-FFF2-40B4-BE49-F238E27FC236}">
                <a16:creationId xmlns:a16="http://schemas.microsoft.com/office/drawing/2014/main" id="{EF2D81C5-17C6-4C75-BF2B-81F36124A355}"/>
              </a:ext>
            </a:extLst>
          </p:cNvPr>
          <p:cNvSpPr/>
          <p:nvPr/>
        </p:nvSpPr>
        <p:spPr>
          <a:xfrm>
            <a:off x="12436475" y="7010400"/>
            <a:ext cx="1003300" cy="546100"/>
          </a:xfrm>
          <a:prstGeom prst="rect">
            <a:avLst/>
          </a:prstGeom>
          <a:solidFill>
            <a:srgbClr val="97BF0D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and162">
            <a:extLst>
              <a:ext uri="{FF2B5EF4-FFF2-40B4-BE49-F238E27FC236}">
                <a16:creationId xmlns:a16="http://schemas.microsoft.com/office/drawing/2014/main" id="{36799A93-4233-440B-89D0-0E44E64143EA}"/>
              </a:ext>
            </a:extLst>
          </p:cNvPr>
          <p:cNvSpPr/>
          <p:nvPr/>
        </p:nvSpPr>
        <p:spPr>
          <a:xfrm>
            <a:off x="12436475" y="6337300"/>
            <a:ext cx="1003300" cy="673100"/>
          </a:xfrm>
          <a:prstGeom prst="rect">
            <a:avLst/>
          </a:prstGeom>
          <a:solidFill>
            <a:srgbClr val="447EBC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and161">
            <a:extLst>
              <a:ext uri="{FF2B5EF4-FFF2-40B4-BE49-F238E27FC236}">
                <a16:creationId xmlns:a16="http://schemas.microsoft.com/office/drawing/2014/main" id="{5843AD99-AFDB-4A90-8C7B-96B9300CB9CA}"/>
              </a:ext>
            </a:extLst>
          </p:cNvPr>
          <p:cNvSpPr/>
          <p:nvPr/>
        </p:nvSpPr>
        <p:spPr>
          <a:xfrm>
            <a:off x="12436475" y="0"/>
            <a:ext cx="1003300" cy="431800"/>
          </a:xfrm>
          <a:prstGeom prst="rect">
            <a:avLst/>
          </a:prstGeom>
          <a:solidFill>
            <a:srgbClr val="F394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Inhaltsplatzhalter 2">
            <a:extLst>
              <a:ext uri="{FF2B5EF4-FFF2-40B4-BE49-F238E27FC236}">
                <a16:creationId xmlns:a16="http://schemas.microsoft.com/office/drawing/2014/main" id="{B32F2A53-75D9-4C1E-BBDF-55AC2A94AC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393701" y="1403573"/>
            <a:ext cx="5719761" cy="3895354"/>
          </a:xfrm>
        </p:spPr>
      </p:pic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73973CEB-20BE-48F2-A511-A2CC2BD31D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6265863" y="1403573"/>
            <a:ext cx="5719761" cy="3895354"/>
          </a:xfrm>
        </p:spPr>
      </p:pic>
      <p:sp>
        <p:nvSpPr>
          <p:cNvPr id="12292" name="Titel 3">
            <a:extLst>
              <a:ext uri="{FF2B5EF4-FFF2-40B4-BE49-F238E27FC236}">
                <a16:creationId xmlns:a16="http://schemas.microsoft.com/office/drawing/2014/main" id="{99099577-6F71-4F2E-80F3-3F1779EEA8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3700" y="369888"/>
            <a:ext cx="10502900" cy="962025"/>
          </a:xfrm>
        </p:spPr>
        <p:txBody>
          <a:bodyPr/>
          <a:lstStyle/>
          <a:p>
            <a:r>
              <a:rPr lang="de-DE" altLang="de-DE" dirty="0"/>
              <a:t>Auswertung Eschbachtal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E868D18-5DB5-4C44-9924-33D9611E8E2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04.02.2020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E3BE01B-9DD5-4BA2-93C5-6FA26F38C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Leitpfostenmessung Wermelskirchen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E7A1E9-C4C4-4D44-A19E-3FB11EE13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F0A17-5330-4015-9470-CA6DE8EA88E9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74E9BB4-1CC9-4C26-8320-FFE5F3B05DFF}"/>
              </a:ext>
            </a:extLst>
          </p:cNvPr>
          <p:cNvSpPr txBox="1"/>
          <p:nvPr/>
        </p:nvSpPr>
        <p:spPr>
          <a:xfrm>
            <a:off x="2904767" y="529892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2017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FA5DCD0-E95E-4295-A485-1BCD3316733F}"/>
              </a:ext>
            </a:extLst>
          </p:cNvPr>
          <p:cNvSpPr txBox="1"/>
          <p:nvPr/>
        </p:nvSpPr>
        <p:spPr>
          <a:xfrm>
            <a:off x="8776929" y="529082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2019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2C52C86-6F22-475A-9FC6-AF2124DF6428}"/>
              </a:ext>
            </a:extLst>
          </p:cNvPr>
          <p:cNvSpPr txBox="1"/>
          <p:nvPr/>
        </p:nvSpPr>
        <p:spPr>
          <a:xfrm>
            <a:off x="1474888" y="5658036"/>
            <a:ext cx="3557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FF"/>
                </a:solidFill>
              </a:rPr>
              <a:t>Mittelwert:			81,2 dB(A)</a:t>
            </a:r>
          </a:p>
          <a:p>
            <a:r>
              <a:rPr lang="de-DE" dirty="0">
                <a:solidFill>
                  <a:srgbClr val="FF0000"/>
                </a:solidFill>
              </a:rPr>
              <a:t>Energetisches Mittel:	86,6 dB(A)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7D1F2E93-9C54-4317-8AED-A2F7D7FFB871}"/>
              </a:ext>
            </a:extLst>
          </p:cNvPr>
          <p:cNvSpPr txBox="1"/>
          <p:nvPr/>
        </p:nvSpPr>
        <p:spPr>
          <a:xfrm>
            <a:off x="7347050" y="5658035"/>
            <a:ext cx="3557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FF"/>
                </a:solidFill>
              </a:rPr>
              <a:t>Mittelwert:			80,9 dB(A)</a:t>
            </a:r>
          </a:p>
          <a:p>
            <a:r>
              <a:rPr lang="de-DE" dirty="0">
                <a:solidFill>
                  <a:srgbClr val="FF0000"/>
                </a:solidFill>
              </a:rPr>
              <a:t>Energetisches Mittel:	85,8 dB(A)</a:t>
            </a: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1C24EEA3-70D4-4D23-AE72-2C3F193E0376}"/>
              </a:ext>
            </a:extLst>
          </p:cNvPr>
          <p:cNvCxnSpPr/>
          <p:nvPr/>
        </p:nvCxnSpPr>
        <p:spPr>
          <a:xfrm>
            <a:off x="5711775" y="5868069"/>
            <a:ext cx="1080120" cy="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BE89324D-6887-4031-A77C-4C14E559E1A3}"/>
              </a:ext>
            </a:extLst>
          </p:cNvPr>
          <p:cNvSpPr txBox="1"/>
          <p:nvPr/>
        </p:nvSpPr>
        <p:spPr>
          <a:xfrm>
            <a:off x="5783783" y="5570306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>
                <a:solidFill>
                  <a:srgbClr val="0000FF"/>
                </a:solidFill>
              </a:rPr>
              <a:t>-0,3 dB</a:t>
            </a:r>
          </a:p>
        </p:txBody>
      </p: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F91E7E84-D35B-4BF8-B14A-EA48E72F1FC2}"/>
              </a:ext>
            </a:extLst>
          </p:cNvPr>
          <p:cNvCxnSpPr/>
          <p:nvPr/>
        </p:nvCxnSpPr>
        <p:spPr>
          <a:xfrm>
            <a:off x="5711775" y="6084093"/>
            <a:ext cx="108012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>
            <a:extLst>
              <a:ext uri="{FF2B5EF4-FFF2-40B4-BE49-F238E27FC236}">
                <a16:creationId xmlns:a16="http://schemas.microsoft.com/office/drawing/2014/main" id="{5502A31C-5B83-4FA5-9B54-1F842D1AB708}"/>
              </a:ext>
            </a:extLst>
          </p:cNvPr>
          <p:cNvSpPr txBox="1"/>
          <p:nvPr/>
        </p:nvSpPr>
        <p:spPr>
          <a:xfrm>
            <a:off x="5791428" y="6030557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>
                <a:solidFill>
                  <a:srgbClr val="FF0000"/>
                </a:solidFill>
              </a:rPr>
              <a:t>-0,8 dB</a:t>
            </a:r>
          </a:p>
        </p:txBody>
      </p:sp>
    </p:spTree>
    <p:extLst>
      <p:ext uri="{BB962C8B-B14F-4D97-AF65-F5344CB8AC3E}">
        <p14:creationId xmlns:p14="http://schemas.microsoft.com/office/powerpoint/2010/main" val="3835119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and173">
            <a:extLst>
              <a:ext uri="{FF2B5EF4-FFF2-40B4-BE49-F238E27FC236}">
                <a16:creationId xmlns:a16="http://schemas.microsoft.com/office/drawing/2014/main" id="{B6390294-6787-4F6F-89BC-6044BEEDAC32}"/>
              </a:ext>
            </a:extLst>
          </p:cNvPr>
          <p:cNvSpPr/>
          <p:nvPr/>
        </p:nvSpPr>
        <p:spPr>
          <a:xfrm>
            <a:off x="12436475" y="7010400"/>
            <a:ext cx="1003300" cy="546100"/>
          </a:xfrm>
          <a:prstGeom prst="rect">
            <a:avLst/>
          </a:prstGeom>
          <a:solidFill>
            <a:srgbClr val="FFD1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and172">
            <a:extLst>
              <a:ext uri="{FF2B5EF4-FFF2-40B4-BE49-F238E27FC236}">
                <a16:creationId xmlns:a16="http://schemas.microsoft.com/office/drawing/2014/main" id="{B1179BE5-5CAF-42BB-ACED-E642A8DD45DB}"/>
              </a:ext>
            </a:extLst>
          </p:cNvPr>
          <p:cNvSpPr/>
          <p:nvPr/>
        </p:nvSpPr>
        <p:spPr>
          <a:xfrm>
            <a:off x="12436475" y="6337300"/>
            <a:ext cx="1003300" cy="673100"/>
          </a:xfrm>
          <a:prstGeom prst="rect">
            <a:avLst/>
          </a:prstGeom>
          <a:solidFill>
            <a:srgbClr val="DA5C39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and171">
            <a:extLst>
              <a:ext uri="{FF2B5EF4-FFF2-40B4-BE49-F238E27FC236}">
                <a16:creationId xmlns:a16="http://schemas.microsoft.com/office/drawing/2014/main" id="{E08148BC-D609-41A6-A88A-5228CA6274E2}"/>
              </a:ext>
            </a:extLst>
          </p:cNvPr>
          <p:cNvSpPr/>
          <p:nvPr/>
        </p:nvSpPr>
        <p:spPr>
          <a:xfrm>
            <a:off x="12436475" y="0"/>
            <a:ext cx="1003300" cy="431800"/>
          </a:xfrm>
          <a:prstGeom prst="rect">
            <a:avLst/>
          </a:prstGeom>
          <a:solidFill>
            <a:srgbClr val="447EBC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Inhaltsplatzhalter 2">
            <a:extLst>
              <a:ext uri="{FF2B5EF4-FFF2-40B4-BE49-F238E27FC236}">
                <a16:creationId xmlns:a16="http://schemas.microsoft.com/office/drawing/2014/main" id="{B32F2A53-75D9-4C1E-BBDF-55AC2A94AC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393701" y="1732255"/>
            <a:ext cx="5719760" cy="3895353"/>
          </a:xfrm>
        </p:spPr>
      </p:pic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73973CEB-20BE-48F2-A511-A2CC2BD31D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6265863" y="1732255"/>
            <a:ext cx="5719760" cy="3895353"/>
          </a:xfrm>
        </p:spPr>
      </p:pic>
      <p:sp>
        <p:nvSpPr>
          <p:cNvPr id="12292" name="Titel 3">
            <a:extLst>
              <a:ext uri="{FF2B5EF4-FFF2-40B4-BE49-F238E27FC236}">
                <a16:creationId xmlns:a16="http://schemas.microsoft.com/office/drawing/2014/main" id="{99099577-6F71-4F2E-80F3-3F1779EEA8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3700" y="369888"/>
            <a:ext cx="10502900" cy="962025"/>
          </a:xfrm>
        </p:spPr>
        <p:txBody>
          <a:bodyPr/>
          <a:lstStyle/>
          <a:p>
            <a:r>
              <a:rPr lang="de-DE" altLang="de-DE" dirty="0"/>
              <a:t>Auswertung Eschbachtal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E868D18-5DB5-4C44-9924-33D9611E8E2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04.02.2020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E3BE01B-9DD5-4BA2-93C5-6FA26F38C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Leitpfostenmessung Wermelskirchen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E7A1E9-C4C4-4D44-A19E-3FB11EE13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F0A17-5330-4015-9470-CA6DE8EA88E9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74E9BB4-1CC9-4C26-8320-FFE5F3B05DFF}"/>
              </a:ext>
            </a:extLst>
          </p:cNvPr>
          <p:cNvSpPr txBox="1"/>
          <p:nvPr/>
        </p:nvSpPr>
        <p:spPr>
          <a:xfrm>
            <a:off x="2904767" y="5627610"/>
            <a:ext cx="697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2017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FA5DCD0-E95E-4295-A485-1BCD3316733F}"/>
              </a:ext>
            </a:extLst>
          </p:cNvPr>
          <p:cNvSpPr txBox="1"/>
          <p:nvPr/>
        </p:nvSpPr>
        <p:spPr>
          <a:xfrm>
            <a:off x="8776929" y="561950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2019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CE5D21D-9452-4F9B-BF00-9FC2E8ED4313}"/>
              </a:ext>
            </a:extLst>
          </p:cNvPr>
          <p:cNvSpPr txBox="1"/>
          <p:nvPr/>
        </p:nvSpPr>
        <p:spPr>
          <a:xfrm>
            <a:off x="2013496" y="1558494"/>
            <a:ext cx="2480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Geschwindigkeitsprofil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C17490A-D330-4600-80A2-596CA86451BE}"/>
              </a:ext>
            </a:extLst>
          </p:cNvPr>
          <p:cNvSpPr txBox="1"/>
          <p:nvPr/>
        </p:nvSpPr>
        <p:spPr>
          <a:xfrm>
            <a:off x="7885658" y="1547589"/>
            <a:ext cx="2480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Geschwindigkeitsprofil</a:t>
            </a:r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6D96C8AD-30A1-4105-BD7A-57C5E23C9667}"/>
              </a:ext>
            </a:extLst>
          </p:cNvPr>
          <p:cNvCxnSpPr/>
          <p:nvPr/>
        </p:nvCxnSpPr>
        <p:spPr>
          <a:xfrm flipV="1">
            <a:off x="3876511" y="2123653"/>
            <a:ext cx="0" cy="30963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4D86BF53-30AE-43A4-8FB5-C089221B3337}"/>
              </a:ext>
            </a:extLst>
          </p:cNvPr>
          <p:cNvCxnSpPr>
            <a:cxnSpLocks/>
          </p:cNvCxnSpPr>
          <p:nvPr/>
        </p:nvCxnSpPr>
        <p:spPr>
          <a:xfrm flipV="1">
            <a:off x="9744223" y="2123653"/>
            <a:ext cx="0" cy="30963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4902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and183">
            <a:extLst>
              <a:ext uri="{FF2B5EF4-FFF2-40B4-BE49-F238E27FC236}">
                <a16:creationId xmlns:a16="http://schemas.microsoft.com/office/drawing/2014/main" id="{6BDFE439-F0C1-4662-B43C-C842E34D7568}"/>
              </a:ext>
            </a:extLst>
          </p:cNvPr>
          <p:cNvSpPr/>
          <p:nvPr/>
        </p:nvSpPr>
        <p:spPr>
          <a:xfrm>
            <a:off x="12436475" y="7010400"/>
            <a:ext cx="1003300" cy="546100"/>
          </a:xfrm>
          <a:prstGeom prst="rect">
            <a:avLst/>
          </a:prstGeom>
          <a:solidFill>
            <a:srgbClr val="F394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and182">
            <a:extLst>
              <a:ext uri="{FF2B5EF4-FFF2-40B4-BE49-F238E27FC236}">
                <a16:creationId xmlns:a16="http://schemas.microsoft.com/office/drawing/2014/main" id="{733BC2FE-2240-449D-8447-BBB98F996CD6}"/>
              </a:ext>
            </a:extLst>
          </p:cNvPr>
          <p:cNvSpPr/>
          <p:nvPr/>
        </p:nvSpPr>
        <p:spPr>
          <a:xfrm>
            <a:off x="12436475" y="6337300"/>
            <a:ext cx="1003300" cy="673100"/>
          </a:xfrm>
          <a:prstGeom prst="rect">
            <a:avLst/>
          </a:prstGeom>
          <a:solidFill>
            <a:srgbClr val="A69DC9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and181">
            <a:extLst>
              <a:ext uri="{FF2B5EF4-FFF2-40B4-BE49-F238E27FC236}">
                <a16:creationId xmlns:a16="http://schemas.microsoft.com/office/drawing/2014/main" id="{D9CA8ED3-B0C4-495A-A7BE-E78AF464A608}"/>
              </a:ext>
            </a:extLst>
          </p:cNvPr>
          <p:cNvSpPr/>
          <p:nvPr/>
        </p:nvSpPr>
        <p:spPr>
          <a:xfrm>
            <a:off x="12436475" y="0"/>
            <a:ext cx="1003300" cy="431800"/>
          </a:xfrm>
          <a:prstGeom prst="rect">
            <a:avLst/>
          </a:prstGeom>
          <a:solidFill>
            <a:srgbClr val="97BF0D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Inhaltsplatzhalter 2">
            <a:extLst>
              <a:ext uri="{FF2B5EF4-FFF2-40B4-BE49-F238E27FC236}">
                <a16:creationId xmlns:a16="http://schemas.microsoft.com/office/drawing/2014/main" id="{B32F2A53-75D9-4C1E-BBDF-55AC2A94AC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393701" y="1403573"/>
            <a:ext cx="5719760" cy="3895354"/>
          </a:xfrm>
        </p:spPr>
      </p:pic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73973CEB-20BE-48F2-A511-A2CC2BD31D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6265863" y="1403573"/>
            <a:ext cx="5719760" cy="3895354"/>
          </a:xfrm>
        </p:spPr>
      </p:pic>
      <p:sp>
        <p:nvSpPr>
          <p:cNvPr id="12292" name="Titel 3">
            <a:extLst>
              <a:ext uri="{FF2B5EF4-FFF2-40B4-BE49-F238E27FC236}">
                <a16:creationId xmlns:a16="http://schemas.microsoft.com/office/drawing/2014/main" id="{99099577-6F71-4F2E-80F3-3F1779EEA8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3700" y="369888"/>
            <a:ext cx="10502900" cy="962025"/>
          </a:xfrm>
        </p:spPr>
        <p:txBody>
          <a:bodyPr/>
          <a:lstStyle/>
          <a:p>
            <a:r>
              <a:rPr lang="de-DE" altLang="de-DE" dirty="0"/>
              <a:t>Auswertung Eschbachtal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E868D18-5DB5-4C44-9924-33D9611E8E2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04.02.2020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E3BE01B-9DD5-4BA2-93C5-6FA26F38C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Leitpfostenmessung Wermelskirchen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E7A1E9-C4C4-4D44-A19E-3FB11EE13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F0A17-5330-4015-9470-CA6DE8EA88E9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74E9BB4-1CC9-4C26-8320-FFE5F3B05DFF}"/>
              </a:ext>
            </a:extLst>
          </p:cNvPr>
          <p:cNvSpPr txBox="1"/>
          <p:nvPr/>
        </p:nvSpPr>
        <p:spPr>
          <a:xfrm>
            <a:off x="2904767" y="529892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2017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FA5DCD0-E95E-4295-A485-1BCD3316733F}"/>
              </a:ext>
            </a:extLst>
          </p:cNvPr>
          <p:cNvSpPr txBox="1"/>
          <p:nvPr/>
        </p:nvSpPr>
        <p:spPr>
          <a:xfrm>
            <a:off x="8776929" y="529082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3193757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and193">
            <a:extLst>
              <a:ext uri="{FF2B5EF4-FFF2-40B4-BE49-F238E27FC236}">
                <a16:creationId xmlns:a16="http://schemas.microsoft.com/office/drawing/2014/main" id="{BF3EF3DC-9239-49D4-8FCC-650CFD950432}"/>
              </a:ext>
            </a:extLst>
          </p:cNvPr>
          <p:cNvSpPr/>
          <p:nvPr/>
        </p:nvSpPr>
        <p:spPr>
          <a:xfrm>
            <a:off x="12436475" y="7010400"/>
            <a:ext cx="1003300" cy="546100"/>
          </a:xfrm>
          <a:prstGeom prst="rect">
            <a:avLst/>
          </a:prstGeom>
          <a:solidFill>
            <a:srgbClr val="A69DC9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and192">
            <a:extLst>
              <a:ext uri="{FF2B5EF4-FFF2-40B4-BE49-F238E27FC236}">
                <a16:creationId xmlns:a16="http://schemas.microsoft.com/office/drawing/2014/main" id="{6B8749B7-7C6E-4973-BF68-DDE563E53293}"/>
              </a:ext>
            </a:extLst>
          </p:cNvPr>
          <p:cNvSpPr/>
          <p:nvPr/>
        </p:nvSpPr>
        <p:spPr>
          <a:xfrm>
            <a:off x="12436475" y="6337300"/>
            <a:ext cx="1003300" cy="673100"/>
          </a:xfrm>
          <a:prstGeom prst="rect">
            <a:avLst/>
          </a:prstGeom>
          <a:solidFill>
            <a:srgbClr val="0090D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and191">
            <a:extLst>
              <a:ext uri="{FF2B5EF4-FFF2-40B4-BE49-F238E27FC236}">
                <a16:creationId xmlns:a16="http://schemas.microsoft.com/office/drawing/2014/main" id="{575D0BAF-91EB-46C0-AC51-163956180F21}"/>
              </a:ext>
            </a:extLst>
          </p:cNvPr>
          <p:cNvSpPr/>
          <p:nvPr/>
        </p:nvSpPr>
        <p:spPr>
          <a:xfrm>
            <a:off x="12436475" y="0"/>
            <a:ext cx="1003300" cy="431800"/>
          </a:xfrm>
          <a:prstGeom prst="rect">
            <a:avLst/>
          </a:prstGeom>
          <a:solidFill>
            <a:srgbClr val="DA5C39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292" name="Titel 3">
            <a:extLst>
              <a:ext uri="{FF2B5EF4-FFF2-40B4-BE49-F238E27FC236}">
                <a16:creationId xmlns:a16="http://schemas.microsoft.com/office/drawing/2014/main" id="{99099577-6F71-4F2E-80F3-3F1779EEA8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3700" y="369888"/>
            <a:ext cx="10502900" cy="962025"/>
          </a:xfrm>
        </p:spPr>
        <p:txBody>
          <a:bodyPr/>
          <a:lstStyle/>
          <a:p>
            <a:r>
              <a:rPr lang="de-DE" altLang="de-DE" dirty="0"/>
              <a:t>Auswertung Eschbachtal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E868D18-5DB5-4C44-9924-33D9611E8E2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04.02.2020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E3BE01B-9DD5-4BA2-93C5-6FA26F38C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Leitpfostenmessung Wermelskirchen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E7A1E9-C4C4-4D44-A19E-3FB11EE13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F0A17-5330-4015-9470-CA6DE8EA88E9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  <p:pic>
        <p:nvPicPr>
          <p:cNvPr id="12" name="Inhaltsplatzhalter 2">
            <a:extLst>
              <a:ext uri="{FF2B5EF4-FFF2-40B4-BE49-F238E27FC236}">
                <a16:creationId xmlns:a16="http://schemas.microsoft.com/office/drawing/2014/main" id="{A4DB5152-FC00-4E93-9244-6A830600BA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393701" y="2107438"/>
            <a:ext cx="5719760" cy="3895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nhaltsplatzhalter 8">
            <a:extLst>
              <a:ext uri="{FF2B5EF4-FFF2-40B4-BE49-F238E27FC236}">
                <a16:creationId xmlns:a16="http://schemas.microsoft.com/office/drawing/2014/main" id="{64D92436-DA6D-49F6-A075-E8733C2F4E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6265863" y="2107438"/>
            <a:ext cx="5719760" cy="3895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64C67F5C-3054-483A-A356-970601DB7293}"/>
              </a:ext>
            </a:extLst>
          </p:cNvPr>
          <p:cNvSpPr txBox="1"/>
          <p:nvPr/>
        </p:nvSpPr>
        <p:spPr>
          <a:xfrm>
            <a:off x="1639201" y="6002793"/>
            <a:ext cx="32287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2017</a:t>
            </a:r>
          </a:p>
          <a:p>
            <a:pPr algn="ctr"/>
            <a:endParaRPr lang="de-DE" dirty="0"/>
          </a:p>
          <a:p>
            <a:pPr algn="ctr"/>
            <a:r>
              <a:rPr lang="de-DE" dirty="0"/>
              <a:t>18,8 % über dem „Grenzwert“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93C8A26-D042-46B4-B08F-2B3949513EFC}"/>
              </a:ext>
            </a:extLst>
          </p:cNvPr>
          <p:cNvSpPr txBox="1"/>
          <p:nvPr/>
        </p:nvSpPr>
        <p:spPr>
          <a:xfrm>
            <a:off x="7609943" y="5994686"/>
            <a:ext cx="30316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2019</a:t>
            </a:r>
          </a:p>
          <a:p>
            <a:pPr algn="ctr"/>
            <a:endParaRPr lang="de-DE" dirty="0"/>
          </a:p>
          <a:p>
            <a:pPr algn="ctr"/>
            <a:r>
              <a:rPr lang="de-DE" dirty="0"/>
              <a:t>16 % über dem „Grenzwert“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FEEB933-D271-4F2C-B557-90ABC0696A1F}"/>
              </a:ext>
            </a:extLst>
          </p:cNvPr>
          <p:cNvSpPr txBox="1"/>
          <p:nvPr/>
        </p:nvSpPr>
        <p:spPr>
          <a:xfrm>
            <a:off x="2398219" y="1933677"/>
            <a:ext cx="1710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Lärmverteilung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CD15B8D-401A-402C-BD53-AAAA6877459E}"/>
              </a:ext>
            </a:extLst>
          </p:cNvPr>
          <p:cNvSpPr txBox="1"/>
          <p:nvPr/>
        </p:nvSpPr>
        <p:spPr>
          <a:xfrm>
            <a:off x="8270381" y="1922772"/>
            <a:ext cx="1710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Lärmverteilung</a:t>
            </a:r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CBCD600E-215E-4F1C-9DDF-036D90960520}"/>
              </a:ext>
            </a:extLst>
          </p:cNvPr>
          <p:cNvCxnSpPr>
            <a:cxnSpLocks/>
          </p:cNvCxnSpPr>
          <p:nvPr/>
        </p:nvCxnSpPr>
        <p:spPr>
          <a:xfrm flipV="1">
            <a:off x="9816231" y="2497982"/>
            <a:ext cx="0" cy="30963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207D31B1-BBD6-4872-BDB2-B5687DDFDEB2}"/>
              </a:ext>
            </a:extLst>
          </p:cNvPr>
          <p:cNvCxnSpPr>
            <a:cxnSpLocks/>
          </p:cNvCxnSpPr>
          <p:nvPr/>
        </p:nvCxnSpPr>
        <p:spPr>
          <a:xfrm flipV="1">
            <a:off x="3944916" y="2507506"/>
            <a:ext cx="0" cy="30963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3055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and203">
            <a:extLst>
              <a:ext uri="{FF2B5EF4-FFF2-40B4-BE49-F238E27FC236}">
                <a16:creationId xmlns:a16="http://schemas.microsoft.com/office/drawing/2014/main" id="{A66D6F10-04CA-4DD5-8F5D-E7FB11DBBCD7}"/>
              </a:ext>
            </a:extLst>
          </p:cNvPr>
          <p:cNvSpPr/>
          <p:nvPr/>
        </p:nvSpPr>
        <p:spPr>
          <a:xfrm>
            <a:off x="12436475" y="7010400"/>
            <a:ext cx="1003300" cy="546100"/>
          </a:xfrm>
          <a:prstGeom prst="rect">
            <a:avLst/>
          </a:prstGeom>
          <a:solidFill>
            <a:srgbClr val="0AA459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and202">
            <a:extLst>
              <a:ext uri="{FF2B5EF4-FFF2-40B4-BE49-F238E27FC236}">
                <a16:creationId xmlns:a16="http://schemas.microsoft.com/office/drawing/2014/main" id="{0C6E2A08-1121-49EC-B747-86607D6A6974}"/>
              </a:ext>
            </a:extLst>
          </p:cNvPr>
          <p:cNvSpPr/>
          <p:nvPr/>
        </p:nvSpPr>
        <p:spPr>
          <a:xfrm>
            <a:off x="12436475" y="6337300"/>
            <a:ext cx="1003300" cy="673100"/>
          </a:xfrm>
          <a:prstGeom prst="rect">
            <a:avLst/>
          </a:prstGeom>
          <a:solidFill>
            <a:srgbClr val="F394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and201">
            <a:extLst>
              <a:ext uri="{FF2B5EF4-FFF2-40B4-BE49-F238E27FC236}">
                <a16:creationId xmlns:a16="http://schemas.microsoft.com/office/drawing/2014/main" id="{3DFD27C9-5452-4265-AC5B-16B73C789095}"/>
              </a:ext>
            </a:extLst>
          </p:cNvPr>
          <p:cNvSpPr/>
          <p:nvPr/>
        </p:nvSpPr>
        <p:spPr>
          <a:xfrm>
            <a:off x="12436475" y="0"/>
            <a:ext cx="1003300" cy="431800"/>
          </a:xfrm>
          <a:prstGeom prst="rect">
            <a:avLst/>
          </a:prstGeom>
          <a:solidFill>
            <a:srgbClr val="447EBC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318" name="Titel 5">
            <a:extLst>
              <a:ext uri="{FF2B5EF4-FFF2-40B4-BE49-F238E27FC236}">
                <a16:creationId xmlns:a16="http://schemas.microsoft.com/office/drawing/2014/main" id="{0485FE83-580A-48C3-BC6C-8589DB40A4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3700" y="369888"/>
            <a:ext cx="10502900" cy="962025"/>
          </a:xfrm>
        </p:spPr>
        <p:txBody>
          <a:bodyPr/>
          <a:lstStyle/>
          <a:p>
            <a:r>
              <a:rPr lang="de-DE" altLang="de-DE" dirty="0" err="1"/>
              <a:t>Kreckersweg</a:t>
            </a:r>
            <a:endParaRPr lang="de-DE" alt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DBE1D4-64B4-44ED-82C8-A29342ED92E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04.02.2020</a:t>
            </a:r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F9EF856-85D7-4E22-A310-9727330E2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Leitpfostenmessung Wermelskirchen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DAF9CC0-EB5E-4664-B910-3467E032F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4CDDD0-90A0-4319-B36D-F748AAAED53B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EAFBA3F-E1DF-48C7-984B-F52146F98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831" y="1961624"/>
            <a:ext cx="6192688" cy="4266804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18811D01-5A19-4130-9CE1-FC1A2AFD8BA9}"/>
              </a:ext>
            </a:extLst>
          </p:cNvPr>
          <p:cNvSpPr txBox="1"/>
          <p:nvPr/>
        </p:nvSpPr>
        <p:spPr>
          <a:xfrm>
            <a:off x="6215831" y="1582523"/>
            <a:ext cx="3300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Messzeitraum: 24.06-13.07.19</a:t>
            </a:r>
          </a:p>
          <a:p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CF095337-D7A3-4B4E-8AED-DCF86501AB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04" t="6675" r="4709" b="9681"/>
          <a:stretch/>
        </p:blipFill>
        <p:spPr>
          <a:xfrm>
            <a:off x="95151" y="1961624"/>
            <a:ext cx="6076627" cy="4266804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4AE2ED9A-2DAA-489C-BEB3-218CBB32B353}"/>
              </a:ext>
            </a:extLst>
          </p:cNvPr>
          <p:cNvSpPr txBox="1"/>
          <p:nvPr/>
        </p:nvSpPr>
        <p:spPr>
          <a:xfrm>
            <a:off x="455190" y="1583873"/>
            <a:ext cx="3300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Messzeitraum: 30.06-02.07.17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5803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and213">
            <a:extLst>
              <a:ext uri="{FF2B5EF4-FFF2-40B4-BE49-F238E27FC236}">
                <a16:creationId xmlns:a16="http://schemas.microsoft.com/office/drawing/2014/main" id="{13B3BA11-B693-4D71-AE7D-DEBB83F1EAEE}"/>
              </a:ext>
            </a:extLst>
          </p:cNvPr>
          <p:cNvSpPr/>
          <p:nvPr/>
        </p:nvSpPr>
        <p:spPr>
          <a:xfrm>
            <a:off x="12436475" y="7010400"/>
            <a:ext cx="1003300" cy="546100"/>
          </a:xfrm>
          <a:prstGeom prst="rect">
            <a:avLst/>
          </a:prstGeom>
          <a:solidFill>
            <a:srgbClr val="0090D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and212">
            <a:extLst>
              <a:ext uri="{FF2B5EF4-FFF2-40B4-BE49-F238E27FC236}">
                <a16:creationId xmlns:a16="http://schemas.microsoft.com/office/drawing/2014/main" id="{C5A090C5-0A4C-4F4E-B646-FAB67FD646BC}"/>
              </a:ext>
            </a:extLst>
          </p:cNvPr>
          <p:cNvSpPr/>
          <p:nvPr/>
        </p:nvSpPr>
        <p:spPr>
          <a:xfrm>
            <a:off x="12436475" y="6337300"/>
            <a:ext cx="1003300" cy="673100"/>
          </a:xfrm>
          <a:prstGeom prst="rect">
            <a:avLst/>
          </a:prstGeom>
          <a:solidFill>
            <a:srgbClr val="97BF0D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and211">
            <a:extLst>
              <a:ext uri="{FF2B5EF4-FFF2-40B4-BE49-F238E27FC236}">
                <a16:creationId xmlns:a16="http://schemas.microsoft.com/office/drawing/2014/main" id="{9033F567-72DC-4411-B36F-2F045D4456C9}"/>
              </a:ext>
            </a:extLst>
          </p:cNvPr>
          <p:cNvSpPr/>
          <p:nvPr/>
        </p:nvSpPr>
        <p:spPr>
          <a:xfrm>
            <a:off x="12436475" y="0"/>
            <a:ext cx="1003300" cy="431800"/>
          </a:xfrm>
          <a:prstGeom prst="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Inhaltsplatzhalter 2">
            <a:extLst>
              <a:ext uri="{FF2B5EF4-FFF2-40B4-BE49-F238E27FC236}">
                <a16:creationId xmlns:a16="http://schemas.microsoft.com/office/drawing/2014/main" id="{B32F2A53-75D9-4C1E-BBDF-55AC2A94AC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393701" y="1403573"/>
            <a:ext cx="5719761" cy="3895354"/>
          </a:xfrm>
        </p:spPr>
      </p:pic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73973CEB-20BE-48F2-A511-A2CC2BD31D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6265863" y="1403573"/>
            <a:ext cx="5719761" cy="3895354"/>
          </a:xfrm>
        </p:spPr>
      </p:pic>
      <p:sp>
        <p:nvSpPr>
          <p:cNvPr id="12292" name="Titel 3">
            <a:extLst>
              <a:ext uri="{FF2B5EF4-FFF2-40B4-BE49-F238E27FC236}">
                <a16:creationId xmlns:a16="http://schemas.microsoft.com/office/drawing/2014/main" id="{99099577-6F71-4F2E-80F3-3F1779EEA8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3700" y="369888"/>
            <a:ext cx="10502900" cy="962025"/>
          </a:xfrm>
        </p:spPr>
        <p:txBody>
          <a:bodyPr/>
          <a:lstStyle/>
          <a:p>
            <a:r>
              <a:rPr lang="de-DE" altLang="de-DE" dirty="0"/>
              <a:t>Auswertung </a:t>
            </a:r>
            <a:r>
              <a:rPr lang="de-DE" altLang="de-DE" dirty="0" err="1"/>
              <a:t>Kreckersweg</a:t>
            </a:r>
            <a:endParaRPr lang="de-DE" alt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E868D18-5DB5-4C44-9924-33D9611E8E2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04.02.2020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E3BE01B-9DD5-4BA2-93C5-6FA26F38C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Leitpfostenmessung Wermelskirchen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E7A1E9-C4C4-4D44-A19E-3FB11EE13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F0A17-5330-4015-9470-CA6DE8EA88E9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74E9BB4-1CC9-4C26-8320-FFE5F3B05DFF}"/>
              </a:ext>
            </a:extLst>
          </p:cNvPr>
          <p:cNvSpPr txBox="1"/>
          <p:nvPr/>
        </p:nvSpPr>
        <p:spPr>
          <a:xfrm>
            <a:off x="2904767" y="529892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2017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FA5DCD0-E95E-4295-A485-1BCD3316733F}"/>
              </a:ext>
            </a:extLst>
          </p:cNvPr>
          <p:cNvSpPr txBox="1"/>
          <p:nvPr/>
        </p:nvSpPr>
        <p:spPr>
          <a:xfrm>
            <a:off x="8776929" y="529082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2019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2C52C86-6F22-475A-9FC6-AF2124DF6428}"/>
              </a:ext>
            </a:extLst>
          </p:cNvPr>
          <p:cNvSpPr txBox="1"/>
          <p:nvPr/>
        </p:nvSpPr>
        <p:spPr>
          <a:xfrm>
            <a:off x="1474888" y="5658036"/>
            <a:ext cx="3557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FF"/>
                </a:solidFill>
              </a:rPr>
              <a:t>Mittelwert:			82,9 dB(A)</a:t>
            </a:r>
          </a:p>
          <a:p>
            <a:r>
              <a:rPr lang="de-DE" dirty="0">
                <a:solidFill>
                  <a:srgbClr val="FF0000"/>
                </a:solidFill>
              </a:rPr>
              <a:t>Energetisches Mittel:	86,6 dB(A)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7D1F2E93-9C54-4317-8AED-A2F7D7FFB871}"/>
              </a:ext>
            </a:extLst>
          </p:cNvPr>
          <p:cNvSpPr txBox="1"/>
          <p:nvPr/>
        </p:nvSpPr>
        <p:spPr>
          <a:xfrm>
            <a:off x="7347050" y="5658035"/>
            <a:ext cx="3557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FF"/>
                </a:solidFill>
              </a:rPr>
              <a:t>Mittelwert:			77,8 dB(A)</a:t>
            </a:r>
          </a:p>
          <a:p>
            <a:r>
              <a:rPr lang="de-DE" dirty="0">
                <a:solidFill>
                  <a:srgbClr val="FF0000"/>
                </a:solidFill>
              </a:rPr>
              <a:t>Energetisches Mittel:	81,4 dB(A)</a:t>
            </a: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B1FAD294-7290-48B6-A992-B52299CF2DB1}"/>
              </a:ext>
            </a:extLst>
          </p:cNvPr>
          <p:cNvCxnSpPr/>
          <p:nvPr/>
        </p:nvCxnSpPr>
        <p:spPr>
          <a:xfrm>
            <a:off x="5711775" y="5868069"/>
            <a:ext cx="1080120" cy="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5BE116D4-EDF0-4758-819F-9F6F858F7CB6}"/>
              </a:ext>
            </a:extLst>
          </p:cNvPr>
          <p:cNvSpPr txBox="1"/>
          <p:nvPr/>
        </p:nvSpPr>
        <p:spPr>
          <a:xfrm>
            <a:off x="5783783" y="5570306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>
                <a:solidFill>
                  <a:srgbClr val="0000FF"/>
                </a:solidFill>
              </a:rPr>
              <a:t>-5,1 dB</a:t>
            </a:r>
          </a:p>
        </p:txBody>
      </p: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86A73960-8B54-4E66-BFC9-81EA01DE405E}"/>
              </a:ext>
            </a:extLst>
          </p:cNvPr>
          <p:cNvCxnSpPr/>
          <p:nvPr/>
        </p:nvCxnSpPr>
        <p:spPr>
          <a:xfrm>
            <a:off x="5711775" y="6084093"/>
            <a:ext cx="108012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>
            <a:extLst>
              <a:ext uri="{FF2B5EF4-FFF2-40B4-BE49-F238E27FC236}">
                <a16:creationId xmlns:a16="http://schemas.microsoft.com/office/drawing/2014/main" id="{317581DC-3C3D-46CC-85A7-1DCF74FBFF7F}"/>
              </a:ext>
            </a:extLst>
          </p:cNvPr>
          <p:cNvSpPr txBox="1"/>
          <p:nvPr/>
        </p:nvSpPr>
        <p:spPr>
          <a:xfrm>
            <a:off x="5791428" y="6030557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>
                <a:solidFill>
                  <a:srgbClr val="FF0000"/>
                </a:solidFill>
              </a:rPr>
              <a:t>-5,2 dB</a:t>
            </a:r>
          </a:p>
        </p:txBody>
      </p:sp>
    </p:spTree>
    <p:extLst>
      <p:ext uri="{BB962C8B-B14F-4D97-AF65-F5344CB8AC3E}">
        <p14:creationId xmlns:p14="http://schemas.microsoft.com/office/powerpoint/2010/main" val="1724080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and223">
            <a:extLst>
              <a:ext uri="{FF2B5EF4-FFF2-40B4-BE49-F238E27FC236}">
                <a16:creationId xmlns:a16="http://schemas.microsoft.com/office/drawing/2014/main" id="{409263EB-D592-4E08-9F70-7CE54CE1F5E1}"/>
              </a:ext>
            </a:extLst>
          </p:cNvPr>
          <p:cNvSpPr/>
          <p:nvPr/>
        </p:nvSpPr>
        <p:spPr>
          <a:xfrm>
            <a:off x="12436475" y="7010400"/>
            <a:ext cx="1003300" cy="546100"/>
          </a:xfrm>
          <a:prstGeom prst="rect">
            <a:avLst/>
          </a:prstGeom>
          <a:solidFill>
            <a:srgbClr val="0090D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and222">
            <a:extLst>
              <a:ext uri="{FF2B5EF4-FFF2-40B4-BE49-F238E27FC236}">
                <a16:creationId xmlns:a16="http://schemas.microsoft.com/office/drawing/2014/main" id="{0BB16004-368E-4337-9441-620DED1ADD7C}"/>
              </a:ext>
            </a:extLst>
          </p:cNvPr>
          <p:cNvSpPr/>
          <p:nvPr/>
        </p:nvSpPr>
        <p:spPr>
          <a:xfrm>
            <a:off x="12436475" y="6337300"/>
            <a:ext cx="1003300" cy="673100"/>
          </a:xfrm>
          <a:prstGeom prst="rect">
            <a:avLst/>
          </a:prstGeom>
          <a:solidFill>
            <a:srgbClr val="FFD1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and221">
            <a:extLst>
              <a:ext uri="{FF2B5EF4-FFF2-40B4-BE49-F238E27FC236}">
                <a16:creationId xmlns:a16="http://schemas.microsoft.com/office/drawing/2014/main" id="{672ABD0C-9F8D-462C-8E6D-B3C26D0A5511}"/>
              </a:ext>
            </a:extLst>
          </p:cNvPr>
          <p:cNvSpPr/>
          <p:nvPr/>
        </p:nvSpPr>
        <p:spPr>
          <a:xfrm>
            <a:off x="12436475" y="0"/>
            <a:ext cx="1003300" cy="431800"/>
          </a:xfrm>
          <a:prstGeom prst="rect">
            <a:avLst/>
          </a:prstGeom>
          <a:solidFill>
            <a:srgbClr val="00A3B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Inhaltsplatzhalter 2">
            <a:extLst>
              <a:ext uri="{FF2B5EF4-FFF2-40B4-BE49-F238E27FC236}">
                <a16:creationId xmlns:a16="http://schemas.microsoft.com/office/drawing/2014/main" id="{B32F2A53-75D9-4C1E-BBDF-55AC2A94AC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393701" y="1732255"/>
            <a:ext cx="5719760" cy="3895353"/>
          </a:xfrm>
        </p:spPr>
      </p:pic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73973CEB-20BE-48F2-A511-A2CC2BD31D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6265863" y="1732255"/>
            <a:ext cx="5719760" cy="3895353"/>
          </a:xfrm>
        </p:spPr>
      </p:pic>
      <p:sp>
        <p:nvSpPr>
          <p:cNvPr id="12292" name="Titel 3">
            <a:extLst>
              <a:ext uri="{FF2B5EF4-FFF2-40B4-BE49-F238E27FC236}">
                <a16:creationId xmlns:a16="http://schemas.microsoft.com/office/drawing/2014/main" id="{99099577-6F71-4F2E-80F3-3F1779EEA8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3700" y="369888"/>
            <a:ext cx="10502900" cy="962025"/>
          </a:xfrm>
        </p:spPr>
        <p:txBody>
          <a:bodyPr/>
          <a:lstStyle/>
          <a:p>
            <a:r>
              <a:rPr lang="de-DE" altLang="de-DE" dirty="0"/>
              <a:t>Auswertung </a:t>
            </a:r>
            <a:r>
              <a:rPr lang="de-DE" altLang="de-DE" dirty="0" err="1"/>
              <a:t>Kreckersweg</a:t>
            </a:r>
            <a:endParaRPr lang="de-DE" alt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E868D18-5DB5-4C44-9924-33D9611E8E2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04.02.2020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E3BE01B-9DD5-4BA2-93C5-6FA26F38C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Leitpfostenmessung Wermelskirchen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E7A1E9-C4C4-4D44-A19E-3FB11EE13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F0A17-5330-4015-9470-CA6DE8EA88E9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74E9BB4-1CC9-4C26-8320-FFE5F3B05DFF}"/>
              </a:ext>
            </a:extLst>
          </p:cNvPr>
          <p:cNvSpPr txBox="1"/>
          <p:nvPr/>
        </p:nvSpPr>
        <p:spPr>
          <a:xfrm>
            <a:off x="2904767" y="562761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2017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FA5DCD0-E95E-4295-A485-1BCD3316733F}"/>
              </a:ext>
            </a:extLst>
          </p:cNvPr>
          <p:cNvSpPr txBox="1"/>
          <p:nvPr/>
        </p:nvSpPr>
        <p:spPr>
          <a:xfrm>
            <a:off x="8776929" y="561950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2019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CE5D21D-9452-4F9B-BF00-9FC2E8ED4313}"/>
              </a:ext>
            </a:extLst>
          </p:cNvPr>
          <p:cNvSpPr txBox="1"/>
          <p:nvPr/>
        </p:nvSpPr>
        <p:spPr>
          <a:xfrm>
            <a:off x="2013496" y="1558494"/>
            <a:ext cx="2480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Geschwindigkeitsprofil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C17490A-D330-4600-80A2-596CA86451BE}"/>
              </a:ext>
            </a:extLst>
          </p:cNvPr>
          <p:cNvSpPr txBox="1"/>
          <p:nvPr/>
        </p:nvSpPr>
        <p:spPr>
          <a:xfrm>
            <a:off x="7885658" y="1547589"/>
            <a:ext cx="2480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Geschwindigkeitsprofil</a:t>
            </a:r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82A1DFA9-2F86-4144-AAC1-4B8EE0080625}"/>
              </a:ext>
            </a:extLst>
          </p:cNvPr>
          <p:cNvCxnSpPr/>
          <p:nvPr/>
        </p:nvCxnSpPr>
        <p:spPr>
          <a:xfrm flipV="1">
            <a:off x="2484239" y="2123653"/>
            <a:ext cx="0" cy="30963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97D8CA77-1C99-499C-8DBA-156CB109DF96}"/>
              </a:ext>
            </a:extLst>
          </p:cNvPr>
          <p:cNvCxnSpPr>
            <a:cxnSpLocks/>
          </p:cNvCxnSpPr>
          <p:nvPr/>
        </p:nvCxnSpPr>
        <p:spPr>
          <a:xfrm flipV="1">
            <a:off x="8351951" y="2123653"/>
            <a:ext cx="0" cy="30963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38169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and233">
            <a:extLst>
              <a:ext uri="{FF2B5EF4-FFF2-40B4-BE49-F238E27FC236}">
                <a16:creationId xmlns:a16="http://schemas.microsoft.com/office/drawing/2014/main" id="{214ABE2F-A0BE-4609-96E1-978590B96340}"/>
              </a:ext>
            </a:extLst>
          </p:cNvPr>
          <p:cNvSpPr/>
          <p:nvPr/>
        </p:nvSpPr>
        <p:spPr>
          <a:xfrm>
            <a:off x="12436475" y="7010400"/>
            <a:ext cx="1003300" cy="546100"/>
          </a:xfrm>
          <a:prstGeom prst="rect">
            <a:avLst/>
          </a:prstGeom>
          <a:solidFill>
            <a:srgbClr val="97BF0D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and232">
            <a:extLst>
              <a:ext uri="{FF2B5EF4-FFF2-40B4-BE49-F238E27FC236}">
                <a16:creationId xmlns:a16="http://schemas.microsoft.com/office/drawing/2014/main" id="{39FCE98B-79E6-4D86-89CC-15F6E5426288}"/>
              </a:ext>
            </a:extLst>
          </p:cNvPr>
          <p:cNvSpPr/>
          <p:nvPr/>
        </p:nvSpPr>
        <p:spPr>
          <a:xfrm>
            <a:off x="12436475" y="6337300"/>
            <a:ext cx="1003300" cy="673100"/>
          </a:xfrm>
          <a:prstGeom prst="rect">
            <a:avLst/>
          </a:prstGeom>
          <a:solidFill>
            <a:srgbClr val="447EBC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and231">
            <a:extLst>
              <a:ext uri="{FF2B5EF4-FFF2-40B4-BE49-F238E27FC236}">
                <a16:creationId xmlns:a16="http://schemas.microsoft.com/office/drawing/2014/main" id="{4BFB1C27-C21D-4941-ADC8-9F9EAD354F08}"/>
              </a:ext>
            </a:extLst>
          </p:cNvPr>
          <p:cNvSpPr/>
          <p:nvPr/>
        </p:nvSpPr>
        <p:spPr>
          <a:xfrm>
            <a:off x="12436475" y="0"/>
            <a:ext cx="1003300" cy="431800"/>
          </a:xfrm>
          <a:prstGeom prst="rect">
            <a:avLst/>
          </a:prstGeom>
          <a:solidFill>
            <a:srgbClr val="F394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Inhaltsplatzhalter 2">
            <a:extLst>
              <a:ext uri="{FF2B5EF4-FFF2-40B4-BE49-F238E27FC236}">
                <a16:creationId xmlns:a16="http://schemas.microsoft.com/office/drawing/2014/main" id="{B32F2A53-75D9-4C1E-BBDF-55AC2A94AC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393701" y="1403573"/>
            <a:ext cx="5719760" cy="3895354"/>
          </a:xfrm>
        </p:spPr>
      </p:pic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73973CEB-20BE-48F2-A511-A2CC2BD31D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6265863" y="1403573"/>
            <a:ext cx="5719760" cy="3895354"/>
          </a:xfrm>
        </p:spPr>
      </p:pic>
      <p:sp>
        <p:nvSpPr>
          <p:cNvPr id="12292" name="Titel 3">
            <a:extLst>
              <a:ext uri="{FF2B5EF4-FFF2-40B4-BE49-F238E27FC236}">
                <a16:creationId xmlns:a16="http://schemas.microsoft.com/office/drawing/2014/main" id="{99099577-6F71-4F2E-80F3-3F1779EEA8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3700" y="369888"/>
            <a:ext cx="10502900" cy="962025"/>
          </a:xfrm>
        </p:spPr>
        <p:txBody>
          <a:bodyPr/>
          <a:lstStyle/>
          <a:p>
            <a:r>
              <a:rPr lang="de-DE" altLang="de-DE" dirty="0"/>
              <a:t>Auswertung </a:t>
            </a:r>
            <a:r>
              <a:rPr lang="de-DE" altLang="de-DE" dirty="0" err="1"/>
              <a:t>Kreckersweg</a:t>
            </a:r>
            <a:endParaRPr lang="de-DE" alt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E868D18-5DB5-4C44-9924-33D9611E8E2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04.02.2020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E3BE01B-9DD5-4BA2-93C5-6FA26F38C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Leitpfostenmessung Wermelskirchen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E7A1E9-C4C4-4D44-A19E-3FB11EE13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F0A17-5330-4015-9470-CA6DE8EA88E9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74E9BB4-1CC9-4C26-8320-FFE5F3B05DFF}"/>
              </a:ext>
            </a:extLst>
          </p:cNvPr>
          <p:cNvSpPr txBox="1"/>
          <p:nvPr/>
        </p:nvSpPr>
        <p:spPr>
          <a:xfrm>
            <a:off x="2904767" y="529892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2017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FA5DCD0-E95E-4295-A485-1BCD3316733F}"/>
              </a:ext>
            </a:extLst>
          </p:cNvPr>
          <p:cNvSpPr txBox="1"/>
          <p:nvPr/>
        </p:nvSpPr>
        <p:spPr>
          <a:xfrm>
            <a:off x="8776929" y="529082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3479875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and63">
            <a:extLst>
              <a:ext uri="{FF2B5EF4-FFF2-40B4-BE49-F238E27FC236}">
                <a16:creationId xmlns:a16="http://schemas.microsoft.com/office/drawing/2014/main" id="{235FE4F1-E1CE-4049-B282-366CD2906B2F}"/>
              </a:ext>
            </a:extLst>
          </p:cNvPr>
          <p:cNvSpPr/>
          <p:nvPr/>
        </p:nvSpPr>
        <p:spPr>
          <a:xfrm>
            <a:off x="12436475" y="7010400"/>
            <a:ext cx="1003300" cy="546100"/>
          </a:xfrm>
          <a:prstGeom prst="rect">
            <a:avLst/>
          </a:prstGeom>
          <a:solidFill>
            <a:srgbClr val="0AA459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and62">
            <a:extLst>
              <a:ext uri="{FF2B5EF4-FFF2-40B4-BE49-F238E27FC236}">
                <a16:creationId xmlns:a16="http://schemas.microsoft.com/office/drawing/2014/main" id="{6C6AC51C-AD99-47E3-8D7A-F76D6A1DB7BA}"/>
              </a:ext>
            </a:extLst>
          </p:cNvPr>
          <p:cNvSpPr/>
          <p:nvPr/>
        </p:nvSpPr>
        <p:spPr>
          <a:xfrm>
            <a:off x="12436475" y="6337300"/>
            <a:ext cx="1003300" cy="673100"/>
          </a:xfrm>
          <a:prstGeom prst="rect">
            <a:avLst/>
          </a:prstGeom>
          <a:solidFill>
            <a:srgbClr val="F394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and61">
            <a:extLst>
              <a:ext uri="{FF2B5EF4-FFF2-40B4-BE49-F238E27FC236}">
                <a16:creationId xmlns:a16="http://schemas.microsoft.com/office/drawing/2014/main" id="{F1206791-D06B-443B-9192-26787BA7E498}"/>
              </a:ext>
            </a:extLst>
          </p:cNvPr>
          <p:cNvSpPr/>
          <p:nvPr/>
        </p:nvSpPr>
        <p:spPr>
          <a:xfrm>
            <a:off x="12436475" y="0"/>
            <a:ext cx="1003300" cy="431800"/>
          </a:xfrm>
          <a:prstGeom prst="rect">
            <a:avLst/>
          </a:prstGeom>
          <a:solidFill>
            <a:srgbClr val="447EBC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290" name="Inhaltsplatzhalter 1">
            <a:extLst>
              <a:ext uri="{FF2B5EF4-FFF2-40B4-BE49-F238E27FC236}">
                <a16:creationId xmlns:a16="http://schemas.microsoft.com/office/drawing/2014/main" id="{6AFAD4A3-F112-4B75-9BD6-1778A67E0F9E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93700" y="1504950"/>
            <a:ext cx="5719763" cy="5295900"/>
          </a:xfrm>
        </p:spPr>
        <p:txBody>
          <a:bodyPr/>
          <a:lstStyle/>
          <a:p>
            <a:pPr marL="0" indent="0">
              <a:spcBef>
                <a:spcPct val="100000"/>
              </a:spcBef>
              <a:buNone/>
            </a:pPr>
            <a:r>
              <a:rPr lang="de-DE" altLang="de-DE" sz="1800" dirty="0" err="1">
                <a:cs typeface="Times New Roman" panose="02020603050405020304" pitchFamily="18" charset="0"/>
              </a:rPr>
              <a:t>Peutz</a:t>
            </a:r>
            <a:r>
              <a:rPr lang="de-DE" altLang="de-DE" sz="1800" dirty="0">
                <a:cs typeface="Times New Roman" panose="02020603050405020304" pitchFamily="18" charset="0"/>
              </a:rPr>
              <a:t> </a:t>
            </a:r>
            <a:r>
              <a:rPr lang="de-DE" altLang="de-DE" sz="1800" dirty="0" err="1">
                <a:cs typeface="Times New Roman" panose="02020603050405020304" pitchFamily="18" charset="0"/>
              </a:rPr>
              <a:t>Consult</a:t>
            </a:r>
            <a:r>
              <a:rPr lang="de-DE" altLang="de-DE" sz="1800" dirty="0">
                <a:cs typeface="Times New Roman" panose="02020603050405020304" pitchFamily="18" charset="0"/>
              </a:rPr>
              <a:t> GmbH ist die deutsche Niederlassung der </a:t>
            </a:r>
            <a:r>
              <a:rPr lang="de-DE" altLang="de-DE" sz="1800" dirty="0" err="1">
                <a:cs typeface="Times New Roman" panose="02020603050405020304" pitchFamily="18" charset="0"/>
              </a:rPr>
              <a:t>Peutz</a:t>
            </a:r>
            <a:r>
              <a:rPr lang="de-DE" altLang="de-DE" sz="1800" dirty="0">
                <a:cs typeface="Times New Roman" panose="02020603050405020304" pitchFamily="18" charset="0"/>
              </a:rPr>
              <a:t>-Gruppe</a:t>
            </a:r>
          </a:p>
          <a:p>
            <a:pPr marL="0" indent="0">
              <a:spcBef>
                <a:spcPct val="100000"/>
              </a:spcBef>
              <a:buNone/>
            </a:pPr>
            <a:r>
              <a:rPr lang="de-DE" altLang="de-DE" sz="1800" dirty="0">
                <a:cs typeface="Times New Roman" panose="02020603050405020304" pitchFamily="18" charset="0"/>
              </a:rPr>
              <a:t>Büros: Düsseldorf, Dortmund, Berlin, Nürnberg</a:t>
            </a:r>
          </a:p>
          <a:p>
            <a:pPr marL="0" indent="0">
              <a:spcBef>
                <a:spcPct val="100000"/>
              </a:spcBef>
              <a:buNone/>
            </a:pPr>
            <a:r>
              <a:rPr lang="de-DE" altLang="de-DE" sz="1800" dirty="0">
                <a:cs typeface="Times New Roman" panose="02020603050405020304" pitchFamily="18" charset="0"/>
              </a:rPr>
              <a:t>Niederlassungen: Niederlande, Frankreich, Belgien</a:t>
            </a:r>
          </a:p>
          <a:p>
            <a:pPr marL="0" indent="0">
              <a:spcBef>
                <a:spcPct val="100000"/>
              </a:spcBef>
              <a:buNone/>
            </a:pPr>
            <a:r>
              <a:rPr lang="de-DE" altLang="de-DE" sz="1800" dirty="0">
                <a:cs typeface="Times New Roman" panose="02020603050405020304" pitchFamily="18" charset="0"/>
              </a:rPr>
              <a:t>Beratende Ingenieure seit 1954</a:t>
            </a:r>
          </a:p>
          <a:p>
            <a:pPr marL="0" indent="0">
              <a:spcBef>
                <a:spcPct val="100000"/>
              </a:spcBef>
              <a:buNone/>
            </a:pPr>
            <a:r>
              <a:rPr lang="de-DE" altLang="de-DE" sz="1800" dirty="0">
                <a:cs typeface="Times New Roman" panose="02020603050405020304" pitchFamily="18" charset="0"/>
              </a:rPr>
              <a:t>Mitgliedschaften der Gesellschaften und Beratenden Ingenieure: DEGA, VDI, VBI, ISO, IK </a:t>
            </a:r>
            <a:r>
              <a:rPr lang="de-DE" altLang="de-DE" sz="1800" dirty="0" err="1">
                <a:cs typeface="Times New Roman" panose="02020603050405020304" pitchFamily="18" charset="0"/>
              </a:rPr>
              <a:t>BauNW</a:t>
            </a:r>
            <a:r>
              <a:rPr lang="de-DE" altLang="de-DE" sz="1800" dirty="0">
                <a:cs typeface="Times New Roman" panose="02020603050405020304" pitchFamily="18" charset="0"/>
              </a:rPr>
              <a:t>, VDEI</a:t>
            </a:r>
          </a:p>
          <a:p>
            <a:pPr marL="0" indent="0">
              <a:spcBef>
                <a:spcPts val="600"/>
              </a:spcBef>
              <a:buNone/>
            </a:pPr>
            <a:endParaRPr lang="de-DE" altLang="de-DE" sz="1800" dirty="0"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de-DE" altLang="de-DE" sz="1800" dirty="0">
                <a:cs typeface="Times New Roman" panose="02020603050405020304" pitchFamily="18" charset="0"/>
              </a:rPr>
              <a:t>Mitarbeiter (Deutschland):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de-DE" altLang="de-DE" sz="1800" dirty="0">
                <a:cs typeface="Times New Roman" panose="02020603050405020304" pitchFamily="18" charset="0"/>
              </a:rPr>
              <a:t>Düsseldorf:  	32 Mitarbeiter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de-DE" altLang="de-DE" sz="1800" dirty="0">
                <a:cs typeface="Times New Roman" panose="02020603050405020304" pitchFamily="18" charset="0"/>
              </a:rPr>
              <a:t>Dortmund: 	16 Mitarbeiter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de-DE" altLang="de-DE" sz="1800" dirty="0">
                <a:cs typeface="Times New Roman" panose="02020603050405020304" pitchFamily="18" charset="0"/>
              </a:rPr>
              <a:t>Berlin:          	  5 Mitarbeiter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altLang="de-DE" sz="1800" dirty="0">
                <a:cs typeface="Times New Roman" panose="02020603050405020304" pitchFamily="18" charset="0"/>
              </a:rPr>
              <a:t>Nürnberg:	  3 Mitarbeiter</a:t>
            </a:r>
          </a:p>
          <a:p>
            <a:endParaRPr lang="de-DE" altLang="de-DE" sz="1800" dirty="0"/>
          </a:p>
        </p:txBody>
      </p:sp>
      <p:sp>
        <p:nvSpPr>
          <p:cNvPr id="12292" name="Titel 3">
            <a:extLst>
              <a:ext uri="{FF2B5EF4-FFF2-40B4-BE49-F238E27FC236}">
                <a16:creationId xmlns:a16="http://schemas.microsoft.com/office/drawing/2014/main" id="{99099577-6F71-4F2E-80F3-3F1779EEA8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3700" y="369888"/>
            <a:ext cx="10502900" cy="962025"/>
          </a:xfrm>
        </p:spPr>
        <p:txBody>
          <a:bodyPr/>
          <a:lstStyle/>
          <a:p>
            <a:r>
              <a:rPr lang="de-DE" altLang="de-DE" dirty="0"/>
              <a:t>Unternehmensgruppe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E868D18-5DB5-4C44-9924-33D9611E8E2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04.02.2020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E3BE01B-9DD5-4BA2-93C5-6FA26F38C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Leitpfostenmessung Wermelskirchen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E7A1E9-C4C4-4D44-A19E-3FB11EE13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F0A17-5330-4015-9470-CA6DE8EA88E9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3EB11C1F-FC8E-4ECA-9AF3-37E183B8A7A2}"/>
              </a:ext>
            </a:extLst>
          </p:cNvPr>
          <p:cNvGrpSpPr>
            <a:grpSpLocks/>
          </p:cNvGrpSpPr>
          <p:nvPr/>
        </p:nvGrpSpPr>
        <p:grpSpPr bwMode="auto">
          <a:xfrm>
            <a:off x="6734178" y="1043533"/>
            <a:ext cx="4537074" cy="5757317"/>
            <a:chOff x="2669" y="687"/>
            <a:chExt cx="2515" cy="3492"/>
          </a:xfrm>
        </p:grpSpPr>
        <p:pic>
          <p:nvPicPr>
            <p:cNvPr id="12" name="Picture 5" descr="T:\hauptstadt_europa.png">
              <a:extLst>
                <a:ext uri="{FF2B5EF4-FFF2-40B4-BE49-F238E27FC236}">
                  <a16:creationId xmlns:a16="http://schemas.microsoft.com/office/drawing/2014/main" id="{3CEAE0F2-6468-4B26-A6E7-094831512E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9" y="687"/>
              <a:ext cx="2515" cy="3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AutoShape 6">
              <a:extLst>
                <a:ext uri="{FF2B5EF4-FFF2-40B4-BE49-F238E27FC236}">
                  <a16:creationId xmlns:a16="http://schemas.microsoft.com/office/drawing/2014/main" id="{DD7690E0-31DB-4A29-82C5-3485FF60C7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1" y="2724"/>
              <a:ext cx="372" cy="144"/>
            </a:xfrm>
            <a:prstGeom prst="wedgeRectCallout">
              <a:avLst>
                <a:gd name="adj1" fmla="val 93009"/>
                <a:gd name="adj2" fmla="val -138889"/>
              </a:avLst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de-DE" altLang="de-DE" sz="1400"/>
                <a:t>Paris</a:t>
              </a:r>
            </a:p>
          </p:txBody>
        </p:sp>
        <p:sp>
          <p:nvSpPr>
            <p:cNvPr id="14" name="AutoShape 7">
              <a:extLst>
                <a:ext uri="{FF2B5EF4-FFF2-40B4-BE49-F238E27FC236}">
                  <a16:creationId xmlns:a16="http://schemas.microsoft.com/office/drawing/2014/main" id="{6653B8B8-8F52-46D4-B319-53C4790554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1" y="3053"/>
              <a:ext cx="372" cy="144"/>
            </a:xfrm>
            <a:prstGeom prst="wedgeRectCallout">
              <a:avLst>
                <a:gd name="adj1" fmla="val 97579"/>
                <a:gd name="adj2" fmla="val -66667"/>
              </a:avLst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de-DE" altLang="de-DE" sz="1400"/>
                <a:t>Lyon</a:t>
              </a:r>
            </a:p>
          </p:txBody>
        </p:sp>
        <p:sp>
          <p:nvSpPr>
            <p:cNvPr id="15" name="AutoShape 8">
              <a:extLst>
                <a:ext uri="{FF2B5EF4-FFF2-40B4-BE49-F238E27FC236}">
                  <a16:creationId xmlns:a16="http://schemas.microsoft.com/office/drawing/2014/main" id="{8FE93ECB-C04A-4E6C-B8F0-DC776963DC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0" y="2708"/>
              <a:ext cx="647" cy="160"/>
            </a:xfrm>
            <a:prstGeom prst="wedgeRectCallout">
              <a:avLst>
                <a:gd name="adj1" fmla="val -39653"/>
                <a:gd name="adj2" fmla="val -33958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de-DE" altLang="de-DE" sz="1400" dirty="0"/>
                <a:t>Düsseldorf</a:t>
              </a:r>
            </a:p>
          </p:txBody>
        </p:sp>
        <p:sp>
          <p:nvSpPr>
            <p:cNvPr id="16" name="AutoShape 9">
              <a:extLst>
                <a:ext uri="{FF2B5EF4-FFF2-40B4-BE49-F238E27FC236}">
                  <a16:creationId xmlns:a16="http://schemas.microsoft.com/office/drawing/2014/main" id="{F5D91BBB-FA9B-4663-B69A-142ECD7B9A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0" y="2335"/>
              <a:ext cx="628" cy="144"/>
            </a:xfrm>
            <a:prstGeom prst="wedgeRectCallout">
              <a:avLst>
                <a:gd name="adj1" fmla="val -97769"/>
                <a:gd name="adj2" fmla="val -95139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de-DE" altLang="de-DE" sz="1400"/>
                <a:t>Dortmund</a:t>
              </a:r>
            </a:p>
          </p:txBody>
        </p:sp>
        <p:sp>
          <p:nvSpPr>
            <p:cNvPr id="17" name="AutoShape 10">
              <a:extLst>
                <a:ext uri="{FF2B5EF4-FFF2-40B4-BE49-F238E27FC236}">
                  <a16:creationId xmlns:a16="http://schemas.microsoft.com/office/drawing/2014/main" id="{A9B2E4DE-D616-4625-98E3-BBFD670660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9" y="1920"/>
              <a:ext cx="628" cy="144"/>
            </a:xfrm>
            <a:prstGeom prst="wedgeRectCallout">
              <a:avLst>
                <a:gd name="adj1" fmla="val -2866"/>
                <a:gd name="adj2" fmla="val 11458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de-DE" altLang="de-DE" sz="1400"/>
                <a:t>Berlin</a:t>
              </a:r>
            </a:p>
          </p:txBody>
        </p:sp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6B150648-7DC7-4323-BA22-5A9AAAF08B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1" y="1578"/>
              <a:ext cx="628" cy="144"/>
            </a:xfrm>
            <a:prstGeom prst="wedgeRectCallout">
              <a:avLst>
                <a:gd name="adj1" fmla="val -69269"/>
                <a:gd name="adj2" fmla="val 305556"/>
              </a:avLst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de-DE" altLang="de-DE" sz="1400"/>
                <a:t>Groningen</a:t>
              </a:r>
            </a:p>
          </p:txBody>
        </p:sp>
        <p:sp>
          <p:nvSpPr>
            <p:cNvPr id="19" name="AutoShape 12">
              <a:extLst>
                <a:ext uri="{FF2B5EF4-FFF2-40B4-BE49-F238E27FC236}">
                  <a16:creationId xmlns:a16="http://schemas.microsoft.com/office/drawing/2014/main" id="{3F626CD2-8CE5-4E98-B577-640A7C6655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2" y="1776"/>
              <a:ext cx="628" cy="144"/>
            </a:xfrm>
            <a:prstGeom prst="wedgeRectCallout">
              <a:avLst>
                <a:gd name="adj1" fmla="val 50000"/>
                <a:gd name="adj2" fmla="val 234028"/>
              </a:avLst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de-DE" altLang="de-DE" sz="1400"/>
                <a:t>Zoetermeer</a:t>
              </a:r>
            </a:p>
          </p:txBody>
        </p:sp>
        <p:sp>
          <p:nvSpPr>
            <p:cNvPr id="20" name="AutoShape 13">
              <a:extLst>
                <a:ext uri="{FF2B5EF4-FFF2-40B4-BE49-F238E27FC236}">
                  <a16:creationId xmlns:a16="http://schemas.microsoft.com/office/drawing/2014/main" id="{350A2082-CB89-4F22-AC47-51FC8787C9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8" y="2134"/>
              <a:ext cx="628" cy="144"/>
            </a:xfrm>
            <a:prstGeom prst="wedgeRectCallout">
              <a:avLst>
                <a:gd name="adj1" fmla="val 97134"/>
                <a:gd name="adj2" fmla="val 36111"/>
              </a:avLst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de-DE" altLang="de-DE" sz="1400"/>
                <a:t>Mook</a:t>
              </a:r>
            </a:p>
          </p:txBody>
        </p:sp>
        <p:sp>
          <p:nvSpPr>
            <p:cNvPr id="21" name="AutoShape 14">
              <a:extLst>
                <a:ext uri="{FF2B5EF4-FFF2-40B4-BE49-F238E27FC236}">
                  <a16:creationId xmlns:a16="http://schemas.microsoft.com/office/drawing/2014/main" id="{4C078229-5B86-4230-A123-33B0544096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1" y="2434"/>
              <a:ext cx="628" cy="144"/>
            </a:xfrm>
            <a:prstGeom prst="wedgeRectCallout">
              <a:avLst>
                <a:gd name="adj1" fmla="val 81370"/>
                <a:gd name="adj2" fmla="val -109722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de-DE" altLang="de-DE" sz="1400"/>
                <a:t>Leuven</a:t>
              </a:r>
            </a:p>
          </p:txBody>
        </p:sp>
        <p:sp>
          <p:nvSpPr>
            <p:cNvPr id="22" name="Oval 16">
              <a:extLst>
                <a:ext uri="{FF2B5EF4-FFF2-40B4-BE49-F238E27FC236}">
                  <a16:creationId xmlns:a16="http://schemas.microsoft.com/office/drawing/2014/main" id="{94B3D6F8-EC9A-46E4-BF5F-9F4C80577F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1" y="3020"/>
              <a:ext cx="45" cy="45"/>
            </a:xfrm>
            <a:prstGeom prst="ellipse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de-DE" altLang="de-DE"/>
            </a:p>
          </p:txBody>
        </p:sp>
        <p:sp>
          <p:nvSpPr>
            <p:cNvPr id="23" name="Oval 17">
              <a:extLst>
                <a:ext uri="{FF2B5EF4-FFF2-40B4-BE49-F238E27FC236}">
                  <a16:creationId xmlns:a16="http://schemas.microsoft.com/office/drawing/2014/main" id="{097A4D00-56C5-475D-8AE5-66AA3F0260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1" y="2576"/>
              <a:ext cx="45" cy="45"/>
            </a:xfrm>
            <a:prstGeom prst="ellipse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de-DE" altLang="de-DE"/>
            </a:p>
          </p:txBody>
        </p:sp>
        <p:sp>
          <p:nvSpPr>
            <p:cNvPr id="24" name="Oval 18">
              <a:extLst>
                <a:ext uri="{FF2B5EF4-FFF2-40B4-BE49-F238E27FC236}">
                  <a16:creationId xmlns:a16="http://schemas.microsoft.com/office/drawing/2014/main" id="{44E5432F-DEAA-4423-B639-12664F574F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9" y="3796"/>
              <a:ext cx="45" cy="45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de-DE" altLang="de-DE"/>
            </a:p>
          </p:txBody>
        </p:sp>
        <p:sp>
          <p:nvSpPr>
            <p:cNvPr id="25" name="Oval 19">
              <a:extLst>
                <a:ext uri="{FF2B5EF4-FFF2-40B4-BE49-F238E27FC236}">
                  <a16:creationId xmlns:a16="http://schemas.microsoft.com/office/drawing/2014/main" id="{FF4D1BB1-59DE-4929-96DB-88DCA29A08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3" y="2298"/>
              <a:ext cx="45" cy="45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de-DE" altLang="de-DE"/>
            </a:p>
          </p:txBody>
        </p:sp>
        <p:sp>
          <p:nvSpPr>
            <p:cNvPr id="26" name="Oval 20">
              <a:extLst>
                <a:ext uri="{FF2B5EF4-FFF2-40B4-BE49-F238E27FC236}">
                  <a16:creationId xmlns:a16="http://schemas.microsoft.com/office/drawing/2014/main" id="{B5B850FA-486A-4449-9779-0D15D4CE1A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6" y="2161"/>
              <a:ext cx="45" cy="45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de-DE" altLang="de-DE"/>
            </a:p>
          </p:txBody>
        </p:sp>
        <p:sp>
          <p:nvSpPr>
            <p:cNvPr id="27" name="Oval 21">
              <a:extLst>
                <a:ext uri="{FF2B5EF4-FFF2-40B4-BE49-F238E27FC236}">
                  <a16:creationId xmlns:a16="http://schemas.microsoft.com/office/drawing/2014/main" id="{948FA713-CF7B-46DD-8EFA-BD927E9946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8" y="2071"/>
              <a:ext cx="45" cy="45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de-DE" altLang="de-DE"/>
            </a:p>
          </p:txBody>
        </p:sp>
        <p:sp>
          <p:nvSpPr>
            <p:cNvPr id="28" name="Oval 22">
              <a:extLst>
                <a:ext uri="{FF2B5EF4-FFF2-40B4-BE49-F238E27FC236}">
                  <a16:creationId xmlns:a16="http://schemas.microsoft.com/office/drawing/2014/main" id="{AC18823D-9973-4DF1-AFEE-5437F893C7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5" y="2233"/>
              <a:ext cx="45" cy="45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de-DE" altLang="de-DE"/>
            </a:p>
          </p:txBody>
        </p:sp>
        <p:sp>
          <p:nvSpPr>
            <p:cNvPr id="29" name="Oval 23">
              <a:extLst>
                <a:ext uri="{FF2B5EF4-FFF2-40B4-BE49-F238E27FC236}">
                  <a16:creationId xmlns:a16="http://schemas.microsoft.com/office/drawing/2014/main" id="{B7E96B0E-86FC-40FC-82C2-0BD8226750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0" y="2134"/>
              <a:ext cx="45" cy="45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de-DE" altLang="de-DE"/>
            </a:p>
          </p:txBody>
        </p:sp>
        <p:sp>
          <p:nvSpPr>
            <p:cNvPr id="30" name="Oval 24">
              <a:extLst>
                <a:ext uri="{FF2B5EF4-FFF2-40B4-BE49-F238E27FC236}">
                  <a16:creationId xmlns:a16="http://schemas.microsoft.com/office/drawing/2014/main" id="{D651AF4F-E541-4063-984E-A7612FB214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0" y="2254"/>
              <a:ext cx="45" cy="45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de-DE" altLang="de-DE"/>
            </a:p>
          </p:txBody>
        </p:sp>
        <p:sp>
          <p:nvSpPr>
            <p:cNvPr id="31" name="Oval 25">
              <a:extLst>
                <a:ext uri="{FF2B5EF4-FFF2-40B4-BE49-F238E27FC236}">
                  <a16:creationId xmlns:a16="http://schemas.microsoft.com/office/drawing/2014/main" id="{1AF7D9F4-CCC5-4BB2-A64F-A4B5769693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8" y="2278"/>
              <a:ext cx="45" cy="45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de-DE" altLang="de-DE"/>
            </a:p>
          </p:txBody>
        </p:sp>
      </p:grpSp>
      <p:sp>
        <p:nvSpPr>
          <p:cNvPr id="53" name="AutoShape 9">
            <a:extLst>
              <a:ext uri="{FF2B5EF4-FFF2-40B4-BE49-F238E27FC236}">
                <a16:creationId xmlns:a16="http://schemas.microsoft.com/office/drawing/2014/main" id="{76B28F83-FEAD-465C-AD19-7ED544DC27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4430" y="4190864"/>
            <a:ext cx="996950" cy="228600"/>
          </a:xfrm>
          <a:prstGeom prst="wedgeRectCallout">
            <a:avLst>
              <a:gd name="adj1" fmla="val -97769"/>
              <a:gd name="adj2" fmla="val -95139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1400" dirty="0"/>
              <a:t>Nürnberg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and243">
            <a:extLst>
              <a:ext uri="{FF2B5EF4-FFF2-40B4-BE49-F238E27FC236}">
                <a16:creationId xmlns:a16="http://schemas.microsoft.com/office/drawing/2014/main" id="{739B9224-3B69-471B-B7BF-A90F03EDBA2D}"/>
              </a:ext>
            </a:extLst>
          </p:cNvPr>
          <p:cNvSpPr/>
          <p:nvPr/>
        </p:nvSpPr>
        <p:spPr>
          <a:xfrm>
            <a:off x="12436475" y="7010400"/>
            <a:ext cx="1003300" cy="546100"/>
          </a:xfrm>
          <a:prstGeom prst="rect">
            <a:avLst/>
          </a:prstGeom>
          <a:solidFill>
            <a:srgbClr val="FFD1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and242">
            <a:extLst>
              <a:ext uri="{FF2B5EF4-FFF2-40B4-BE49-F238E27FC236}">
                <a16:creationId xmlns:a16="http://schemas.microsoft.com/office/drawing/2014/main" id="{D447D3FF-4D87-4A78-A429-CB80F95EA124}"/>
              </a:ext>
            </a:extLst>
          </p:cNvPr>
          <p:cNvSpPr/>
          <p:nvPr/>
        </p:nvSpPr>
        <p:spPr>
          <a:xfrm>
            <a:off x="12436475" y="6337300"/>
            <a:ext cx="1003300" cy="673100"/>
          </a:xfrm>
          <a:prstGeom prst="rect">
            <a:avLst/>
          </a:prstGeom>
          <a:solidFill>
            <a:srgbClr val="DA5C39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and241">
            <a:extLst>
              <a:ext uri="{FF2B5EF4-FFF2-40B4-BE49-F238E27FC236}">
                <a16:creationId xmlns:a16="http://schemas.microsoft.com/office/drawing/2014/main" id="{E64E17DE-A7FE-4141-BF89-7F84192C1BB6}"/>
              </a:ext>
            </a:extLst>
          </p:cNvPr>
          <p:cNvSpPr/>
          <p:nvPr/>
        </p:nvSpPr>
        <p:spPr>
          <a:xfrm>
            <a:off x="12436475" y="0"/>
            <a:ext cx="1003300" cy="431800"/>
          </a:xfrm>
          <a:prstGeom prst="rect">
            <a:avLst/>
          </a:prstGeom>
          <a:solidFill>
            <a:srgbClr val="447EBC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292" name="Titel 3">
            <a:extLst>
              <a:ext uri="{FF2B5EF4-FFF2-40B4-BE49-F238E27FC236}">
                <a16:creationId xmlns:a16="http://schemas.microsoft.com/office/drawing/2014/main" id="{99099577-6F71-4F2E-80F3-3F1779EEA8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3700" y="369888"/>
            <a:ext cx="10502900" cy="962025"/>
          </a:xfrm>
        </p:spPr>
        <p:txBody>
          <a:bodyPr/>
          <a:lstStyle/>
          <a:p>
            <a:r>
              <a:rPr lang="de-DE" altLang="de-DE" dirty="0"/>
              <a:t>Auswertung </a:t>
            </a:r>
            <a:r>
              <a:rPr lang="de-DE" altLang="de-DE" dirty="0" err="1"/>
              <a:t>Kreckersweg</a:t>
            </a:r>
            <a:endParaRPr lang="de-DE" alt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E868D18-5DB5-4C44-9924-33D9611E8E2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04.02.2020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E3BE01B-9DD5-4BA2-93C5-6FA26F38C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Leitpfostenmessung Wermelskirchen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E7A1E9-C4C4-4D44-A19E-3FB11EE13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F0A17-5330-4015-9470-CA6DE8EA88E9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  <p:pic>
        <p:nvPicPr>
          <p:cNvPr id="12" name="Inhaltsplatzhalter 2">
            <a:extLst>
              <a:ext uri="{FF2B5EF4-FFF2-40B4-BE49-F238E27FC236}">
                <a16:creationId xmlns:a16="http://schemas.microsoft.com/office/drawing/2014/main" id="{A4DB5152-FC00-4E93-9244-6A830600BA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393701" y="2107438"/>
            <a:ext cx="5719760" cy="3895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nhaltsplatzhalter 8">
            <a:extLst>
              <a:ext uri="{FF2B5EF4-FFF2-40B4-BE49-F238E27FC236}">
                <a16:creationId xmlns:a16="http://schemas.microsoft.com/office/drawing/2014/main" id="{64D92436-DA6D-49F6-A075-E8733C2F4E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6265863" y="2107438"/>
            <a:ext cx="5719760" cy="3895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64C67F5C-3054-483A-A356-970601DB7293}"/>
              </a:ext>
            </a:extLst>
          </p:cNvPr>
          <p:cNvSpPr txBox="1"/>
          <p:nvPr/>
        </p:nvSpPr>
        <p:spPr>
          <a:xfrm>
            <a:off x="1639201" y="6002793"/>
            <a:ext cx="32287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2017</a:t>
            </a:r>
          </a:p>
          <a:p>
            <a:pPr algn="ctr"/>
            <a:endParaRPr lang="de-DE" dirty="0"/>
          </a:p>
          <a:p>
            <a:pPr algn="ctr"/>
            <a:r>
              <a:rPr lang="de-DE" dirty="0"/>
              <a:t>21,2 % über dem „Grenzwert“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93C8A26-D042-46B4-B08F-2B3949513EFC}"/>
              </a:ext>
            </a:extLst>
          </p:cNvPr>
          <p:cNvSpPr txBox="1"/>
          <p:nvPr/>
        </p:nvSpPr>
        <p:spPr>
          <a:xfrm>
            <a:off x="7575483" y="5994686"/>
            <a:ext cx="31005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2019</a:t>
            </a:r>
          </a:p>
          <a:p>
            <a:pPr algn="ctr"/>
            <a:endParaRPr lang="de-DE" dirty="0"/>
          </a:p>
          <a:p>
            <a:pPr algn="ctr"/>
            <a:r>
              <a:rPr lang="de-DE" dirty="0"/>
              <a:t>6,0 % über dem „Grenzwert“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FEEB933-D271-4F2C-B557-90ABC0696A1F}"/>
              </a:ext>
            </a:extLst>
          </p:cNvPr>
          <p:cNvSpPr txBox="1"/>
          <p:nvPr/>
        </p:nvSpPr>
        <p:spPr>
          <a:xfrm>
            <a:off x="2398219" y="1933677"/>
            <a:ext cx="1710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Lärmverteilung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CD15B8D-401A-402C-BD53-AAAA6877459E}"/>
              </a:ext>
            </a:extLst>
          </p:cNvPr>
          <p:cNvSpPr txBox="1"/>
          <p:nvPr/>
        </p:nvSpPr>
        <p:spPr>
          <a:xfrm>
            <a:off x="8270381" y="1922772"/>
            <a:ext cx="1710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Lärmverteilung</a:t>
            </a:r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E009D152-A21D-4AFF-A77B-AE0C213AEFEE}"/>
              </a:ext>
            </a:extLst>
          </p:cNvPr>
          <p:cNvCxnSpPr>
            <a:cxnSpLocks/>
          </p:cNvCxnSpPr>
          <p:nvPr/>
        </p:nvCxnSpPr>
        <p:spPr>
          <a:xfrm flipV="1">
            <a:off x="9816231" y="2497982"/>
            <a:ext cx="0" cy="30963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6D66961D-25D6-4035-AD8D-C9190B9B7ABA}"/>
              </a:ext>
            </a:extLst>
          </p:cNvPr>
          <p:cNvCxnSpPr>
            <a:cxnSpLocks/>
          </p:cNvCxnSpPr>
          <p:nvPr/>
        </p:nvCxnSpPr>
        <p:spPr>
          <a:xfrm flipV="1">
            <a:off x="3944916" y="2507506"/>
            <a:ext cx="0" cy="30963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19871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and253">
            <a:extLst>
              <a:ext uri="{FF2B5EF4-FFF2-40B4-BE49-F238E27FC236}">
                <a16:creationId xmlns:a16="http://schemas.microsoft.com/office/drawing/2014/main" id="{A5B02C4D-E7A6-4C46-94D4-4D8DFF4ADC11}"/>
              </a:ext>
            </a:extLst>
          </p:cNvPr>
          <p:cNvSpPr/>
          <p:nvPr/>
        </p:nvSpPr>
        <p:spPr>
          <a:xfrm>
            <a:off x="12436475" y="7010400"/>
            <a:ext cx="1003300" cy="546100"/>
          </a:xfrm>
          <a:prstGeom prst="rect">
            <a:avLst/>
          </a:prstGeom>
          <a:solidFill>
            <a:srgbClr val="F394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and252">
            <a:extLst>
              <a:ext uri="{FF2B5EF4-FFF2-40B4-BE49-F238E27FC236}">
                <a16:creationId xmlns:a16="http://schemas.microsoft.com/office/drawing/2014/main" id="{EC290D80-3EBB-4B5F-BDD2-43C2C0D397F2}"/>
              </a:ext>
            </a:extLst>
          </p:cNvPr>
          <p:cNvSpPr/>
          <p:nvPr/>
        </p:nvSpPr>
        <p:spPr>
          <a:xfrm>
            <a:off x="12436475" y="6337300"/>
            <a:ext cx="1003300" cy="673100"/>
          </a:xfrm>
          <a:prstGeom prst="rect">
            <a:avLst/>
          </a:prstGeom>
          <a:solidFill>
            <a:srgbClr val="A69DC9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and251">
            <a:extLst>
              <a:ext uri="{FF2B5EF4-FFF2-40B4-BE49-F238E27FC236}">
                <a16:creationId xmlns:a16="http://schemas.microsoft.com/office/drawing/2014/main" id="{90337A4C-B103-455F-9964-0A7CED793E4A}"/>
              </a:ext>
            </a:extLst>
          </p:cNvPr>
          <p:cNvSpPr/>
          <p:nvPr/>
        </p:nvSpPr>
        <p:spPr>
          <a:xfrm>
            <a:off x="12436475" y="0"/>
            <a:ext cx="1003300" cy="431800"/>
          </a:xfrm>
          <a:prstGeom prst="rect">
            <a:avLst/>
          </a:prstGeom>
          <a:solidFill>
            <a:srgbClr val="97BF0D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318" name="Titel 5">
            <a:extLst>
              <a:ext uri="{FF2B5EF4-FFF2-40B4-BE49-F238E27FC236}">
                <a16:creationId xmlns:a16="http://schemas.microsoft.com/office/drawing/2014/main" id="{0485FE83-580A-48C3-BC6C-8589DB40A4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3700" y="369888"/>
            <a:ext cx="10502900" cy="962025"/>
          </a:xfrm>
        </p:spPr>
        <p:txBody>
          <a:bodyPr/>
          <a:lstStyle/>
          <a:p>
            <a:r>
              <a:rPr lang="de-DE" altLang="de-DE" dirty="0"/>
              <a:t>Auswertung </a:t>
            </a:r>
            <a:r>
              <a:rPr lang="de-DE" altLang="de-DE" dirty="0" err="1"/>
              <a:t>Osminghausen</a:t>
            </a:r>
            <a:endParaRPr lang="de-DE" alt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DBE1D4-64B4-44ED-82C8-A29342ED92E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04.02.2020</a:t>
            </a:r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F9EF856-85D7-4E22-A310-9727330E2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Leitpfostenmessung Wermelskirchen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DAF9CC0-EB5E-4664-B910-3467E032F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4CDDD0-90A0-4319-B36D-F748AAAED53B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567E775-9F9A-4AE1-8652-91BB3E153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8409" y="1835621"/>
            <a:ext cx="5790110" cy="3888432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907351FA-C743-4A79-BAB7-7F9F277116CB}"/>
              </a:ext>
            </a:extLst>
          </p:cNvPr>
          <p:cNvSpPr txBox="1"/>
          <p:nvPr/>
        </p:nvSpPr>
        <p:spPr>
          <a:xfrm>
            <a:off x="6818064" y="1466289"/>
            <a:ext cx="330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Messzeitraum: 23.09-09.10.19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32444FC-784F-4E43-8268-CC0E6F62D5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8" t="7132" r="3532" b="4889"/>
          <a:stretch/>
        </p:blipFill>
        <p:spPr>
          <a:xfrm>
            <a:off x="311175" y="1835621"/>
            <a:ext cx="5912455" cy="3928387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435F69DA-5D5A-4966-B96A-DBC00A3915DB}"/>
              </a:ext>
            </a:extLst>
          </p:cNvPr>
          <p:cNvSpPr txBox="1"/>
          <p:nvPr/>
        </p:nvSpPr>
        <p:spPr>
          <a:xfrm>
            <a:off x="671215" y="1466289"/>
            <a:ext cx="3300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Messzeitraum: 28.07-30.07.17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73153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and263">
            <a:extLst>
              <a:ext uri="{FF2B5EF4-FFF2-40B4-BE49-F238E27FC236}">
                <a16:creationId xmlns:a16="http://schemas.microsoft.com/office/drawing/2014/main" id="{8C53A6F8-A8DF-4CA6-AA6F-584E1DF92015}"/>
              </a:ext>
            </a:extLst>
          </p:cNvPr>
          <p:cNvSpPr/>
          <p:nvPr/>
        </p:nvSpPr>
        <p:spPr>
          <a:xfrm>
            <a:off x="12436475" y="7010400"/>
            <a:ext cx="1003300" cy="546100"/>
          </a:xfrm>
          <a:prstGeom prst="rect">
            <a:avLst/>
          </a:prstGeom>
          <a:solidFill>
            <a:srgbClr val="A69DC9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and262">
            <a:extLst>
              <a:ext uri="{FF2B5EF4-FFF2-40B4-BE49-F238E27FC236}">
                <a16:creationId xmlns:a16="http://schemas.microsoft.com/office/drawing/2014/main" id="{1E1A100A-97E2-4548-81A1-FAAC4CF73113}"/>
              </a:ext>
            </a:extLst>
          </p:cNvPr>
          <p:cNvSpPr/>
          <p:nvPr/>
        </p:nvSpPr>
        <p:spPr>
          <a:xfrm>
            <a:off x="12436475" y="6337300"/>
            <a:ext cx="1003300" cy="673100"/>
          </a:xfrm>
          <a:prstGeom prst="rect">
            <a:avLst/>
          </a:prstGeom>
          <a:solidFill>
            <a:srgbClr val="0090D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and261">
            <a:extLst>
              <a:ext uri="{FF2B5EF4-FFF2-40B4-BE49-F238E27FC236}">
                <a16:creationId xmlns:a16="http://schemas.microsoft.com/office/drawing/2014/main" id="{A227EC77-3BFC-4C50-96DF-D8C7F6A32179}"/>
              </a:ext>
            </a:extLst>
          </p:cNvPr>
          <p:cNvSpPr/>
          <p:nvPr/>
        </p:nvSpPr>
        <p:spPr>
          <a:xfrm>
            <a:off x="12436475" y="0"/>
            <a:ext cx="1003300" cy="431800"/>
          </a:xfrm>
          <a:prstGeom prst="rect">
            <a:avLst/>
          </a:prstGeom>
          <a:solidFill>
            <a:srgbClr val="DA5C39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Inhaltsplatzhalter 2">
            <a:extLst>
              <a:ext uri="{FF2B5EF4-FFF2-40B4-BE49-F238E27FC236}">
                <a16:creationId xmlns:a16="http://schemas.microsoft.com/office/drawing/2014/main" id="{B32F2A53-75D9-4C1E-BBDF-55AC2A94AC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393701" y="1403573"/>
            <a:ext cx="5719760" cy="3895354"/>
          </a:xfrm>
        </p:spPr>
      </p:pic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73973CEB-20BE-48F2-A511-A2CC2BD31D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6265863" y="1403573"/>
            <a:ext cx="5719760" cy="3895354"/>
          </a:xfrm>
        </p:spPr>
      </p:pic>
      <p:sp>
        <p:nvSpPr>
          <p:cNvPr id="12292" name="Titel 3">
            <a:extLst>
              <a:ext uri="{FF2B5EF4-FFF2-40B4-BE49-F238E27FC236}">
                <a16:creationId xmlns:a16="http://schemas.microsoft.com/office/drawing/2014/main" id="{99099577-6F71-4F2E-80F3-3F1779EEA8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3700" y="369888"/>
            <a:ext cx="10502900" cy="962025"/>
          </a:xfrm>
        </p:spPr>
        <p:txBody>
          <a:bodyPr/>
          <a:lstStyle/>
          <a:p>
            <a:r>
              <a:rPr lang="de-DE" altLang="de-DE" dirty="0"/>
              <a:t>Auswertung </a:t>
            </a:r>
            <a:r>
              <a:rPr lang="de-DE" altLang="de-DE" dirty="0" err="1"/>
              <a:t>Osminghausen</a:t>
            </a:r>
            <a:endParaRPr lang="de-DE" alt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E868D18-5DB5-4C44-9924-33D9611E8E2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04.02.2020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E3BE01B-9DD5-4BA2-93C5-6FA26F38C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Leitpfostenmessung Wermelskirchen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E7A1E9-C4C4-4D44-A19E-3FB11EE13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F0A17-5330-4015-9470-CA6DE8EA88E9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74E9BB4-1CC9-4C26-8320-FFE5F3B05DFF}"/>
              </a:ext>
            </a:extLst>
          </p:cNvPr>
          <p:cNvSpPr txBox="1"/>
          <p:nvPr/>
        </p:nvSpPr>
        <p:spPr>
          <a:xfrm>
            <a:off x="2904767" y="529892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2017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FA5DCD0-E95E-4295-A485-1BCD3316733F}"/>
              </a:ext>
            </a:extLst>
          </p:cNvPr>
          <p:cNvSpPr txBox="1"/>
          <p:nvPr/>
        </p:nvSpPr>
        <p:spPr>
          <a:xfrm>
            <a:off x="8776929" y="529082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2019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2C52C86-6F22-475A-9FC6-AF2124DF6428}"/>
              </a:ext>
            </a:extLst>
          </p:cNvPr>
          <p:cNvSpPr txBox="1"/>
          <p:nvPr/>
        </p:nvSpPr>
        <p:spPr>
          <a:xfrm>
            <a:off x="1474888" y="5658036"/>
            <a:ext cx="3557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FF"/>
                </a:solidFill>
              </a:rPr>
              <a:t>Mittelwert:			84,0 dB(A)</a:t>
            </a:r>
          </a:p>
          <a:p>
            <a:r>
              <a:rPr lang="de-DE" dirty="0">
                <a:solidFill>
                  <a:srgbClr val="FF0000"/>
                </a:solidFill>
              </a:rPr>
              <a:t>Energetisches Mittel:	92,8 dB(A)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7D1F2E93-9C54-4317-8AED-A2F7D7FFB871}"/>
              </a:ext>
            </a:extLst>
          </p:cNvPr>
          <p:cNvSpPr txBox="1"/>
          <p:nvPr/>
        </p:nvSpPr>
        <p:spPr>
          <a:xfrm>
            <a:off x="7347050" y="5658035"/>
            <a:ext cx="3557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FF"/>
                </a:solidFill>
              </a:rPr>
              <a:t>Mittelwert:			80,7 dB(A)</a:t>
            </a:r>
          </a:p>
          <a:p>
            <a:r>
              <a:rPr lang="de-DE" dirty="0">
                <a:solidFill>
                  <a:srgbClr val="FF0000"/>
                </a:solidFill>
              </a:rPr>
              <a:t>Energetisches Mittel:	85,0 dB(A)</a:t>
            </a: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CCE9F3AD-4861-4134-BA59-B094FF57851C}"/>
              </a:ext>
            </a:extLst>
          </p:cNvPr>
          <p:cNvCxnSpPr/>
          <p:nvPr/>
        </p:nvCxnSpPr>
        <p:spPr>
          <a:xfrm>
            <a:off x="5711775" y="5868069"/>
            <a:ext cx="1080120" cy="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0CB6C86C-25BC-4570-B595-A3B24A363C26}"/>
              </a:ext>
            </a:extLst>
          </p:cNvPr>
          <p:cNvSpPr txBox="1"/>
          <p:nvPr/>
        </p:nvSpPr>
        <p:spPr>
          <a:xfrm>
            <a:off x="5783783" y="5570306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>
                <a:solidFill>
                  <a:srgbClr val="0000FF"/>
                </a:solidFill>
              </a:rPr>
              <a:t>-3,3 dB</a:t>
            </a:r>
          </a:p>
        </p:txBody>
      </p: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BD2E65E7-BEF6-4EB0-926E-A423D102508E}"/>
              </a:ext>
            </a:extLst>
          </p:cNvPr>
          <p:cNvCxnSpPr/>
          <p:nvPr/>
        </p:nvCxnSpPr>
        <p:spPr>
          <a:xfrm>
            <a:off x="5711775" y="6084093"/>
            <a:ext cx="108012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>
            <a:extLst>
              <a:ext uri="{FF2B5EF4-FFF2-40B4-BE49-F238E27FC236}">
                <a16:creationId xmlns:a16="http://schemas.microsoft.com/office/drawing/2014/main" id="{47D317E0-31E2-44E8-8206-427911D730BD}"/>
              </a:ext>
            </a:extLst>
          </p:cNvPr>
          <p:cNvSpPr txBox="1"/>
          <p:nvPr/>
        </p:nvSpPr>
        <p:spPr>
          <a:xfrm>
            <a:off x="5791428" y="6030557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>
                <a:solidFill>
                  <a:srgbClr val="FF0000"/>
                </a:solidFill>
              </a:rPr>
              <a:t>-7,8 dB</a:t>
            </a:r>
          </a:p>
        </p:txBody>
      </p:sp>
    </p:spTree>
    <p:extLst>
      <p:ext uri="{BB962C8B-B14F-4D97-AF65-F5344CB8AC3E}">
        <p14:creationId xmlns:p14="http://schemas.microsoft.com/office/powerpoint/2010/main" val="40111770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and273">
            <a:extLst>
              <a:ext uri="{FF2B5EF4-FFF2-40B4-BE49-F238E27FC236}">
                <a16:creationId xmlns:a16="http://schemas.microsoft.com/office/drawing/2014/main" id="{8E0BDC39-2A28-40D6-90D6-9F22DB0E3973}"/>
              </a:ext>
            </a:extLst>
          </p:cNvPr>
          <p:cNvSpPr/>
          <p:nvPr/>
        </p:nvSpPr>
        <p:spPr>
          <a:xfrm>
            <a:off x="12436475" y="7010400"/>
            <a:ext cx="1003300" cy="546100"/>
          </a:xfrm>
          <a:prstGeom prst="rect">
            <a:avLst/>
          </a:prstGeom>
          <a:solidFill>
            <a:srgbClr val="0AA459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and272">
            <a:extLst>
              <a:ext uri="{FF2B5EF4-FFF2-40B4-BE49-F238E27FC236}">
                <a16:creationId xmlns:a16="http://schemas.microsoft.com/office/drawing/2014/main" id="{4327F2EC-785B-48FB-848D-BAC4A906CB71}"/>
              </a:ext>
            </a:extLst>
          </p:cNvPr>
          <p:cNvSpPr/>
          <p:nvPr/>
        </p:nvSpPr>
        <p:spPr>
          <a:xfrm>
            <a:off x="12436475" y="6337300"/>
            <a:ext cx="1003300" cy="673100"/>
          </a:xfrm>
          <a:prstGeom prst="rect">
            <a:avLst/>
          </a:prstGeom>
          <a:solidFill>
            <a:srgbClr val="F394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and271">
            <a:extLst>
              <a:ext uri="{FF2B5EF4-FFF2-40B4-BE49-F238E27FC236}">
                <a16:creationId xmlns:a16="http://schemas.microsoft.com/office/drawing/2014/main" id="{CB3C355F-CD24-43F7-A2BA-A3A30E1802CA}"/>
              </a:ext>
            </a:extLst>
          </p:cNvPr>
          <p:cNvSpPr/>
          <p:nvPr/>
        </p:nvSpPr>
        <p:spPr>
          <a:xfrm>
            <a:off x="12436475" y="0"/>
            <a:ext cx="1003300" cy="431800"/>
          </a:xfrm>
          <a:prstGeom prst="rect">
            <a:avLst/>
          </a:prstGeom>
          <a:solidFill>
            <a:srgbClr val="447EBC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Inhaltsplatzhalter 2">
            <a:extLst>
              <a:ext uri="{FF2B5EF4-FFF2-40B4-BE49-F238E27FC236}">
                <a16:creationId xmlns:a16="http://schemas.microsoft.com/office/drawing/2014/main" id="{B32F2A53-75D9-4C1E-BBDF-55AC2A94AC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393702" y="1732255"/>
            <a:ext cx="5719758" cy="3895353"/>
          </a:xfrm>
        </p:spPr>
      </p:pic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73973CEB-20BE-48F2-A511-A2CC2BD31D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6265864" y="1732255"/>
            <a:ext cx="5719758" cy="3895353"/>
          </a:xfrm>
        </p:spPr>
      </p:pic>
      <p:sp>
        <p:nvSpPr>
          <p:cNvPr id="12292" name="Titel 3">
            <a:extLst>
              <a:ext uri="{FF2B5EF4-FFF2-40B4-BE49-F238E27FC236}">
                <a16:creationId xmlns:a16="http://schemas.microsoft.com/office/drawing/2014/main" id="{99099577-6F71-4F2E-80F3-3F1779EEA8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3700" y="369888"/>
            <a:ext cx="10502900" cy="962025"/>
          </a:xfrm>
        </p:spPr>
        <p:txBody>
          <a:bodyPr/>
          <a:lstStyle/>
          <a:p>
            <a:r>
              <a:rPr lang="de-DE" altLang="de-DE" dirty="0"/>
              <a:t>Auswertung </a:t>
            </a:r>
            <a:r>
              <a:rPr lang="de-DE" altLang="de-DE" dirty="0" err="1"/>
              <a:t>Osminghausen</a:t>
            </a:r>
            <a:endParaRPr lang="de-DE" alt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E868D18-5DB5-4C44-9924-33D9611E8E2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04.02.2020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E3BE01B-9DD5-4BA2-93C5-6FA26F38C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Leitpfostenmessung Wermelskirchen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E7A1E9-C4C4-4D44-A19E-3FB11EE13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F0A17-5330-4015-9470-CA6DE8EA88E9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74E9BB4-1CC9-4C26-8320-FFE5F3B05DFF}"/>
              </a:ext>
            </a:extLst>
          </p:cNvPr>
          <p:cNvSpPr txBox="1"/>
          <p:nvPr/>
        </p:nvSpPr>
        <p:spPr>
          <a:xfrm>
            <a:off x="2904767" y="562761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2017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FA5DCD0-E95E-4295-A485-1BCD3316733F}"/>
              </a:ext>
            </a:extLst>
          </p:cNvPr>
          <p:cNvSpPr txBox="1"/>
          <p:nvPr/>
        </p:nvSpPr>
        <p:spPr>
          <a:xfrm>
            <a:off x="8776929" y="561950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2019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CE5D21D-9452-4F9B-BF00-9FC2E8ED4313}"/>
              </a:ext>
            </a:extLst>
          </p:cNvPr>
          <p:cNvSpPr txBox="1"/>
          <p:nvPr/>
        </p:nvSpPr>
        <p:spPr>
          <a:xfrm>
            <a:off x="2013496" y="1558494"/>
            <a:ext cx="2480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Geschwindigkeitsprofil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C17490A-D330-4600-80A2-596CA86451BE}"/>
              </a:ext>
            </a:extLst>
          </p:cNvPr>
          <p:cNvSpPr txBox="1"/>
          <p:nvPr/>
        </p:nvSpPr>
        <p:spPr>
          <a:xfrm>
            <a:off x="7885658" y="1547589"/>
            <a:ext cx="2480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Geschwindigkeitsprofil</a:t>
            </a:r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0C569A03-747A-4B45-BFD9-7ADFAC1C5CDB}"/>
              </a:ext>
            </a:extLst>
          </p:cNvPr>
          <p:cNvCxnSpPr/>
          <p:nvPr/>
        </p:nvCxnSpPr>
        <p:spPr>
          <a:xfrm flipV="1">
            <a:off x="3012559" y="2123653"/>
            <a:ext cx="0" cy="30963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B487B7E7-856F-4771-9034-C49FDB8FE336}"/>
              </a:ext>
            </a:extLst>
          </p:cNvPr>
          <p:cNvCxnSpPr>
            <a:cxnSpLocks/>
          </p:cNvCxnSpPr>
          <p:nvPr/>
        </p:nvCxnSpPr>
        <p:spPr>
          <a:xfrm flipV="1">
            <a:off x="8880271" y="2123653"/>
            <a:ext cx="0" cy="30963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24018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and283">
            <a:extLst>
              <a:ext uri="{FF2B5EF4-FFF2-40B4-BE49-F238E27FC236}">
                <a16:creationId xmlns:a16="http://schemas.microsoft.com/office/drawing/2014/main" id="{012C8558-D9CA-4E86-AB95-7B8FBEE7EAE3}"/>
              </a:ext>
            </a:extLst>
          </p:cNvPr>
          <p:cNvSpPr/>
          <p:nvPr/>
        </p:nvSpPr>
        <p:spPr>
          <a:xfrm>
            <a:off x="12436475" y="7010400"/>
            <a:ext cx="1003300" cy="546100"/>
          </a:xfrm>
          <a:prstGeom prst="rect">
            <a:avLst/>
          </a:prstGeom>
          <a:solidFill>
            <a:srgbClr val="0090D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and282">
            <a:extLst>
              <a:ext uri="{FF2B5EF4-FFF2-40B4-BE49-F238E27FC236}">
                <a16:creationId xmlns:a16="http://schemas.microsoft.com/office/drawing/2014/main" id="{6902544B-DE33-4F75-AA09-CA634C724A32}"/>
              </a:ext>
            </a:extLst>
          </p:cNvPr>
          <p:cNvSpPr/>
          <p:nvPr/>
        </p:nvSpPr>
        <p:spPr>
          <a:xfrm>
            <a:off x="12436475" y="6337300"/>
            <a:ext cx="1003300" cy="673100"/>
          </a:xfrm>
          <a:prstGeom prst="rect">
            <a:avLst/>
          </a:prstGeom>
          <a:solidFill>
            <a:srgbClr val="97BF0D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and281">
            <a:extLst>
              <a:ext uri="{FF2B5EF4-FFF2-40B4-BE49-F238E27FC236}">
                <a16:creationId xmlns:a16="http://schemas.microsoft.com/office/drawing/2014/main" id="{C70B0EE5-3FA4-44B8-82DA-1DC12859E3AC}"/>
              </a:ext>
            </a:extLst>
          </p:cNvPr>
          <p:cNvSpPr/>
          <p:nvPr/>
        </p:nvSpPr>
        <p:spPr>
          <a:xfrm>
            <a:off x="12436475" y="0"/>
            <a:ext cx="1003300" cy="431800"/>
          </a:xfrm>
          <a:prstGeom prst="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Inhaltsplatzhalter 2">
            <a:extLst>
              <a:ext uri="{FF2B5EF4-FFF2-40B4-BE49-F238E27FC236}">
                <a16:creationId xmlns:a16="http://schemas.microsoft.com/office/drawing/2014/main" id="{B32F2A53-75D9-4C1E-BBDF-55AC2A94AC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393701" y="1403573"/>
            <a:ext cx="5719760" cy="3895353"/>
          </a:xfrm>
        </p:spPr>
      </p:pic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73973CEB-20BE-48F2-A511-A2CC2BD31D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6265863" y="1403573"/>
            <a:ext cx="5719760" cy="3895353"/>
          </a:xfrm>
        </p:spPr>
      </p:pic>
      <p:sp>
        <p:nvSpPr>
          <p:cNvPr id="12292" name="Titel 3">
            <a:extLst>
              <a:ext uri="{FF2B5EF4-FFF2-40B4-BE49-F238E27FC236}">
                <a16:creationId xmlns:a16="http://schemas.microsoft.com/office/drawing/2014/main" id="{99099577-6F71-4F2E-80F3-3F1779EEA8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3700" y="369888"/>
            <a:ext cx="10502900" cy="962025"/>
          </a:xfrm>
        </p:spPr>
        <p:txBody>
          <a:bodyPr/>
          <a:lstStyle/>
          <a:p>
            <a:r>
              <a:rPr lang="de-DE" altLang="de-DE" dirty="0"/>
              <a:t>Auswertung </a:t>
            </a:r>
            <a:r>
              <a:rPr lang="de-DE" altLang="de-DE" dirty="0" err="1"/>
              <a:t>Osminghausen</a:t>
            </a:r>
            <a:endParaRPr lang="de-DE" alt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E868D18-5DB5-4C44-9924-33D9611E8E2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04.02.2020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E3BE01B-9DD5-4BA2-93C5-6FA26F38C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Leitpfostenmessung Wermelskirchen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E7A1E9-C4C4-4D44-A19E-3FB11EE13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F0A17-5330-4015-9470-CA6DE8EA88E9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74E9BB4-1CC9-4C26-8320-FFE5F3B05DFF}"/>
              </a:ext>
            </a:extLst>
          </p:cNvPr>
          <p:cNvSpPr txBox="1"/>
          <p:nvPr/>
        </p:nvSpPr>
        <p:spPr>
          <a:xfrm>
            <a:off x="2904767" y="529892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2017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FA5DCD0-E95E-4295-A485-1BCD3316733F}"/>
              </a:ext>
            </a:extLst>
          </p:cNvPr>
          <p:cNvSpPr txBox="1"/>
          <p:nvPr/>
        </p:nvSpPr>
        <p:spPr>
          <a:xfrm>
            <a:off x="8776929" y="529082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751453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and293">
            <a:extLst>
              <a:ext uri="{FF2B5EF4-FFF2-40B4-BE49-F238E27FC236}">
                <a16:creationId xmlns:a16="http://schemas.microsoft.com/office/drawing/2014/main" id="{971A9AC1-00A2-416A-B2E6-C64A35BE0D47}"/>
              </a:ext>
            </a:extLst>
          </p:cNvPr>
          <p:cNvSpPr/>
          <p:nvPr/>
        </p:nvSpPr>
        <p:spPr>
          <a:xfrm>
            <a:off x="12436475" y="7010400"/>
            <a:ext cx="1003300" cy="546100"/>
          </a:xfrm>
          <a:prstGeom prst="rect">
            <a:avLst/>
          </a:prstGeom>
          <a:solidFill>
            <a:srgbClr val="0090D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and292">
            <a:extLst>
              <a:ext uri="{FF2B5EF4-FFF2-40B4-BE49-F238E27FC236}">
                <a16:creationId xmlns:a16="http://schemas.microsoft.com/office/drawing/2014/main" id="{F62BC218-4B6D-4441-9CDC-39D231F93887}"/>
              </a:ext>
            </a:extLst>
          </p:cNvPr>
          <p:cNvSpPr/>
          <p:nvPr/>
        </p:nvSpPr>
        <p:spPr>
          <a:xfrm>
            <a:off x="12436475" y="6337300"/>
            <a:ext cx="1003300" cy="673100"/>
          </a:xfrm>
          <a:prstGeom prst="rect">
            <a:avLst/>
          </a:prstGeom>
          <a:solidFill>
            <a:srgbClr val="FFD1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and291">
            <a:extLst>
              <a:ext uri="{FF2B5EF4-FFF2-40B4-BE49-F238E27FC236}">
                <a16:creationId xmlns:a16="http://schemas.microsoft.com/office/drawing/2014/main" id="{6795982D-7689-4A6E-BCE8-28A3355B7DAD}"/>
              </a:ext>
            </a:extLst>
          </p:cNvPr>
          <p:cNvSpPr/>
          <p:nvPr/>
        </p:nvSpPr>
        <p:spPr>
          <a:xfrm>
            <a:off x="12436475" y="0"/>
            <a:ext cx="1003300" cy="431800"/>
          </a:xfrm>
          <a:prstGeom prst="rect">
            <a:avLst/>
          </a:prstGeom>
          <a:solidFill>
            <a:srgbClr val="00A3B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292" name="Titel 3">
            <a:extLst>
              <a:ext uri="{FF2B5EF4-FFF2-40B4-BE49-F238E27FC236}">
                <a16:creationId xmlns:a16="http://schemas.microsoft.com/office/drawing/2014/main" id="{99099577-6F71-4F2E-80F3-3F1779EEA8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3700" y="369888"/>
            <a:ext cx="10502900" cy="962025"/>
          </a:xfrm>
        </p:spPr>
        <p:txBody>
          <a:bodyPr/>
          <a:lstStyle/>
          <a:p>
            <a:r>
              <a:rPr lang="de-DE" altLang="de-DE" dirty="0"/>
              <a:t>Auswertung </a:t>
            </a:r>
            <a:r>
              <a:rPr lang="de-DE" altLang="de-DE" dirty="0" err="1"/>
              <a:t>Osminghausen</a:t>
            </a:r>
            <a:endParaRPr lang="de-DE" alt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E868D18-5DB5-4C44-9924-33D9611E8E2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04.02.2020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E3BE01B-9DD5-4BA2-93C5-6FA26F38C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Leitpfostenmessung Wermelskirchen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E7A1E9-C4C4-4D44-A19E-3FB11EE13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F0A17-5330-4015-9470-CA6DE8EA88E9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  <p:pic>
        <p:nvPicPr>
          <p:cNvPr id="12" name="Inhaltsplatzhalter 2">
            <a:extLst>
              <a:ext uri="{FF2B5EF4-FFF2-40B4-BE49-F238E27FC236}">
                <a16:creationId xmlns:a16="http://schemas.microsoft.com/office/drawing/2014/main" id="{A4DB5152-FC00-4E93-9244-6A830600BA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393702" y="2107438"/>
            <a:ext cx="5719758" cy="3895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nhaltsplatzhalter 8">
            <a:extLst>
              <a:ext uri="{FF2B5EF4-FFF2-40B4-BE49-F238E27FC236}">
                <a16:creationId xmlns:a16="http://schemas.microsoft.com/office/drawing/2014/main" id="{64D92436-DA6D-49F6-A075-E8733C2F4E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auto">
          <a:xfrm>
            <a:off x="6265864" y="2107438"/>
            <a:ext cx="5719758" cy="3895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64C67F5C-3054-483A-A356-970601DB7293}"/>
              </a:ext>
            </a:extLst>
          </p:cNvPr>
          <p:cNvSpPr txBox="1"/>
          <p:nvPr/>
        </p:nvSpPr>
        <p:spPr>
          <a:xfrm>
            <a:off x="1639201" y="6002793"/>
            <a:ext cx="32287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2017</a:t>
            </a:r>
          </a:p>
          <a:p>
            <a:pPr algn="ctr"/>
            <a:endParaRPr lang="de-DE" dirty="0"/>
          </a:p>
          <a:p>
            <a:pPr algn="ctr"/>
            <a:r>
              <a:rPr lang="de-DE" dirty="0"/>
              <a:t>35,7 % über dem „Grenzwert"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93C8A26-D042-46B4-B08F-2B3949513EFC}"/>
              </a:ext>
            </a:extLst>
          </p:cNvPr>
          <p:cNvSpPr txBox="1"/>
          <p:nvPr/>
        </p:nvSpPr>
        <p:spPr>
          <a:xfrm>
            <a:off x="7519922" y="5994686"/>
            <a:ext cx="32116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2019</a:t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>11,8 % über dem „Grenzwert“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FEEB933-D271-4F2C-B557-90ABC0696A1F}"/>
              </a:ext>
            </a:extLst>
          </p:cNvPr>
          <p:cNvSpPr txBox="1"/>
          <p:nvPr/>
        </p:nvSpPr>
        <p:spPr>
          <a:xfrm>
            <a:off x="2398219" y="1933677"/>
            <a:ext cx="1710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Lärmverteilung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CD15B8D-401A-402C-BD53-AAAA6877459E}"/>
              </a:ext>
            </a:extLst>
          </p:cNvPr>
          <p:cNvSpPr txBox="1"/>
          <p:nvPr/>
        </p:nvSpPr>
        <p:spPr>
          <a:xfrm>
            <a:off x="8270381" y="1922772"/>
            <a:ext cx="1710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Lärmverteilung</a:t>
            </a:r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1BF96140-40B4-47D9-BD10-D382C0F578E8}"/>
              </a:ext>
            </a:extLst>
          </p:cNvPr>
          <p:cNvCxnSpPr>
            <a:cxnSpLocks/>
          </p:cNvCxnSpPr>
          <p:nvPr/>
        </p:nvCxnSpPr>
        <p:spPr>
          <a:xfrm flipV="1">
            <a:off x="9816231" y="2497982"/>
            <a:ext cx="0" cy="30963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AC5404CF-03D9-451F-8AA3-B142D0735F3A}"/>
              </a:ext>
            </a:extLst>
          </p:cNvPr>
          <p:cNvCxnSpPr>
            <a:cxnSpLocks/>
          </p:cNvCxnSpPr>
          <p:nvPr/>
        </p:nvCxnSpPr>
        <p:spPr>
          <a:xfrm flipV="1">
            <a:off x="3944916" y="2507506"/>
            <a:ext cx="0" cy="30963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89512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and303">
            <a:extLst>
              <a:ext uri="{FF2B5EF4-FFF2-40B4-BE49-F238E27FC236}">
                <a16:creationId xmlns:a16="http://schemas.microsoft.com/office/drawing/2014/main" id="{41C57C71-58D9-4A4B-860A-06FDF2757A75}"/>
              </a:ext>
            </a:extLst>
          </p:cNvPr>
          <p:cNvSpPr/>
          <p:nvPr/>
        </p:nvSpPr>
        <p:spPr>
          <a:xfrm>
            <a:off x="12436475" y="7010400"/>
            <a:ext cx="1003300" cy="546100"/>
          </a:xfrm>
          <a:prstGeom prst="rect">
            <a:avLst/>
          </a:prstGeom>
          <a:solidFill>
            <a:srgbClr val="97BF0D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and302">
            <a:extLst>
              <a:ext uri="{FF2B5EF4-FFF2-40B4-BE49-F238E27FC236}">
                <a16:creationId xmlns:a16="http://schemas.microsoft.com/office/drawing/2014/main" id="{9A7DA2B4-0562-446A-844A-D5B19D2FBB5E}"/>
              </a:ext>
            </a:extLst>
          </p:cNvPr>
          <p:cNvSpPr/>
          <p:nvPr/>
        </p:nvSpPr>
        <p:spPr>
          <a:xfrm>
            <a:off x="12436475" y="6337300"/>
            <a:ext cx="1003300" cy="673100"/>
          </a:xfrm>
          <a:prstGeom prst="rect">
            <a:avLst/>
          </a:prstGeom>
          <a:solidFill>
            <a:srgbClr val="447EBC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and301">
            <a:extLst>
              <a:ext uri="{FF2B5EF4-FFF2-40B4-BE49-F238E27FC236}">
                <a16:creationId xmlns:a16="http://schemas.microsoft.com/office/drawing/2014/main" id="{B7202FBB-A44D-45D9-97BD-7F11BBAD36C3}"/>
              </a:ext>
            </a:extLst>
          </p:cNvPr>
          <p:cNvSpPr/>
          <p:nvPr/>
        </p:nvSpPr>
        <p:spPr>
          <a:xfrm>
            <a:off x="12436475" y="0"/>
            <a:ext cx="1003300" cy="431800"/>
          </a:xfrm>
          <a:prstGeom prst="rect">
            <a:avLst/>
          </a:prstGeom>
          <a:solidFill>
            <a:srgbClr val="F394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508B3FCB-E38D-4D93-8D22-0A7ACB09D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690" y="1505372"/>
            <a:ext cx="11591925" cy="4362698"/>
          </a:xfrm>
        </p:spPr>
        <p:txBody>
          <a:bodyPr/>
          <a:lstStyle/>
          <a:p>
            <a:r>
              <a:rPr lang="de-DE" dirty="0"/>
              <a:t>An allen betrachteten Messstationen lagen die Messwerte 2019 </a:t>
            </a:r>
            <a:r>
              <a:rPr lang="de-DE" u="sng" dirty="0"/>
              <a:t>unter</a:t>
            </a:r>
            <a:r>
              <a:rPr lang="de-DE" dirty="0"/>
              <a:t> denen von 2017, insbesondere in den Spitzen</a:t>
            </a:r>
          </a:p>
          <a:p>
            <a:pPr lvl="1"/>
            <a:r>
              <a:rPr lang="de-DE" dirty="0"/>
              <a:t>2017 Messungen ohne Dialogdisplay </a:t>
            </a:r>
            <a:br>
              <a:rPr lang="de-DE" dirty="0"/>
            </a:br>
            <a:r>
              <a:rPr lang="de-DE" dirty="0"/>
              <a:t>Vermutung: Motorradfahrer „gehen vom Gas“ werden dabei leiser</a:t>
            </a:r>
          </a:p>
          <a:p>
            <a:r>
              <a:rPr lang="de-DE" dirty="0"/>
              <a:t>Teilweise deutliche Unterschiede im Geschwindigkeitsprofil</a:t>
            </a:r>
          </a:p>
          <a:p>
            <a:pPr lvl="1"/>
            <a:r>
              <a:rPr lang="de-DE" dirty="0"/>
              <a:t>im Eschbachtal 2019 deutlich höher als 2017 – dennoch leiser </a:t>
            </a:r>
          </a:p>
          <a:p>
            <a:r>
              <a:rPr lang="de-DE" dirty="0"/>
              <a:t>Die absolut höchsten Pegel werden nicht durch die schnellsten Motorräder verursacht</a:t>
            </a:r>
          </a:p>
          <a:p>
            <a:r>
              <a:rPr lang="de-DE" dirty="0"/>
              <a:t>Im Mittel jedoch höhere Emissionen bei höherer Geschwindigkeit</a:t>
            </a:r>
          </a:p>
          <a:p>
            <a:r>
              <a:rPr lang="de-DE" dirty="0"/>
              <a:t>Dialogdisplay zeigt 2019 eine Lärmminderungswirkung!</a:t>
            </a:r>
          </a:p>
          <a:p>
            <a:endParaRPr lang="de-DE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4796EF5-4689-4330-A5BF-05BF61BF7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Fazit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E955D1C-F462-43EF-9A04-DBD03780B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04.02.2020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5892D15-772B-4C5F-9BBB-561FC981F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Leitpfostenmessung Wermelskirchen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950AE13-6837-41E0-946D-E761071C7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490A2E-D735-4BB7-A8E0-16EF054BDC94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13702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and303">
            <a:extLst>
              <a:ext uri="{FF2B5EF4-FFF2-40B4-BE49-F238E27FC236}">
                <a16:creationId xmlns:a16="http://schemas.microsoft.com/office/drawing/2014/main" id="{41C57C71-58D9-4A4B-860A-06FDF2757A75}"/>
              </a:ext>
            </a:extLst>
          </p:cNvPr>
          <p:cNvSpPr/>
          <p:nvPr/>
        </p:nvSpPr>
        <p:spPr>
          <a:xfrm>
            <a:off x="12436475" y="7010400"/>
            <a:ext cx="1003300" cy="546100"/>
          </a:xfrm>
          <a:prstGeom prst="rect">
            <a:avLst/>
          </a:prstGeom>
          <a:solidFill>
            <a:srgbClr val="97BF0D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and302">
            <a:extLst>
              <a:ext uri="{FF2B5EF4-FFF2-40B4-BE49-F238E27FC236}">
                <a16:creationId xmlns:a16="http://schemas.microsoft.com/office/drawing/2014/main" id="{9A7DA2B4-0562-446A-844A-D5B19D2FBB5E}"/>
              </a:ext>
            </a:extLst>
          </p:cNvPr>
          <p:cNvSpPr/>
          <p:nvPr/>
        </p:nvSpPr>
        <p:spPr>
          <a:xfrm>
            <a:off x="12436475" y="6337300"/>
            <a:ext cx="1003300" cy="673100"/>
          </a:xfrm>
          <a:prstGeom prst="rect">
            <a:avLst/>
          </a:prstGeom>
          <a:solidFill>
            <a:srgbClr val="447EBC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and301">
            <a:extLst>
              <a:ext uri="{FF2B5EF4-FFF2-40B4-BE49-F238E27FC236}">
                <a16:creationId xmlns:a16="http://schemas.microsoft.com/office/drawing/2014/main" id="{B7202FBB-A44D-45D9-97BD-7F11BBAD36C3}"/>
              </a:ext>
            </a:extLst>
          </p:cNvPr>
          <p:cNvSpPr/>
          <p:nvPr/>
        </p:nvSpPr>
        <p:spPr>
          <a:xfrm>
            <a:off x="12436475" y="0"/>
            <a:ext cx="1003300" cy="431800"/>
          </a:xfrm>
          <a:prstGeom prst="rect">
            <a:avLst/>
          </a:prstGeom>
          <a:solidFill>
            <a:srgbClr val="F394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508B3FCB-E38D-4D93-8D22-0A7ACB09D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690" y="1505372"/>
            <a:ext cx="11591925" cy="4362698"/>
          </a:xfrm>
        </p:spPr>
        <p:txBody>
          <a:bodyPr/>
          <a:lstStyle/>
          <a:p>
            <a:r>
              <a:rPr lang="de-DE" dirty="0"/>
              <a:t>Minderungswirkung der Dialogdisplays wurde lokal gezeigt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Auch 2020 weitere Einsätze der Dialogdisplays geplant</a:t>
            </a:r>
          </a:p>
          <a:p>
            <a:pPr lvl="1"/>
            <a:r>
              <a:rPr lang="de-DE" dirty="0"/>
              <a:t>Insbesondere in der „Motorradsaison“</a:t>
            </a:r>
          </a:p>
          <a:p>
            <a:pPr lvl="1"/>
            <a:r>
              <a:rPr lang="de-DE" dirty="0"/>
              <a:t>Weiterhin wechselnde Standorte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4796EF5-4689-4330-A5BF-05BF61BF7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Ausblick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E955D1C-F462-43EF-9A04-DBD03780B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04.02.2020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5892D15-772B-4C5F-9BBB-561FC981F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Leitpfostenmessung Wermelskirchen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950AE13-6837-41E0-946D-E761071C7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490A2E-D735-4BB7-A8E0-16EF054BDC94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29493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and313">
            <a:extLst>
              <a:ext uri="{FF2B5EF4-FFF2-40B4-BE49-F238E27FC236}">
                <a16:creationId xmlns:a16="http://schemas.microsoft.com/office/drawing/2014/main" id="{D778E220-40E3-4CE6-A83B-32CFAC4A376D}"/>
              </a:ext>
            </a:extLst>
          </p:cNvPr>
          <p:cNvSpPr/>
          <p:nvPr/>
        </p:nvSpPr>
        <p:spPr>
          <a:xfrm>
            <a:off x="12436475" y="7010400"/>
            <a:ext cx="1003300" cy="546100"/>
          </a:xfrm>
          <a:prstGeom prst="rect">
            <a:avLst/>
          </a:prstGeom>
          <a:solidFill>
            <a:srgbClr val="FFD1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and312">
            <a:extLst>
              <a:ext uri="{FF2B5EF4-FFF2-40B4-BE49-F238E27FC236}">
                <a16:creationId xmlns:a16="http://schemas.microsoft.com/office/drawing/2014/main" id="{D6F56609-C366-4ED8-8EE1-18CEDFFFC55E}"/>
              </a:ext>
            </a:extLst>
          </p:cNvPr>
          <p:cNvSpPr/>
          <p:nvPr/>
        </p:nvSpPr>
        <p:spPr>
          <a:xfrm>
            <a:off x="12436475" y="6337300"/>
            <a:ext cx="1003300" cy="673100"/>
          </a:xfrm>
          <a:prstGeom prst="rect">
            <a:avLst/>
          </a:prstGeom>
          <a:solidFill>
            <a:srgbClr val="DA5C39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and311">
            <a:extLst>
              <a:ext uri="{FF2B5EF4-FFF2-40B4-BE49-F238E27FC236}">
                <a16:creationId xmlns:a16="http://schemas.microsoft.com/office/drawing/2014/main" id="{2B2AD0CF-429B-4D0B-82CD-5DDC3662B2B4}"/>
              </a:ext>
            </a:extLst>
          </p:cNvPr>
          <p:cNvSpPr/>
          <p:nvPr/>
        </p:nvSpPr>
        <p:spPr>
          <a:xfrm>
            <a:off x="12436475" y="0"/>
            <a:ext cx="1003300" cy="431800"/>
          </a:xfrm>
          <a:prstGeom prst="rect">
            <a:avLst/>
          </a:prstGeom>
          <a:solidFill>
            <a:srgbClr val="447EBC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290" name="Inhaltsplatzhalter 1">
            <a:extLst>
              <a:ext uri="{FF2B5EF4-FFF2-40B4-BE49-F238E27FC236}">
                <a16:creationId xmlns:a16="http://schemas.microsoft.com/office/drawing/2014/main" id="{6AFAD4A3-F112-4B75-9BD6-1778A67E0F9E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93700" y="1504950"/>
            <a:ext cx="11366747" cy="3210991"/>
          </a:xfrm>
        </p:spPr>
        <p:txBody>
          <a:bodyPr anchor="ctr"/>
          <a:lstStyle/>
          <a:p>
            <a:pPr marL="0" indent="0" algn="ctr">
              <a:buNone/>
            </a:pPr>
            <a:r>
              <a:rPr lang="de-DE" sz="4000" dirty="0"/>
              <a:t>Vielen Dank für Ihre Aufmerksamkeit!</a:t>
            </a:r>
          </a:p>
          <a:p>
            <a:endParaRPr lang="de-DE" alt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E868D18-5DB5-4C44-9924-33D9611E8E2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04.02.2020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E3BE01B-9DD5-4BA2-93C5-6FA26F38C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Leitpfostenmessung Wermelskirchen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E7A1E9-C4C4-4D44-A19E-3FB11EE13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F0A17-5330-4015-9470-CA6DE8EA88E9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and73">
            <a:extLst>
              <a:ext uri="{FF2B5EF4-FFF2-40B4-BE49-F238E27FC236}">
                <a16:creationId xmlns:a16="http://schemas.microsoft.com/office/drawing/2014/main" id="{D3B855AA-CA9C-45F7-9DD1-1F56179B1D0C}"/>
              </a:ext>
            </a:extLst>
          </p:cNvPr>
          <p:cNvSpPr/>
          <p:nvPr/>
        </p:nvSpPr>
        <p:spPr>
          <a:xfrm>
            <a:off x="12436475" y="7010400"/>
            <a:ext cx="1003300" cy="546100"/>
          </a:xfrm>
          <a:prstGeom prst="rect">
            <a:avLst/>
          </a:prstGeom>
          <a:solidFill>
            <a:srgbClr val="0090D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and72">
            <a:extLst>
              <a:ext uri="{FF2B5EF4-FFF2-40B4-BE49-F238E27FC236}">
                <a16:creationId xmlns:a16="http://schemas.microsoft.com/office/drawing/2014/main" id="{5D529BA4-4668-4E67-9471-1637BB9A7E00}"/>
              </a:ext>
            </a:extLst>
          </p:cNvPr>
          <p:cNvSpPr/>
          <p:nvPr/>
        </p:nvSpPr>
        <p:spPr>
          <a:xfrm>
            <a:off x="12436475" y="6337300"/>
            <a:ext cx="1003300" cy="673100"/>
          </a:xfrm>
          <a:prstGeom prst="rect">
            <a:avLst/>
          </a:prstGeom>
          <a:solidFill>
            <a:srgbClr val="97BF0D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and71">
            <a:extLst>
              <a:ext uri="{FF2B5EF4-FFF2-40B4-BE49-F238E27FC236}">
                <a16:creationId xmlns:a16="http://schemas.microsoft.com/office/drawing/2014/main" id="{F5649453-7266-4126-9FE4-79D545776EAD}"/>
              </a:ext>
            </a:extLst>
          </p:cNvPr>
          <p:cNvSpPr/>
          <p:nvPr/>
        </p:nvSpPr>
        <p:spPr>
          <a:xfrm>
            <a:off x="12436475" y="0"/>
            <a:ext cx="1003300" cy="431800"/>
          </a:xfrm>
          <a:prstGeom prst="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315" name="Inhaltsplatzhalter 2">
            <a:extLst>
              <a:ext uri="{FF2B5EF4-FFF2-40B4-BE49-F238E27FC236}">
                <a16:creationId xmlns:a16="http://schemas.microsoft.com/office/drawing/2014/main" id="{D9D83AF4-F2F5-4F4D-9760-6271BCB78897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393700" y="1509712"/>
            <a:ext cx="5686425" cy="5294459"/>
          </a:xfrm>
        </p:spPr>
        <p:txBody>
          <a:bodyPr/>
          <a:lstStyle/>
          <a:p>
            <a:pPr marL="0" indent="0">
              <a:spcBef>
                <a:spcPct val="50000"/>
              </a:spcBef>
              <a:buNone/>
            </a:pPr>
            <a:r>
              <a:rPr lang="de-DE" altLang="de-DE" sz="1800" b="1" dirty="0"/>
              <a:t>Schallschutz, Akustik, Schwingungsschutz 	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de-DE" altLang="de-DE" sz="1800" dirty="0"/>
              <a:t> Bauakustik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de-DE" altLang="de-DE" sz="1800" dirty="0"/>
              <a:t> Raumakustik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de-DE" altLang="de-DE" sz="1800" dirty="0"/>
              <a:t> Elektroakustik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de-DE" altLang="de-DE" sz="1800" dirty="0"/>
              <a:t> Schallimmissionsschutz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de-DE" altLang="de-DE" sz="1800" dirty="0"/>
              <a:t> städtebaulicher Schallschutz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de-DE" altLang="de-DE" sz="1800" dirty="0"/>
              <a:t> Lärmminderungsplanung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de-DE" altLang="de-DE" sz="1800" dirty="0"/>
              <a:t> Baulärmprognosen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de-DE" altLang="de-DE" sz="1800" dirty="0"/>
              <a:t> Erschütterungsschutz</a:t>
            </a:r>
          </a:p>
          <a:p>
            <a:pPr marL="0" indent="0">
              <a:spcBef>
                <a:spcPct val="50000"/>
              </a:spcBef>
              <a:buNone/>
            </a:pPr>
            <a:endParaRPr lang="de-DE" altLang="de-DE" sz="1800" b="1" dirty="0"/>
          </a:p>
          <a:p>
            <a:pPr marL="0" indent="0">
              <a:spcBef>
                <a:spcPct val="50000"/>
              </a:spcBef>
              <a:buNone/>
            </a:pPr>
            <a:r>
              <a:rPr lang="de-DE" altLang="de-DE" sz="1800" b="1" dirty="0"/>
              <a:t>Messstelle nach § 29b BImSchG 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de-DE" altLang="de-DE" sz="1800" b="1" dirty="0"/>
              <a:t>VMPA Schallschutzprüfstelle</a:t>
            </a:r>
          </a:p>
          <a:p>
            <a:endParaRPr lang="de-DE" altLang="de-DE" sz="1800" dirty="0"/>
          </a:p>
        </p:txBody>
      </p:sp>
      <p:sp>
        <p:nvSpPr>
          <p:cNvPr id="13317" name="Inhaltsplatzhalter 4">
            <a:extLst>
              <a:ext uri="{FF2B5EF4-FFF2-40B4-BE49-F238E27FC236}">
                <a16:creationId xmlns:a16="http://schemas.microsoft.com/office/drawing/2014/main" id="{D216CA75-0313-4EEC-85FA-0736FDEBD99C}"/>
              </a:ext>
            </a:extLst>
          </p:cNvPr>
          <p:cNvSpPr>
            <a:spLocks noGrp="1" noChangeArrowheads="1"/>
          </p:cNvSpPr>
          <p:nvPr>
            <p:ph sz="quarter" idx="4"/>
          </p:nvPr>
        </p:nvSpPr>
        <p:spPr>
          <a:xfrm>
            <a:off x="6080125" y="1509711"/>
            <a:ext cx="5713412" cy="5294461"/>
          </a:xfrm>
        </p:spPr>
        <p:txBody>
          <a:bodyPr/>
          <a:lstStyle/>
          <a:p>
            <a:pPr marL="0" indent="0">
              <a:spcBef>
                <a:spcPct val="50000"/>
              </a:spcBef>
              <a:buNone/>
            </a:pPr>
            <a:r>
              <a:rPr lang="de-DE" altLang="de-DE" sz="1800" b="1" dirty="0"/>
              <a:t>Schadstoffuntersuchungen Licht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de-DE" altLang="de-DE" sz="1800" dirty="0"/>
              <a:t>Tageslicht und Kunstlicht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de-DE" altLang="de-DE" sz="1800" dirty="0"/>
              <a:t>Aufhellung und Blendung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de-DE" altLang="de-DE" sz="1800" dirty="0"/>
              <a:t>Licht und Schatten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de-DE" altLang="de-DE" sz="1800" b="1" dirty="0"/>
              <a:t>Thermische Bauphysik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de-DE" altLang="de-DE" sz="1800" dirty="0"/>
              <a:t> Wärmeschutz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de-DE" altLang="de-DE" sz="1800" dirty="0"/>
              <a:t> Tauwasserschutz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de-DE" altLang="de-DE" sz="1800" dirty="0"/>
              <a:t> Luftdichtigkeit / </a:t>
            </a:r>
            <a:r>
              <a:rPr lang="de-DE" altLang="de-DE" sz="1800" dirty="0" err="1"/>
              <a:t>Blower</a:t>
            </a:r>
            <a:r>
              <a:rPr lang="de-DE" altLang="de-DE" sz="1800" dirty="0"/>
              <a:t>-Door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de-DE" altLang="de-DE" sz="1800" dirty="0"/>
              <a:t> Infrarot-Thermografie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de-DE" altLang="de-DE" sz="1800" b="1" dirty="0"/>
              <a:t>Bauphysikalische Prüfstände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de-DE" altLang="de-DE" sz="1800" dirty="0"/>
              <a:t> Akkreditierte akustische Prüfstände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de-DE" altLang="de-DE" sz="1800" dirty="0"/>
              <a:t> Fassadenprüfstand / Klimakammer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de-DE" altLang="de-DE" sz="1800" dirty="0"/>
              <a:t> Brandlabor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de-DE" altLang="de-DE" sz="1800" dirty="0"/>
              <a:t> Windkanal</a:t>
            </a:r>
            <a:endParaRPr lang="de-DE" altLang="de-DE" sz="1800" b="1" dirty="0"/>
          </a:p>
          <a:p>
            <a:endParaRPr lang="de-DE" altLang="de-DE" sz="1800" dirty="0"/>
          </a:p>
        </p:txBody>
      </p:sp>
      <p:sp>
        <p:nvSpPr>
          <p:cNvPr id="13318" name="Titel 5">
            <a:extLst>
              <a:ext uri="{FF2B5EF4-FFF2-40B4-BE49-F238E27FC236}">
                <a16:creationId xmlns:a16="http://schemas.microsoft.com/office/drawing/2014/main" id="{0485FE83-580A-48C3-BC6C-8589DB40A4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3700" y="369888"/>
            <a:ext cx="10502900" cy="962025"/>
          </a:xfrm>
        </p:spPr>
        <p:txBody>
          <a:bodyPr/>
          <a:lstStyle/>
          <a:p>
            <a:r>
              <a:rPr lang="de-DE" altLang="de-DE" dirty="0"/>
              <a:t>Leistungsbilder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DBE1D4-64B4-44ED-82C8-A29342ED92E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04.02.2020</a:t>
            </a:r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F9EF856-85D7-4E22-A310-9727330E2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Leitpfostenmessung Wermelskirchen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DAF9CC0-EB5E-4664-B910-3467E032F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4CDDD0-90A0-4319-B36D-F748AAAED53B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4C01B20-7C5C-43A5-8345-710FC3CC661C}"/>
              </a:ext>
            </a:extLst>
          </p:cNvPr>
          <p:cNvSpPr txBox="1"/>
          <p:nvPr/>
        </p:nvSpPr>
        <p:spPr>
          <a:xfrm flipH="1">
            <a:off x="449494" y="6432565"/>
            <a:ext cx="5309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Auswertung wie diese Einzelfälle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1C186D8B-B07F-4B31-8C4C-E792FAC023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06" r="13867"/>
          <a:stretch/>
        </p:blipFill>
        <p:spPr>
          <a:xfrm>
            <a:off x="412283" y="1410145"/>
            <a:ext cx="3359357" cy="4860299"/>
          </a:xfrm>
          <a:prstGeom prst="rect">
            <a:avLst/>
          </a:prstGeom>
        </p:spPr>
      </p:pic>
      <p:sp>
        <p:nvSpPr>
          <p:cNvPr id="12" name="Rand83">
            <a:extLst>
              <a:ext uri="{FF2B5EF4-FFF2-40B4-BE49-F238E27FC236}">
                <a16:creationId xmlns:a16="http://schemas.microsoft.com/office/drawing/2014/main" id="{7E02A5D6-2E69-408D-8F44-71089280927D}"/>
              </a:ext>
            </a:extLst>
          </p:cNvPr>
          <p:cNvSpPr/>
          <p:nvPr/>
        </p:nvSpPr>
        <p:spPr>
          <a:xfrm>
            <a:off x="12436475" y="7010400"/>
            <a:ext cx="1003300" cy="546100"/>
          </a:xfrm>
          <a:prstGeom prst="rect">
            <a:avLst/>
          </a:prstGeom>
          <a:solidFill>
            <a:srgbClr val="0090D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and82">
            <a:extLst>
              <a:ext uri="{FF2B5EF4-FFF2-40B4-BE49-F238E27FC236}">
                <a16:creationId xmlns:a16="http://schemas.microsoft.com/office/drawing/2014/main" id="{0F2F8742-A96A-47A0-99DF-2965C0D52D00}"/>
              </a:ext>
            </a:extLst>
          </p:cNvPr>
          <p:cNvSpPr/>
          <p:nvPr/>
        </p:nvSpPr>
        <p:spPr>
          <a:xfrm>
            <a:off x="12436475" y="6337300"/>
            <a:ext cx="1003300" cy="673100"/>
          </a:xfrm>
          <a:prstGeom prst="rect">
            <a:avLst/>
          </a:prstGeom>
          <a:solidFill>
            <a:srgbClr val="FFD1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and81">
            <a:extLst>
              <a:ext uri="{FF2B5EF4-FFF2-40B4-BE49-F238E27FC236}">
                <a16:creationId xmlns:a16="http://schemas.microsoft.com/office/drawing/2014/main" id="{38FA3C27-045B-4FBF-A898-B0CF9AF9EA91}"/>
              </a:ext>
            </a:extLst>
          </p:cNvPr>
          <p:cNvSpPr/>
          <p:nvPr/>
        </p:nvSpPr>
        <p:spPr>
          <a:xfrm>
            <a:off x="12436475" y="0"/>
            <a:ext cx="1003300" cy="431800"/>
          </a:xfrm>
          <a:prstGeom prst="rect">
            <a:avLst/>
          </a:prstGeom>
          <a:solidFill>
            <a:srgbClr val="00A3B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507A9F7-B8C9-4EE2-9258-B857309B1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Messaufbau 2019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CF6CCA2-89A4-4CB8-AD49-604916231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04.02.2020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70FD8E2-2C9D-4D47-93BF-ADF368E5B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Leitpfostenmessung Wermelskirchen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5752788-8C59-456E-9752-12A1E7D82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886FF-C962-481A-94AD-058ACA9D39DF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711B84E-4543-49CC-AF74-EC758AA1D3D0}"/>
              </a:ext>
            </a:extLst>
          </p:cNvPr>
          <p:cNvSpPr txBox="1"/>
          <p:nvPr/>
        </p:nvSpPr>
        <p:spPr>
          <a:xfrm>
            <a:off x="2113178" y="4012184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40106"/>
                </a:solidFill>
              </a:rPr>
              <a:t>Messpfosten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F10B818-A96D-439B-9268-BE9DFA8D3BB7}"/>
              </a:ext>
            </a:extLst>
          </p:cNvPr>
          <p:cNvSpPr txBox="1"/>
          <p:nvPr/>
        </p:nvSpPr>
        <p:spPr>
          <a:xfrm>
            <a:off x="571510" y="4715628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0071FF"/>
                </a:solidFill>
              </a:rPr>
              <a:t>Dialog-Display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9155982-78BE-43AA-B8CF-0542BF376A5C}"/>
              </a:ext>
            </a:extLst>
          </p:cNvPr>
          <p:cNvSpPr txBox="1"/>
          <p:nvPr/>
        </p:nvSpPr>
        <p:spPr>
          <a:xfrm>
            <a:off x="4199607" y="1691605"/>
            <a:ext cx="440307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Verwendet werden Leitpfostenzählgeräte und Dialogdisplay der Firma RTB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Lärmmessung vor dem Dialogdisplay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Abstand Messpfosten – Dialogdisplay ca. 50 bis 70 m	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keine Messung der Minderung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2017 Messung ohne Dialog-Display</a:t>
            </a:r>
          </a:p>
          <a:p>
            <a:endParaRPr lang="de-DE" dirty="0"/>
          </a:p>
          <a:p>
            <a:r>
              <a:rPr lang="de-DE" dirty="0"/>
              <a:t>Erfasst werden: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Datum und Zeit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Fahrtrichtung (&amp; Spur)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Geschwindigkeit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Fahrzugklassifizierung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Luftschallpegel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F784E8F9-4C39-48CB-9D03-1DCC6CE2B7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93" t="18768" r="14042" b="13533"/>
          <a:stretch/>
        </p:blipFill>
        <p:spPr>
          <a:xfrm>
            <a:off x="9240166" y="1413860"/>
            <a:ext cx="3024187" cy="4860300"/>
          </a:xfrm>
          <a:prstGeom prst="rect">
            <a:avLst/>
          </a:prstGeom>
        </p:spPr>
      </p:pic>
      <p:sp>
        <p:nvSpPr>
          <p:cNvPr id="34" name="Textfeld 33">
            <a:extLst>
              <a:ext uri="{FF2B5EF4-FFF2-40B4-BE49-F238E27FC236}">
                <a16:creationId xmlns:a16="http://schemas.microsoft.com/office/drawing/2014/main" id="{11C9F341-FA31-48EB-8F6E-AC49797D8266}"/>
              </a:ext>
            </a:extLst>
          </p:cNvPr>
          <p:cNvSpPr txBox="1"/>
          <p:nvPr/>
        </p:nvSpPr>
        <p:spPr>
          <a:xfrm>
            <a:off x="9168159" y="3783394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40106"/>
                </a:solidFill>
              </a:rPr>
              <a:t>Messpfosten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32ED20EA-30B4-4CDD-B59F-838381CE2CFC}"/>
              </a:ext>
            </a:extLst>
          </p:cNvPr>
          <p:cNvSpPr txBox="1"/>
          <p:nvPr/>
        </p:nvSpPr>
        <p:spPr>
          <a:xfrm>
            <a:off x="10473531" y="2229295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0071FF"/>
                </a:solidFill>
              </a:rPr>
              <a:t>Dialog-Display</a:t>
            </a:r>
          </a:p>
        </p:txBody>
      </p:sp>
    </p:spTree>
    <p:extLst>
      <p:ext uri="{BB962C8B-B14F-4D97-AF65-F5344CB8AC3E}">
        <p14:creationId xmlns:p14="http://schemas.microsoft.com/office/powerpoint/2010/main" val="3924087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and93">
            <a:extLst>
              <a:ext uri="{FF2B5EF4-FFF2-40B4-BE49-F238E27FC236}">
                <a16:creationId xmlns:a16="http://schemas.microsoft.com/office/drawing/2014/main" id="{ABAFDFE5-D70B-4E93-8399-D0462B762402}"/>
              </a:ext>
            </a:extLst>
          </p:cNvPr>
          <p:cNvSpPr/>
          <p:nvPr/>
        </p:nvSpPr>
        <p:spPr>
          <a:xfrm>
            <a:off x="12436475" y="7010400"/>
            <a:ext cx="1003300" cy="546100"/>
          </a:xfrm>
          <a:prstGeom prst="rect">
            <a:avLst/>
          </a:prstGeom>
          <a:solidFill>
            <a:srgbClr val="97BF0D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and92">
            <a:extLst>
              <a:ext uri="{FF2B5EF4-FFF2-40B4-BE49-F238E27FC236}">
                <a16:creationId xmlns:a16="http://schemas.microsoft.com/office/drawing/2014/main" id="{0715BC3D-B74C-4007-8BEF-54B658711FA0}"/>
              </a:ext>
            </a:extLst>
          </p:cNvPr>
          <p:cNvSpPr/>
          <p:nvPr/>
        </p:nvSpPr>
        <p:spPr>
          <a:xfrm>
            <a:off x="12436475" y="6337300"/>
            <a:ext cx="1003300" cy="673100"/>
          </a:xfrm>
          <a:prstGeom prst="rect">
            <a:avLst/>
          </a:prstGeom>
          <a:solidFill>
            <a:srgbClr val="447EBC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and91">
            <a:extLst>
              <a:ext uri="{FF2B5EF4-FFF2-40B4-BE49-F238E27FC236}">
                <a16:creationId xmlns:a16="http://schemas.microsoft.com/office/drawing/2014/main" id="{D925266C-8E2F-4148-9A85-1A61D9D989E9}"/>
              </a:ext>
            </a:extLst>
          </p:cNvPr>
          <p:cNvSpPr/>
          <p:nvPr/>
        </p:nvSpPr>
        <p:spPr>
          <a:xfrm>
            <a:off x="12436475" y="0"/>
            <a:ext cx="1003300" cy="431800"/>
          </a:xfrm>
          <a:prstGeom prst="rect">
            <a:avLst/>
          </a:prstGeom>
          <a:solidFill>
            <a:srgbClr val="F394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267" name="Titel 2">
            <a:extLst>
              <a:ext uri="{FF2B5EF4-FFF2-40B4-BE49-F238E27FC236}">
                <a16:creationId xmlns:a16="http://schemas.microsoft.com/office/drawing/2014/main" id="{686D5223-B6CF-4B9E-8483-D7A1B4743C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3700" y="369888"/>
            <a:ext cx="10502900" cy="962025"/>
          </a:xfrm>
        </p:spPr>
        <p:txBody>
          <a:bodyPr/>
          <a:lstStyle/>
          <a:p>
            <a:r>
              <a:rPr lang="de-DE" altLang="de-DE" dirty="0"/>
              <a:t>Messpositionen 2019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77600F3-41B9-4ABE-8911-13AF7F0B65A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04.02.2020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3211088-05CA-4F28-A959-FDB1A10D8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Leitpfostenmessung Wermelskirchen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A20C054-F4C4-4070-9BB4-F19BBCF34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52E41E-BC9D-492C-A9C2-425FE784A904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01938EB-0553-4FC2-B4A4-B1A0C36286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34" r="19941"/>
          <a:stretch/>
        </p:blipFill>
        <p:spPr>
          <a:xfrm>
            <a:off x="527199" y="1115541"/>
            <a:ext cx="3960440" cy="572222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7B60AF7-EC15-427C-9915-67CBEEF960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3" t="6453" r="-1163" b="7844"/>
          <a:stretch/>
        </p:blipFill>
        <p:spPr>
          <a:xfrm>
            <a:off x="4878293" y="1115542"/>
            <a:ext cx="2002160" cy="280831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0D159EB-951A-4493-8C05-97BDA7369E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295"/>
          <a:stretch/>
        </p:blipFill>
        <p:spPr>
          <a:xfrm>
            <a:off x="7065351" y="1115542"/>
            <a:ext cx="3758992" cy="280831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0E298BB-E9B3-46FD-82DA-27F6134336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8533" y="4113743"/>
            <a:ext cx="4135610" cy="272402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22EFF87-A964-4AE6-B22C-812170C329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2175" y="4116740"/>
            <a:ext cx="2776451" cy="272102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28EAAF5-25AE-4C29-8524-09894DD93CC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109"/>
          <a:stretch/>
        </p:blipFill>
        <p:spPr>
          <a:xfrm>
            <a:off x="10991333" y="1187550"/>
            <a:ext cx="1417186" cy="7200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and103">
            <a:extLst>
              <a:ext uri="{FF2B5EF4-FFF2-40B4-BE49-F238E27FC236}">
                <a16:creationId xmlns:a16="http://schemas.microsoft.com/office/drawing/2014/main" id="{04FD86A0-B04D-4544-84CB-D82142AE168D}"/>
              </a:ext>
            </a:extLst>
          </p:cNvPr>
          <p:cNvSpPr/>
          <p:nvPr/>
        </p:nvSpPr>
        <p:spPr>
          <a:xfrm>
            <a:off x="12436475" y="7010400"/>
            <a:ext cx="1003300" cy="546100"/>
          </a:xfrm>
          <a:prstGeom prst="rect">
            <a:avLst/>
          </a:prstGeom>
          <a:solidFill>
            <a:srgbClr val="FFD1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and102">
            <a:extLst>
              <a:ext uri="{FF2B5EF4-FFF2-40B4-BE49-F238E27FC236}">
                <a16:creationId xmlns:a16="http://schemas.microsoft.com/office/drawing/2014/main" id="{38B5000F-AC48-4C11-B523-0B8B2807A2EE}"/>
              </a:ext>
            </a:extLst>
          </p:cNvPr>
          <p:cNvSpPr/>
          <p:nvPr/>
        </p:nvSpPr>
        <p:spPr>
          <a:xfrm>
            <a:off x="12436475" y="6337300"/>
            <a:ext cx="1003300" cy="673100"/>
          </a:xfrm>
          <a:prstGeom prst="rect">
            <a:avLst/>
          </a:prstGeom>
          <a:solidFill>
            <a:srgbClr val="DA5C39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and101">
            <a:extLst>
              <a:ext uri="{FF2B5EF4-FFF2-40B4-BE49-F238E27FC236}">
                <a16:creationId xmlns:a16="http://schemas.microsoft.com/office/drawing/2014/main" id="{6B67C16F-4ABD-497A-B5AD-C7F4C21B5265}"/>
              </a:ext>
            </a:extLst>
          </p:cNvPr>
          <p:cNvSpPr/>
          <p:nvPr/>
        </p:nvSpPr>
        <p:spPr>
          <a:xfrm>
            <a:off x="12436475" y="0"/>
            <a:ext cx="1003300" cy="431800"/>
          </a:xfrm>
          <a:prstGeom prst="rect">
            <a:avLst/>
          </a:prstGeom>
          <a:solidFill>
            <a:srgbClr val="447EBC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318" name="Titel 5">
            <a:extLst>
              <a:ext uri="{FF2B5EF4-FFF2-40B4-BE49-F238E27FC236}">
                <a16:creationId xmlns:a16="http://schemas.microsoft.com/office/drawing/2014/main" id="{0485FE83-580A-48C3-BC6C-8589DB40A4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3700" y="369888"/>
            <a:ext cx="10502900" cy="962025"/>
          </a:xfrm>
        </p:spPr>
        <p:txBody>
          <a:bodyPr/>
          <a:lstStyle/>
          <a:p>
            <a:r>
              <a:rPr lang="de-DE" altLang="de-DE" dirty="0" err="1"/>
              <a:t>Eipringhausen</a:t>
            </a:r>
            <a:endParaRPr lang="de-DE" alt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DBE1D4-64B4-44ED-82C8-A29342ED92E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04.02.2020</a:t>
            </a:r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F9EF856-85D7-4E22-A310-9727330E2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Leitpfostenmessung Wermelskirchen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DAF9CC0-EB5E-4664-B910-3467E032F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4CDDD0-90A0-4319-B36D-F748AAAED53B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2C1C1E3-B2ED-4DBA-9A5E-974B9F065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855" y="1979638"/>
            <a:ext cx="5894139" cy="421364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49D08A8-0E5B-429C-B44B-2756EF7926A6}"/>
              </a:ext>
            </a:extLst>
          </p:cNvPr>
          <p:cNvSpPr txBox="1"/>
          <p:nvPr/>
        </p:nvSpPr>
        <p:spPr>
          <a:xfrm>
            <a:off x="6719887" y="1619597"/>
            <a:ext cx="349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altLang="de-DE" dirty="0"/>
              <a:t>Messung vom 23.09-09.10.2019</a:t>
            </a:r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319D292-8417-4783-9CD2-5B7737E8C7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10" t="6368" r="4596" b="10653"/>
          <a:stretch/>
        </p:blipFill>
        <p:spPr>
          <a:xfrm>
            <a:off x="189213" y="1977711"/>
            <a:ext cx="6170634" cy="41137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22AE97C2-6D41-439D-81CA-A58DC9686526}"/>
              </a:ext>
            </a:extLst>
          </p:cNvPr>
          <p:cNvSpPr txBox="1"/>
          <p:nvPr/>
        </p:nvSpPr>
        <p:spPr>
          <a:xfrm>
            <a:off x="527199" y="1619597"/>
            <a:ext cx="3493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altLang="de-DE" dirty="0"/>
              <a:t>Messung vom 30.06-02.07.2017</a:t>
            </a:r>
            <a:endParaRPr lang="de-DE" dirty="0"/>
          </a:p>
          <a:p>
            <a:endParaRPr lang="de-DE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and113">
            <a:extLst>
              <a:ext uri="{FF2B5EF4-FFF2-40B4-BE49-F238E27FC236}">
                <a16:creationId xmlns:a16="http://schemas.microsoft.com/office/drawing/2014/main" id="{608851D6-AD6E-4538-A621-CD7507A2F1DB}"/>
              </a:ext>
            </a:extLst>
          </p:cNvPr>
          <p:cNvSpPr/>
          <p:nvPr/>
        </p:nvSpPr>
        <p:spPr>
          <a:xfrm>
            <a:off x="12436475" y="7010400"/>
            <a:ext cx="1003300" cy="546100"/>
          </a:xfrm>
          <a:prstGeom prst="rect">
            <a:avLst/>
          </a:prstGeom>
          <a:solidFill>
            <a:srgbClr val="F394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and112">
            <a:extLst>
              <a:ext uri="{FF2B5EF4-FFF2-40B4-BE49-F238E27FC236}">
                <a16:creationId xmlns:a16="http://schemas.microsoft.com/office/drawing/2014/main" id="{A80F8CE8-90DE-498E-8C6F-D11FA8D5D270}"/>
              </a:ext>
            </a:extLst>
          </p:cNvPr>
          <p:cNvSpPr/>
          <p:nvPr/>
        </p:nvSpPr>
        <p:spPr>
          <a:xfrm>
            <a:off x="12436475" y="6337300"/>
            <a:ext cx="1003300" cy="673100"/>
          </a:xfrm>
          <a:prstGeom prst="rect">
            <a:avLst/>
          </a:prstGeom>
          <a:solidFill>
            <a:srgbClr val="A69DC9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and111">
            <a:extLst>
              <a:ext uri="{FF2B5EF4-FFF2-40B4-BE49-F238E27FC236}">
                <a16:creationId xmlns:a16="http://schemas.microsoft.com/office/drawing/2014/main" id="{FA7F7C26-9090-46FC-B4D8-19E607DBB0D8}"/>
              </a:ext>
            </a:extLst>
          </p:cNvPr>
          <p:cNvSpPr/>
          <p:nvPr/>
        </p:nvSpPr>
        <p:spPr>
          <a:xfrm>
            <a:off x="12436475" y="0"/>
            <a:ext cx="1003300" cy="431800"/>
          </a:xfrm>
          <a:prstGeom prst="rect">
            <a:avLst/>
          </a:prstGeom>
          <a:solidFill>
            <a:srgbClr val="97BF0D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Inhaltsplatzhalter 2">
            <a:extLst>
              <a:ext uri="{FF2B5EF4-FFF2-40B4-BE49-F238E27FC236}">
                <a16:creationId xmlns:a16="http://schemas.microsoft.com/office/drawing/2014/main" id="{B32F2A53-75D9-4C1E-BBDF-55AC2A94AC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393701" y="1403573"/>
            <a:ext cx="5719761" cy="3895355"/>
          </a:xfrm>
        </p:spPr>
      </p:pic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73973CEB-20BE-48F2-A511-A2CC2BD31D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6265863" y="1403573"/>
            <a:ext cx="5719761" cy="3895354"/>
          </a:xfrm>
        </p:spPr>
      </p:pic>
      <p:sp>
        <p:nvSpPr>
          <p:cNvPr id="12292" name="Titel 3">
            <a:extLst>
              <a:ext uri="{FF2B5EF4-FFF2-40B4-BE49-F238E27FC236}">
                <a16:creationId xmlns:a16="http://schemas.microsoft.com/office/drawing/2014/main" id="{99099577-6F71-4F2E-80F3-3F1779EEA8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3700" y="369888"/>
            <a:ext cx="10502900" cy="962025"/>
          </a:xfrm>
        </p:spPr>
        <p:txBody>
          <a:bodyPr/>
          <a:lstStyle/>
          <a:p>
            <a:r>
              <a:rPr lang="de-DE" altLang="de-DE" dirty="0"/>
              <a:t>Auswertung </a:t>
            </a:r>
            <a:r>
              <a:rPr lang="de-DE" altLang="de-DE" dirty="0" err="1"/>
              <a:t>Eipringhausen</a:t>
            </a:r>
            <a:endParaRPr lang="de-DE" alt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E868D18-5DB5-4C44-9924-33D9611E8E2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04.02.2020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E3BE01B-9DD5-4BA2-93C5-6FA26F38C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Leitpfostenmessung Wermelskirchen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E7A1E9-C4C4-4D44-A19E-3FB11EE13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F0A17-5330-4015-9470-CA6DE8EA88E9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74E9BB4-1CC9-4C26-8320-FFE5F3B05DFF}"/>
              </a:ext>
            </a:extLst>
          </p:cNvPr>
          <p:cNvSpPr txBox="1"/>
          <p:nvPr/>
        </p:nvSpPr>
        <p:spPr>
          <a:xfrm>
            <a:off x="2904767" y="529892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2017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FA5DCD0-E95E-4295-A485-1BCD3316733F}"/>
              </a:ext>
            </a:extLst>
          </p:cNvPr>
          <p:cNvSpPr txBox="1"/>
          <p:nvPr/>
        </p:nvSpPr>
        <p:spPr>
          <a:xfrm>
            <a:off x="8776929" y="529082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2019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2C52C86-6F22-475A-9FC6-AF2124DF6428}"/>
              </a:ext>
            </a:extLst>
          </p:cNvPr>
          <p:cNvSpPr txBox="1"/>
          <p:nvPr/>
        </p:nvSpPr>
        <p:spPr>
          <a:xfrm>
            <a:off x="1474888" y="5658036"/>
            <a:ext cx="3557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FF"/>
                </a:solidFill>
              </a:rPr>
              <a:t>Mittelwert:			85,5 dB(A)</a:t>
            </a:r>
          </a:p>
          <a:p>
            <a:r>
              <a:rPr lang="de-DE" dirty="0">
                <a:solidFill>
                  <a:srgbClr val="FF0000"/>
                </a:solidFill>
              </a:rPr>
              <a:t>Energetisches Mittel:	90,5 dB(A)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7D1F2E93-9C54-4317-8AED-A2F7D7FFB871}"/>
              </a:ext>
            </a:extLst>
          </p:cNvPr>
          <p:cNvSpPr txBox="1"/>
          <p:nvPr/>
        </p:nvSpPr>
        <p:spPr>
          <a:xfrm>
            <a:off x="7347050" y="5658035"/>
            <a:ext cx="3557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00FF"/>
                </a:solidFill>
              </a:rPr>
              <a:t>Mittelwert:			79,3 dB(A)</a:t>
            </a:r>
          </a:p>
          <a:p>
            <a:r>
              <a:rPr lang="de-DE" dirty="0">
                <a:solidFill>
                  <a:srgbClr val="FF0000"/>
                </a:solidFill>
              </a:rPr>
              <a:t>Energetisches Mittel:	82,3 dB(A)</a:t>
            </a:r>
          </a:p>
        </p:txBody>
      </p:sp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811DD559-7AE1-4ABD-A601-1C39C8265256}"/>
              </a:ext>
            </a:extLst>
          </p:cNvPr>
          <p:cNvCxnSpPr/>
          <p:nvPr/>
        </p:nvCxnSpPr>
        <p:spPr>
          <a:xfrm>
            <a:off x="5711775" y="5868069"/>
            <a:ext cx="1080120" cy="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5A98EC9C-803B-4B73-B750-6572009EF126}"/>
              </a:ext>
            </a:extLst>
          </p:cNvPr>
          <p:cNvSpPr txBox="1"/>
          <p:nvPr/>
        </p:nvSpPr>
        <p:spPr>
          <a:xfrm>
            <a:off x="5783783" y="5552279"/>
            <a:ext cx="928459" cy="4062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>
                <a:solidFill>
                  <a:srgbClr val="0000FF"/>
                </a:solidFill>
              </a:rPr>
              <a:t>-6,2 dB</a:t>
            </a:r>
          </a:p>
        </p:txBody>
      </p: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ECF0CEE8-F005-4985-93F7-6D40854B93FD}"/>
              </a:ext>
            </a:extLst>
          </p:cNvPr>
          <p:cNvCxnSpPr/>
          <p:nvPr/>
        </p:nvCxnSpPr>
        <p:spPr>
          <a:xfrm>
            <a:off x="5711775" y="6084093"/>
            <a:ext cx="108012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>
            <a:extLst>
              <a:ext uri="{FF2B5EF4-FFF2-40B4-BE49-F238E27FC236}">
                <a16:creationId xmlns:a16="http://schemas.microsoft.com/office/drawing/2014/main" id="{FBCB4129-F0EF-4A27-8F24-561DB1CCA425}"/>
              </a:ext>
            </a:extLst>
          </p:cNvPr>
          <p:cNvSpPr txBox="1"/>
          <p:nvPr/>
        </p:nvSpPr>
        <p:spPr>
          <a:xfrm>
            <a:off x="5791428" y="6030557"/>
            <a:ext cx="928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>
                <a:solidFill>
                  <a:srgbClr val="FF0000"/>
                </a:solidFill>
              </a:rPr>
              <a:t>-8,2 dB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and123">
            <a:extLst>
              <a:ext uri="{FF2B5EF4-FFF2-40B4-BE49-F238E27FC236}">
                <a16:creationId xmlns:a16="http://schemas.microsoft.com/office/drawing/2014/main" id="{1382C051-B49A-4ACD-AD61-E243D524E8B3}"/>
              </a:ext>
            </a:extLst>
          </p:cNvPr>
          <p:cNvSpPr/>
          <p:nvPr/>
        </p:nvSpPr>
        <p:spPr>
          <a:xfrm>
            <a:off x="12436475" y="7010400"/>
            <a:ext cx="1003300" cy="546100"/>
          </a:xfrm>
          <a:prstGeom prst="rect">
            <a:avLst/>
          </a:prstGeom>
          <a:solidFill>
            <a:srgbClr val="A69DC9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and122">
            <a:extLst>
              <a:ext uri="{FF2B5EF4-FFF2-40B4-BE49-F238E27FC236}">
                <a16:creationId xmlns:a16="http://schemas.microsoft.com/office/drawing/2014/main" id="{4C8AD5AC-4339-460A-B9A8-3FED99F778F2}"/>
              </a:ext>
            </a:extLst>
          </p:cNvPr>
          <p:cNvSpPr/>
          <p:nvPr/>
        </p:nvSpPr>
        <p:spPr>
          <a:xfrm>
            <a:off x="12436475" y="6337300"/>
            <a:ext cx="1003300" cy="673100"/>
          </a:xfrm>
          <a:prstGeom prst="rect">
            <a:avLst/>
          </a:prstGeom>
          <a:solidFill>
            <a:srgbClr val="0090D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and121">
            <a:extLst>
              <a:ext uri="{FF2B5EF4-FFF2-40B4-BE49-F238E27FC236}">
                <a16:creationId xmlns:a16="http://schemas.microsoft.com/office/drawing/2014/main" id="{1AB2C309-3B92-4A12-9F09-CA0342883AA0}"/>
              </a:ext>
            </a:extLst>
          </p:cNvPr>
          <p:cNvSpPr/>
          <p:nvPr/>
        </p:nvSpPr>
        <p:spPr>
          <a:xfrm>
            <a:off x="12436475" y="0"/>
            <a:ext cx="1003300" cy="431800"/>
          </a:xfrm>
          <a:prstGeom prst="rect">
            <a:avLst/>
          </a:prstGeom>
          <a:solidFill>
            <a:srgbClr val="DA5C39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Inhaltsplatzhalter 2">
            <a:extLst>
              <a:ext uri="{FF2B5EF4-FFF2-40B4-BE49-F238E27FC236}">
                <a16:creationId xmlns:a16="http://schemas.microsoft.com/office/drawing/2014/main" id="{B32F2A53-75D9-4C1E-BBDF-55AC2A94AC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393701" y="1732255"/>
            <a:ext cx="5719760" cy="3895354"/>
          </a:xfrm>
        </p:spPr>
      </p:pic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73973CEB-20BE-48F2-A511-A2CC2BD31D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6265863" y="1732255"/>
            <a:ext cx="5719760" cy="3895354"/>
          </a:xfrm>
        </p:spPr>
      </p:pic>
      <p:sp>
        <p:nvSpPr>
          <p:cNvPr id="12292" name="Titel 3">
            <a:extLst>
              <a:ext uri="{FF2B5EF4-FFF2-40B4-BE49-F238E27FC236}">
                <a16:creationId xmlns:a16="http://schemas.microsoft.com/office/drawing/2014/main" id="{99099577-6F71-4F2E-80F3-3F1779EEA8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3700" y="369888"/>
            <a:ext cx="10502900" cy="962025"/>
          </a:xfrm>
        </p:spPr>
        <p:txBody>
          <a:bodyPr/>
          <a:lstStyle/>
          <a:p>
            <a:r>
              <a:rPr lang="de-DE" altLang="de-DE" dirty="0"/>
              <a:t>Auswertung </a:t>
            </a:r>
            <a:r>
              <a:rPr lang="de-DE" altLang="de-DE" dirty="0" err="1"/>
              <a:t>Eipringhausen</a:t>
            </a:r>
            <a:endParaRPr lang="de-DE" alt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E868D18-5DB5-4C44-9924-33D9611E8E2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04.02.2020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E3BE01B-9DD5-4BA2-93C5-6FA26F38C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Leitpfostenmessung Wermelskirchen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E7A1E9-C4C4-4D44-A19E-3FB11EE13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F0A17-5330-4015-9470-CA6DE8EA88E9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74E9BB4-1CC9-4C26-8320-FFE5F3B05DFF}"/>
              </a:ext>
            </a:extLst>
          </p:cNvPr>
          <p:cNvSpPr txBox="1"/>
          <p:nvPr/>
        </p:nvSpPr>
        <p:spPr>
          <a:xfrm>
            <a:off x="2904767" y="562761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2017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FA5DCD0-E95E-4295-A485-1BCD3316733F}"/>
              </a:ext>
            </a:extLst>
          </p:cNvPr>
          <p:cNvSpPr txBox="1"/>
          <p:nvPr/>
        </p:nvSpPr>
        <p:spPr>
          <a:xfrm>
            <a:off x="8776929" y="561950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2019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CE5D21D-9452-4F9B-BF00-9FC2E8ED4313}"/>
              </a:ext>
            </a:extLst>
          </p:cNvPr>
          <p:cNvSpPr txBox="1"/>
          <p:nvPr/>
        </p:nvSpPr>
        <p:spPr>
          <a:xfrm>
            <a:off x="2013496" y="1558494"/>
            <a:ext cx="2480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Geschwindigkeitsprofil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C17490A-D330-4600-80A2-596CA86451BE}"/>
              </a:ext>
            </a:extLst>
          </p:cNvPr>
          <p:cNvSpPr txBox="1"/>
          <p:nvPr/>
        </p:nvSpPr>
        <p:spPr>
          <a:xfrm>
            <a:off x="7885658" y="1547589"/>
            <a:ext cx="2480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Geschwindigkeitsprofil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5804B1BC-A9EB-424F-BD14-BF830173EEA6}"/>
              </a:ext>
            </a:extLst>
          </p:cNvPr>
          <p:cNvCxnSpPr/>
          <p:nvPr/>
        </p:nvCxnSpPr>
        <p:spPr>
          <a:xfrm flipV="1">
            <a:off x="3263503" y="2123653"/>
            <a:ext cx="0" cy="30963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1BBEBF31-4AA5-460C-A21A-527316632FEF}"/>
              </a:ext>
            </a:extLst>
          </p:cNvPr>
          <p:cNvCxnSpPr>
            <a:cxnSpLocks/>
          </p:cNvCxnSpPr>
          <p:nvPr/>
        </p:nvCxnSpPr>
        <p:spPr>
          <a:xfrm flipV="1">
            <a:off x="9131215" y="2123653"/>
            <a:ext cx="0" cy="30963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9080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and133">
            <a:extLst>
              <a:ext uri="{FF2B5EF4-FFF2-40B4-BE49-F238E27FC236}">
                <a16:creationId xmlns:a16="http://schemas.microsoft.com/office/drawing/2014/main" id="{994E4666-5454-4F7A-AC22-FFB0B469E553}"/>
              </a:ext>
            </a:extLst>
          </p:cNvPr>
          <p:cNvSpPr/>
          <p:nvPr/>
        </p:nvSpPr>
        <p:spPr>
          <a:xfrm>
            <a:off x="12436475" y="7010400"/>
            <a:ext cx="1003300" cy="546100"/>
          </a:xfrm>
          <a:prstGeom prst="rect">
            <a:avLst/>
          </a:prstGeom>
          <a:solidFill>
            <a:srgbClr val="0AA459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and132">
            <a:extLst>
              <a:ext uri="{FF2B5EF4-FFF2-40B4-BE49-F238E27FC236}">
                <a16:creationId xmlns:a16="http://schemas.microsoft.com/office/drawing/2014/main" id="{B1BCD30A-056C-47D6-B918-7F81DB7B0DC2}"/>
              </a:ext>
            </a:extLst>
          </p:cNvPr>
          <p:cNvSpPr/>
          <p:nvPr/>
        </p:nvSpPr>
        <p:spPr>
          <a:xfrm>
            <a:off x="12436475" y="6337300"/>
            <a:ext cx="1003300" cy="673100"/>
          </a:xfrm>
          <a:prstGeom prst="rect">
            <a:avLst/>
          </a:prstGeom>
          <a:solidFill>
            <a:srgbClr val="F394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and131">
            <a:extLst>
              <a:ext uri="{FF2B5EF4-FFF2-40B4-BE49-F238E27FC236}">
                <a16:creationId xmlns:a16="http://schemas.microsoft.com/office/drawing/2014/main" id="{CC6CEE42-9569-416C-86C0-ADBC111EA246}"/>
              </a:ext>
            </a:extLst>
          </p:cNvPr>
          <p:cNvSpPr/>
          <p:nvPr/>
        </p:nvSpPr>
        <p:spPr>
          <a:xfrm>
            <a:off x="12436475" y="0"/>
            <a:ext cx="1003300" cy="431800"/>
          </a:xfrm>
          <a:prstGeom prst="rect">
            <a:avLst/>
          </a:prstGeom>
          <a:solidFill>
            <a:srgbClr val="447EBC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Inhaltsplatzhalter 2">
            <a:extLst>
              <a:ext uri="{FF2B5EF4-FFF2-40B4-BE49-F238E27FC236}">
                <a16:creationId xmlns:a16="http://schemas.microsoft.com/office/drawing/2014/main" id="{B32F2A53-75D9-4C1E-BBDF-55AC2A94AC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393701" y="1403573"/>
            <a:ext cx="5719761" cy="3895354"/>
          </a:xfrm>
        </p:spPr>
      </p:pic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73973CEB-20BE-48F2-A511-A2CC2BD31D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6265863" y="1403573"/>
            <a:ext cx="5719761" cy="3895354"/>
          </a:xfrm>
        </p:spPr>
      </p:pic>
      <p:sp>
        <p:nvSpPr>
          <p:cNvPr id="12292" name="Titel 3">
            <a:extLst>
              <a:ext uri="{FF2B5EF4-FFF2-40B4-BE49-F238E27FC236}">
                <a16:creationId xmlns:a16="http://schemas.microsoft.com/office/drawing/2014/main" id="{99099577-6F71-4F2E-80F3-3F1779EEA8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3700" y="369888"/>
            <a:ext cx="10502900" cy="962025"/>
          </a:xfrm>
        </p:spPr>
        <p:txBody>
          <a:bodyPr/>
          <a:lstStyle/>
          <a:p>
            <a:r>
              <a:rPr lang="de-DE" altLang="de-DE" dirty="0"/>
              <a:t>Auswertung </a:t>
            </a:r>
            <a:r>
              <a:rPr lang="de-DE" altLang="de-DE" dirty="0" err="1"/>
              <a:t>Eipringhausen</a:t>
            </a:r>
            <a:endParaRPr lang="de-DE" alt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E868D18-5DB5-4C44-9924-33D9611E8E2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04.02.2020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E3BE01B-9DD5-4BA2-93C5-6FA26F38C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Leitpfostenmessung Wermelskirchen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FE7A1E9-C4C4-4D44-A19E-3FB11EE13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2F0A17-5330-4015-9470-CA6DE8EA88E9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74E9BB4-1CC9-4C26-8320-FFE5F3B05DFF}"/>
              </a:ext>
            </a:extLst>
          </p:cNvPr>
          <p:cNvSpPr txBox="1"/>
          <p:nvPr/>
        </p:nvSpPr>
        <p:spPr>
          <a:xfrm>
            <a:off x="2904767" y="529892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2017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FA5DCD0-E95E-4295-A485-1BCD3316733F}"/>
              </a:ext>
            </a:extLst>
          </p:cNvPr>
          <p:cNvSpPr txBox="1"/>
          <p:nvPr/>
        </p:nvSpPr>
        <p:spPr>
          <a:xfrm>
            <a:off x="8776929" y="529082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3006157028"/>
      </p:ext>
    </p:extLst>
  </p:cSld>
  <p:clrMapOvr>
    <a:masterClrMapping/>
  </p:clrMapOvr>
</p:sld>
</file>

<file path=ppt/theme/theme1.xml><?xml version="1.0" encoding="utf-8"?>
<a:theme xmlns:a="http://schemas.openxmlformats.org/drawingml/2006/main" name="5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orlage_Präsentationen_20190221.ppt [Kompatibilitätsmodus]" id="{C6FEF0FF-F4FD-4849-ADF0-404CAC1C0033}" vid="{6E4F884A-03A8-47DD-A2D1-403680E1F961}"/>
    </a:ext>
  </a:ext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Vorlage_Präsentationen_20190221</Template>
  <TotalTime>0</TotalTime>
  <Words>749</Words>
  <Application>Microsoft Office PowerPoint</Application>
  <PresentationFormat>Benutzerdefiniert</PresentationFormat>
  <Paragraphs>283</Paragraphs>
  <Slides>28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6" baseType="lpstr">
      <vt:lpstr>ＭＳ Ｐゴシック</vt:lpstr>
      <vt:lpstr>ＭＳ Ｐゴシック</vt:lpstr>
      <vt:lpstr>Arial</vt:lpstr>
      <vt:lpstr>Calibri</vt:lpstr>
      <vt:lpstr>Lucida Sans Unicode</vt:lpstr>
      <vt:lpstr>Times New Roman</vt:lpstr>
      <vt:lpstr>Wingdings</vt:lpstr>
      <vt:lpstr>5_Benutzerdefiniertes Design</vt:lpstr>
      <vt:lpstr>Auswertung der Leitpfostenmessungen zum Motorradlärm in Wermelskirchen</vt:lpstr>
      <vt:lpstr>Unternehmensgruppe</vt:lpstr>
      <vt:lpstr>Leistungsbilder</vt:lpstr>
      <vt:lpstr>Messaufbau 2019</vt:lpstr>
      <vt:lpstr>Messpositionen 2019</vt:lpstr>
      <vt:lpstr>Eipringhausen</vt:lpstr>
      <vt:lpstr>Auswertung Eipringhausen</vt:lpstr>
      <vt:lpstr>Auswertung Eipringhausen</vt:lpstr>
      <vt:lpstr>Auswertung Eipringhausen</vt:lpstr>
      <vt:lpstr>Auswertung Eipringhausen</vt:lpstr>
      <vt:lpstr>Eschbachtal</vt:lpstr>
      <vt:lpstr>Auswertung Eschbachtal</vt:lpstr>
      <vt:lpstr>Auswertung Eschbachtal</vt:lpstr>
      <vt:lpstr>Auswertung Eschbachtal</vt:lpstr>
      <vt:lpstr>Auswertung Eschbachtal</vt:lpstr>
      <vt:lpstr>Kreckersweg</vt:lpstr>
      <vt:lpstr>Auswertung Kreckersweg</vt:lpstr>
      <vt:lpstr>Auswertung Kreckersweg</vt:lpstr>
      <vt:lpstr>Auswertung Kreckersweg</vt:lpstr>
      <vt:lpstr>Auswertung Kreckersweg</vt:lpstr>
      <vt:lpstr>Auswertung Osminghausen</vt:lpstr>
      <vt:lpstr>Auswertung Osminghausen</vt:lpstr>
      <vt:lpstr>Auswertung Osminghausen</vt:lpstr>
      <vt:lpstr>Auswertung Osminghausen</vt:lpstr>
      <vt:lpstr>Auswertung Osminghausen</vt:lpstr>
      <vt:lpstr>Fazit</vt:lpstr>
      <vt:lpstr>Ausblick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Auswertung der Leitpfostenmessungen zum Motorradlärm in Wermelskirchen</dc:title>
  <dc:creator>Katrin Hartsieker</dc:creator>
  <cp:lastModifiedBy>Administrator</cp:lastModifiedBy>
  <cp:revision>39</cp:revision>
  <cp:lastPrinted>2015-02-25T11:45:35Z</cp:lastPrinted>
  <dcterms:created xsi:type="dcterms:W3CDTF">2020-01-23T11:39:56Z</dcterms:created>
  <dcterms:modified xsi:type="dcterms:W3CDTF">2020-02-04T13:28:47Z</dcterms:modified>
</cp:coreProperties>
</file>