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95" r:id="rId2"/>
  </p:sldMasterIdLst>
  <p:notesMasterIdLst>
    <p:notesMasterId r:id="rId25"/>
  </p:notesMasterIdLst>
  <p:sldIdLst>
    <p:sldId id="256" r:id="rId3"/>
    <p:sldId id="299" r:id="rId4"/>
    <p:sldId id="300" r:id="rId5"/>
    <p:sldId id="301" r:id="rId6"/>
    <p:sldId id="297" r:id="rId7"/>
    <p:sldId id="298" r:id="rId8"/>
    <p:sldId id="292" r:id="rId9"/>
    <p:sldId id="293" r:id="rId10"/>
    <p:sldId id="270" r:id="rId11"/>
    <p:sldId id="278" r:id="rId12"/>
    <p:sldId id="290" r:id="rId13"/>
    <p:sldId id="291" r:id="rId14"/>
    <p:sldId id="302" r:id="rId15"/>
    <p:sldId id="303" r:id="rId16"/>
    <p:sldId id="279" r:id="rId17"/>
    <p:sldId id="281" r:id="rId18"/>
    <p:sldId id="282" r:id="rId19"/>
    <p:sldId id="294" r:id="rId20"/>
    <p:sldId id="304" r:id="rId21"/>
    <p:sldId id="305" r:id="rId22"/>
    <p:sldId id="306" r:id="rId23"/>
    <p:sldId id="265" r:id="rId24"/>
  </p:sldIdLst>
  <p:sldSz cx="9144000" cy="6858000" type="screen4x3"/>
  <p:notesSz cx="6807200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A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3225" autoAdjust="0"/>
  </p:normalViewPr>
  <p:slideViewPr>
    <p:cSldViewPr>
      <p:cViewPr varScale="1">
        <p:scale>
          <a:sx n="96" d="100"/>
          <a:sy n="96" d="100"/>
        </p:scale>
        <p:origin x="1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B361-D543-4230-9D06-F269F7127F33}" type="datetimeFigureOut">
              <a:rPr lang="de-DE" smtClean="0"/>
              <a:pPr/>
              <a:t>26.06.2017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F7A17-62B2-425A-8A23-4A9A09E7C1D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62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F7A17-62B2-425A-8A23-4A9A09E7C1D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57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F7A17-62B2-425A-8A23-4A9A09E7C1D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61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6841572" y="5372607"/>
            <a:ext cx="2302428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Log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20274" y="5528594"/>
            <a:ext cx="1849831" cy="896417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7180310" y="6480720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Frutiger LT Com 47 Light Cn" pitchFamily="34" charset="0"/>
              </a:rPr>
              <a:t>Rheinisch-Bergischer Kreis</a:t>
            </a:r>
            <a:endParaRPr lang="de-DE" sz="1100" b="1" dirty="0">
              <a:latin typeface="Frutiger LT Com 47 Light Cn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5" name="Grafik 14" descr="startseit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2" y="5373216"/>
            <a:ext cx="7181850" cy="1485900"/>
          </a:xfrm>
          <a:prstGeom prst="rect">
            <a:avLst/>
          </a:prstGeom>
        </p:spPr>
      </p:pic>
      <p:cxnSp>
        <p:nvCxnSpPr>
          <p:cNvPr id="16" name="Gerade Verbindung 15"/>
          <p:cNvCxnSpPr/>
          <p:nvPr userDrawn="1"/>
        </p:nvCxnSpPr>
        <p:spPr>
          <a:xfrm>
            <a:off x="0" y="5363885"/>
            <a:ext cx="9144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143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hne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467544" y="6582562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Folie    </a:t>
            </a:r>
            <a:fld id="{E1DE5C5D-78D4-4524-BC6F-BBBCDBE91119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rbk_logo.t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372200" y="6422159"/>
            <a:ext cx="2324238" cy="319209"/>
          </a:xfrm>
          <a:prstGeom prst="rect">
            <a:avLst/>
          </a:prstGeom>
        </p:spPr>
      </p:pic>
      <p:graphicFrame>
        <p:nvGraphicFramePr>
          <p:cNvPr id="11" name="Tabel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88389746"/>
              </p:ext>
            </p:extLst>
          </p:nvPr>
        </p:nvGraphicFramePr>
        <p:xfrm>
          <a:off x="457200" y="6302970"/>
          <a:ext cx="2166666" cy="5486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66666"/>
              </a:tblGrid>
              <a:tr h="223905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Rheinisch-Bergischer</a:t>
                      </a:r>
                      <a:r>
                        <a:rPr lang="de-DE" sz="800" baseline="0" dirty="0" smtClean="0"/>
                        <a:t> Kreis </a:t>
                      </a:r>
                    </a:p>
                    <a:p>
                      <a:r>
                        <a:rPr lang="de-DE" sz="800" dirty="0" smtClean="0"/>
                        <a:t>Amt</a:t>
                      </a:r>
                      <a:r>
                        <a:rPr lang="de-DE" sz="800" baseline="0" dirty="0" smtClean="0"/>
                        <a:t> 84</a:t>
                      </a:r>
                      <a:endParaRPr lang="de-DE" sz="800" b="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2485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9" name="Gerade Verbindung 8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50800">
            <a:solidFill>
              <a:schemeClr val="accent1"/>
            </a:solidFill>
          </a:ln>
          <a:effectLst>
            <a:outerShdw blurRad="50800" dist="50800" dir="5400000" algn="ctr" rotWithShape="0">
              <a:schemeClr val="accent3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endleratlas.nrw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endleratlas.nrw.d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Sachstand </a:t>
            </a:r>
            <a:br>
              <a:rPr lang="de-DE" dirty="0" smtClean="0"/>
            </a:br>
            <a:r>
              <a:rPr lang="de-DE" dirty="0" smtClean="0"/>
              <a:t>„Mobilitätsoffensive Rhein-Berg“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972544"/>
            <a:ext cx="8064896" cy="1752600"/>
          </a:xfrm>
        </p:spPr>
        <p:txBody>
          <a:bodyPr>
            <a:normAutofit/>
          </a:bodyPr>
          <a:lstStyle/>
          <a:p>
            <a:r>
              <a:rPr lang="de-DE" sz="2400" dirty="0"/>
              <a:t>Ausschuss für Stadtentwicklung und </a:t>
            </a:r>
            <a:r>
              <a:rPr lang="de-DE" sz="2400" dirty="0" smtClean="0"/>
              <a:t>Verkehr </a:t>
            </a:r>
            <a:br>
              <a:rPr lang="de-DE" sz="2400" dirty="0" smtClean="0"/>
            </a:br>
            <a:r>
              <a:rPr lang="de-DE" sz="2400" dirty="0" smtClean="0"/>
              <a:t>der Stadt Wermelskirchen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26.06.2017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308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e-DE" sz="2800" dirty="0" smtClean="0"/>
              <a:t>Aufstellung Mobilitätskonzept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115616"/>
            <a:ext cx="8229600" cy="5010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Arbeitsschritte des Büros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17" name="Abgerundetes Rechteck 16"/>
          <p:cNvSpPr/>
          <p:nvPr/>
        </p:nvSpPr>
        <p:spPr>
          <a:xfrm>
            <a:off x="683568" y="2127075"/>
            <a:ext cx="1725883" cy="230040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Bestandsanalyse und Prognose</a:t>
            </a:r>
          </a:p>
          <a:p>
            <a:pPr marL="0" marR="0" lvl="0" indent="0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90" marR="0" lvl="0" indent="-128590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Aufbereitung relevanter Verkehrsdaten </a:t>
            </a:r>
          </a:p>
          <a:p>
            <a:pPr marL="128590" marR="0" lvl="0" indent="-128590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Erhebung von Daten und Kennzahlen</a:t>
            </a:r>
          </a:p>
          <a:p>
            <a:pPr marL="128590" marR="0" lvl="0" indent="-128590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Erarbeitung einer Verkehrsprognose über 20 Jahre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2550718" y="2127075"/>
            <a:ext cx="1725883" cy="230040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Szenarien und Leitbilder</a:t>
            </a:r>
          </a:p>
          <a:p>
            <a:pPr marL="0" marR="0" lvl="0" indent="0" algn="ctr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90" marR="0" lvl="0" indent="-128590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Szenario regionale Verkehrsentwicklung (primär)</a:t>
            </a:r>
          </a:p>
          <a:p>
            <a:pPr marL="128590" marR="0" lvl="0" indent="-128590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Szenario Entwicklung Binnenmobilität (sekundär)</a:t>
            </a:r>
          </a:p>
          <a:p>
            <a:pPr marL="128590" marR="0" lvl="0" indent="-128590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Mobilitätsleitbilder</a:t>
            </a:r>
          </a:p>
          <a:p>
            <a:pPr marL="0" marR="0" lvl="0" indent="0" algn="ctr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4417867" y="2127075"/>
            <a:ext cx="1725883" cy="230040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Maßnahmenkonzept</a:t>
            </a:r>
          </a:p>
          <a:p>
            <a:pPr marL="0" marR="0" lvl="0" indent="0" algn="ctr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90" marR="0" lvl="0" indent="-128590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detaillierte Maßnahmen aufgeschlüsselt auf Verkehrsträger</a:t>
            </a:r>
          </a:p>
          <a:p>
            <a:pPr marL="128590" marR="0" lvl="0" indent="-128590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Mit Kosten hinterlegt</a:t>
            </a:r>
          </a:p>
          <a:p>
            <a:pPr marL="128590" marR="0" lvl="0" indent="-128590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Bewertungsmaßstab zur Priorisierung der Maßnahmen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6285017" y="2127075"/>
            <a:ext cx="1725883" cy="230040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Wirtschaftlichkeits-untersuchung</a:t>
            </a:r>
          </a:p>
          <a:p>
            <a:pPr marL="0" marR="0" lvl="0" indent="0" algn="ctr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90" marR="0" lvl="0" indent="-128590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90" marR="0" lvl="0" indent="-128590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Wirtschaftlichkeitsuntersuchung für drei ausgewählte (Modell-) Projekte</a:t>
            </a:r>
          </a:p>
          <a:p>
            <a:pPr marL="0" marR="0" lvl="0" indent="0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Gerader Verbinder 20"/>
          <p:cNvCxnSpPr/>
          <p:nvPr/>
        </p:nvCxnSpPr>
        <p:spPr>
          <a:xfrm>
            <a:off x="683568" y="2942269"/>
            <a:ext cx="1725883" cy="0"/>
          </a:xfrm>
          <a:prstGeom prst="line">
            <a:avLst/>
          </a:prstGeom>
          <a:noFill/>
          <a:ln w="63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22" name="Gerader Verbinder 21"/>
          <p:cNvCxnSpPr/>
          <p:nvPr/>
        </p:nvCxnSpPr>
        <p:spPr>
          <a:xfrm>
            <a:off x="2550718" y="2942269"/>
            <a:ext cx="1725883" cy="0"/>
          </a:xfrm>
          <a:prstGeom prst="line">
            <a:avLst/>
          </a:prstGeom>
          <a:noFill/>
          <a:ln w="63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23" name="Gerader Verbinder 22"/>
          <p:cNvCxnSpPr/>
          <p:nvPr/>
        </p:nvCxnSpPr>
        <p:spPr>
          <a:xfrm>
            <a:off x="4417867" y="2942269"/>
            <a:ext cx="1725883" cy="0"/>
          </a:xfrm>
          <a:prstGeom prst="line">
            <a:avLst/>
          </a:prstGeom>
          <a:noFill/>
          <a:ln w="63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24" name="Gerader Verbinder 23"/>
          <p:cNvCxnSpPr/>
          <p:nvPr/>
        </p:nvCxnSpPr>
        <p:spPr>
          <a:xfrm>
            <a:off x="6285017" y="2942269"/>
            <a:ext cx="1725883" cy="0"/>
          </a:xfrm>
          <a:prstGeom prst="line">
            <a:avLst/>
          </a:prstGeom>
          <a:noFill/>
          <a:ln w="63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5" name="Abgerundetes Rechteck 24"/>
          <p:cNvSpPr/>
          <p:nvPr/>
        </p:nvSpPr>
        <p:spPr>
          <a:xfrm>
            <a:off x="683568" y="4661992"/>
            <a:ext cx="7174320" cy="27917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Gestaltung und Moderation des Prozesses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683568" y="4941168"/>
            <a:ext cx="7327332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014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05" y="116632"/>
            <a:ext cx="8366795" cy="58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6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95" y="274638"/>
            <a:ext cx="8251964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73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sz="2800" dirty="0" smtClean="0"/>
              <a:t>Akteure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87828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sz="2100" u="sng" dirty="0" smtClean="0"/>
              <a:t>Wichtig</a:t>
            </a:r>
            <a:r>
              <a:rPr lang="de-DE" sz="2100" u="sng" dirty="0"/>
              <a:t>e </a:t>
            </a:r>
            <a:r>
              <a:rPr lang="de-DE" sz="2100" u="sng" dirty="0" smtClean="0"/>
              <a:t>Projektpartner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 smtClean="0"/>
              <a:t>Kommunen des Rheinisch-Bergischen Kreises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1400" dirty="0"/>
              <a:t>Verkehrsunternehmen</a:t>
            </a:r>
            <a:endParaRPr lang="de-DE" sz="14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1400" dirty="0"/>
              <a:t>Politische Vertretungen</a:t>
            </a:r>
            <a:endParaRPr lang="de-DE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Wirtschaftsförderung</a:t>
            </a:r>
            <a:endParaRPr lang="de-DE" sz="14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1400" dirty="0"/>
              <a:t>Region Köln Bonn e.V.</a:t>
            </a:r>
            <a:endParaRPr lang="de-DE" sz="14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1400" dirty="0"/>
              <a:t>Verkehrsverbünde</a:t>
            </a:r>
            <a:endParaRPr lang="de-DE" sz="1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 smtClean="0"/>
              <a:t>Städte </a:t>
            </a:r>
            <a:r>
              <a:rPr lang="de-DE" sz="1400" dirty="0"/>
              <a:t>und </a:t>
            </a:r>
            <a:r>
              <a:rPr lang="de-DE" sz="1400" dirty="0" smtClean="0"/>
              <a:t>Gemeinden auch </a:t>
            </a:r>
            <a:r>
              <a:rPr lang="de-DE" sz="1400" dirty="0"/>
              <a:t>außerhalb des RBK als Planungsbehörden, Schulträger, Jugendhilfeträger u.a.</a:t>
            </a:r>
            <a:endParaRPr lang="de-DE" sz="14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1400" dirty="0" smtClean="0"/>
              <a:t>Klimaschutzmanagement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1400" dirty="0" smtClean="0"/>
              <a:t>Energieagentur</a:t>
            </a:r>
            <a:endParaRPr lang="de-DE" sz="14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1400" dirty="0"/>
              <a:t>Regionale Partner (z. B. Bezirksregierung, IHK, usw.)</a:t>
            </a:r>
            <a:endParaRPr lang="de-DE" sz="14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1400" dirty="0"/>
              <a:t>Behindertenbeirat Kreis/Seniorenbeirat Kreis</a:t>
            </a:r>
            <a:endParaRPr lang="de-DE" sz="14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1400" dirty="0"/>
              <a:t>Naturarena</a:t>
            </a:r>
            <a:endParaRPr lang="de-DE" sz="14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1400" dirty="0"/>
              <a:t>Vereine (z.B. ADFC, VCD, usw.)</a:t>
            </a:r>
            <a:endParaRPr lang="de-DE" sz="1400" b="1" dirty="0"/>
          </a:p>
          <a:p>
            <a:pPr marL="0" lvl="0" indent="0">
              <a:buNone/>
            </a:pPr>
            <a:endParaRPr lang="de-DE" sz="1400" dirty="0" smtClean="0"/>
          </a:p>
          <a:p>
            <a:pPr marL="0" lvl="0" indent="0">
              <a:buNone/>
            </a:pPr>
            <a:r>
              <a:rPr lang="de-DE" sz="1400" dirty="0" smtClean="0"/>
              <a:t>sowie weitere </a:t>
            </a:r>
            <a:r>
              <a:rPr lang="de-DE" sz="1400" dirty="0"/>
              <a:t>Partner nach </a:t>
            </a:r>
            <a:r>
              <a:rPr lang="de-DE" sz="1400" dirty="0" smtClean="0"/>
              <a:t>Erfordernis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0829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302383" y="620688"/>
            <a:ext cx="8007932" cy="610935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58544" y="96693"/>
            <a:ext cx="802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Übersicht Organisationsstruktur Mobilitätsoffensive RBK</a:t>
            </a:r>
            <a:endParaRPr lang="de-DE" b="1" dirty="0">
              <a:solidFill>
                <a:srgbClr val="4472C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435264" y="736978"/>
            <a:ext cx="7698802" cy="523220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Landrat/Kreisdirektor/Kreistag/Zukunftsausschuss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435264" y="1393424"/>
            <a:ext cx="7698802" cy="578729"/>
          </a:xfrm>
          <a:prstGeom prst="roundRect">
            <a:avLst/>
          </a:prstGeom>
          <a:solidFill>
            <a:srgbClr val="A5A5A5">
              <a:lumMod val="75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Lenkungsgruppe Strategieprozess RBK 2020plus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„Dienststellen Kreisverwaltung“ 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2511190" y="2139401"/>
            <a:ext cx="5622876" cy="1181520"/>
          </a:xfrm>
          <a:prstGeom prst="roundRect">
            <a:avLst/>
          </a:prstGeom>
          <a:solidFill>
            <a:srgbClr val="A5A5A5">
              <a:lumMod val="75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Mobilitätsteam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„Dienststellen Kreisverwaltung, eigene Verkehrsunternehmen, Wirtschaftsförderung“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2511190" y="3505554"/>
            <a:ext cx="5622876" cy="2127757"/>
          </a:xfrm>
          <a:prstGeom prst="roundRect">
            <a:avLst/>
          </a:prstGeom>
          <a:solidFill>
            <a:srgbClr val="A5A5A5">
              <a:lumMod val="75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Externe Arbeitsgruppe Mobilität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„Kommunen, regionale Partner, externe Verkehrsunternehmen, Verbände, usw.“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 rot="16200000">
            <a:off x="-1573338" y="4113981"/>
            <a:ext cx="4431896" cy="414692"/>
          </a:xfrm>
          <a:prstGeom prst="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Prozesskoordination Amt 84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Abgerundetes Rechteck 41"/>
          <p:cNvSpPr/>
          <p:nvPr/>
        </p:nvSpPr>
        <p:spPr>
          <a:xfrm>
            <a:off x="2511190" y="5797711"/>
            <a:ext cx="5622876" cy="691411"/>
          </a:xfrm>
          <a:prstGeom prst="roundRect">
            <a:avLst/>
          </a:prstGeom>
          <a:solidFill>
            <a:srgbClr val="A5A5A5">
              <a:lumMod val="75000"/>
            </a:srgbClr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Öffentlichkeitsbeteiligung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849956" y="2206864"/>
            <a:ext cx="1429220" cy="4073"/>
          </a:xfrm>
          <a:prstGeom prst="straightConnector1">
            <a:avLst/>
          </a:prstGeom>
          <a:noFill/>
          <a:ln w="381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Gerade Verbindung mit Pfeil 44"/>
          <p:cNvCxnSpPr/>
          <p:nvPr/>
        </p:nvCxnSpPr>
        <p:spPr>
          <a:xfrm>
            <a:off x="849956" y="6400800"/>
            <a:ext cx="1429220" cy="5843"/>
          </a:xfrm>
          <a:prstGeom prst="straightConnector1">
            <a:avLst/>
          </a:prstGeom>
          <a:noFill/>
          <a:ln w="381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Gerade Verbindung mit Pfeil 45"/>
          <p:cNvCxnSpPr/>
          <p:nvPr/>
        </p:nvCxnSpPr>
        <p:spPr>
          <a:xfrm>
            <a:off x="1421292" y="2556632"/>
            <a:ext cx="857884" cy="0"/>
          </a:xfrm>
          <a:prstGeom prst="straightConnector1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Gerade Verbindung mit Pfeil 46"/>
          <p:cNvCxnSpPr/>
          <p:nvPr/>
        </p:nvCxnSpPr>
        <p:spPr>
          <a:xfrm flipV="1">
            <a:off x="1421292" y="6055104"/>
            <a:ext cx="857884" cy="1"/>
          </a:xfrm>
          <a:prstGeom prst="straightConnector1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Legende mit Pfeil nach links und rechts 47"/>
          <p:cNvSpPr/>
          <p:nvPr/>
        </p:nvSpPr>
        <p:spPr>
          <a:xfrm>
            <a:off x="1733162" y="2737771"/>
            <a:ext cx="754497" cy="3084392"/>
          </a:xfrm>
          <a:prstGeom prst="leftRightArrowCallout">
            <a:avLst>
              <a:gd name="adj1" fmla="val 14147"/>
              <a:gd name="adj2" fmla="val 19573"/>
              <a:gd name="adj3" fmla="val 25000"/>
              <a:gd name="adj4" fmla="val 48123"/>
            </a:avLst>
          </a:prstGeom>
          <a:solidFill>
            <a:srgbClr val="DCCE18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Austausch Kommunen</a:t>
            </a:r>
          </a:p>
        </p:txBody>
      </p:sp>
      <p:sp>
        <p:nvSpPr>
          <p:cNvPr id="49" name="Abgerundetes Rechteck 48"/>
          <p:cNvSpPr/>
          <p:nvPr/>
        </p:nvSpPr>
        <p:spPr>
          <a:xfrm>
            <a:off x="2685673" y="4473388"/>
            <a:ext cx="5273910" cy="928296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Veranstaltungen zu Schwerpunktthemen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Abgerundetes Rechteck 49"/>
          <p:cNvSpPr/>
          <p:nvPr/>
        </p:nvSpPr>
        <p:spPr>
          <a:xfrm>
            <a:off x="3150055" y="4934562"/>
            <a:ext cx="1434717" cy="36621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Tätigkeitsfeld 1</a:t>
            </a:r>
          </a:p>
        </p:txBody>
      </p:sp>
      <p:sp>
        <p:nvSpPr>
          <p:cNvPr id="51" name="Abgerundetes Rechteck 50"/>
          <p:cNvSpPr/>
          <p:nvPr/>
        </p:nvSpPr>
        <p:spPr>
          <a:xfrm>
            <a:off x="4667407" y="4934562"/>
            <a:ext cx="1434717" cy="36621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Tätigkeitsfeld 2</a:t>
            </a:r>
          </a:p>
        </p:txBody>
      </p:sp>
      <p:sp>
        <p:nvSpPr>
          <p:cNvPr id="52" name="Abgerundetes Rechteck 51"/>
          <p:cNvSpPr/>
          <p:nvPr/>
        </p:nvSpPr>
        <p:spPr>
          <a:xfrm>
            <a:off x="6176455" y="4934562"/>
            <a:ext cx="1434717" cy="36621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Tätigkeitsfeld 3</a:t>
            </a:r>
          </a:p>
        </p:txBody>
      </p:sp>
      <p:sp>
        <p:nvSpPr>
          <p:cNvPr id="53" name="Legende mit Pfeil nach links und rechts 52"/>
          <p:cNvSpPr/>
          <p:nvPr/>
        </p:nvSpPr>
        <p:spPr>
          <a:xfrm>
            <a:off x="894593" y="2321921"/>
            <a:ext cx="754497" cy="3928595"/>
          </a:xfrm>
          <a:prstGeom prst="leftRightArrowCallout">
            <a:avLst>
              <a:gd name="adj1" fmla="val 14147"/>
              <a:gd name="adj2" fmla="val 19573"/>
              <a:gd name="adj3" fmla="val 25000"/>
              <a:gd name="adj4" fmla="val 48123"/>
            </a:avLst>
          </a:prstGeom>
          <a:solidFill>
            <a:srgbClr val="70AD47"/>
          </a:solidFill>
          <a:ln w="127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Inhaltliche Erarbeitung externes Fachbüro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055768" y="6678995"/>
            <a:ext cx="2088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accent6">
                    <a:lumMod val="75000"/>
                  </a:schemeClr>
                </a:solidFill>
              </a:rPr>
              <a:t>Quelle: Eigene Abbildung</a:t>
            </a:r>
            <a:endParaRPr lang="de-DE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sz="2800" dirty="0" smtClean="0"/>
              <a:t>Erste Maßnahmen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357188" lvl="1" indent="-357188">
              <a:buFont typeface="Wingdings" panose="05000000000000000000" pitchFamily="2" charset="2"/>
              <a:buChar char="§"/>
            </a:pPr>
            <a:endParaRPr lang="de-DE" sz="1800" dirty="0" smtClean="0"/>
          </a:p>
          <a:p>
            <a:pPr marL="357188" lvl="1" indent="-357188">
              <a:buFont typeface="Wingdings" panose="05000000000000000000" pitchFamily="2" charset="2"/>
              <a:buChar char="§"/>
            </a:pPr>
            <a:r>
              <a:rPr lang="de-DE" sz="1800" dirty="0" smtClean="0"/>
              <a:t>Erklärter Wille des Praxisbezugs der Mobilitätsoffensive von Beginn an </a:t>
            </a:r>
          </a:p>
          <a:p>
            <a:pPr marL="0" lvl="1" indent="0">
              <a:buNone/>
            </a:pPr>
            <a:endParaRPr lang="de-DE" sz="1800" i="1" dirty="0" smtClean="0"/>
          </a:p>
          <a:p>
            <a:pPr marL="0" lvl="1" indent="0">
              <a:buNone/>
            </a:pPr>
            <a:r>
              <a:rPr lang="de-DE" sz="1800" i="1" dirty="0" smtClean="0"/>
              <a:t>=&gt; Anstoß und Umsetzung erster Maßnahmen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dirty="0" smtClean="0"/>
              <a:t>Radwegekonzept </a:t>
            </a:r>
            <a:r>
              <a:rPr lang="de-DE" sz="1400" dirty="0"/>
              <a:t>an Kreisstraßen, Bestandserfassung und Priorisierung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dirty="0" err="1" smtClean="0"/>
              <a:t>Agger</a:t>
            </a:r>
            <a:r>
              <a:rPr lang="de-DE" sz="1400" dirty="0" smtClean="0"/>
              <a:t>-Sülz-Radweg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dirty="0" smtClean="0"/>
              <a:t>Taktverdichtung </a:t>
            </a:r>
            <a:r>
              <a:rPr lang="de-DE" sz="1400" dirty="0"/>
              <a:t>der Stadtbahnlinie 1 in den Nachtzeiten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dirty="0"/>
              <a:t>Optimierung der Busverbindungen </a:t>
            </a:r>
            <a:endParaRPr lang="de-DE" sz="1400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dirty="0" smtClean="0"/>
              <a:t>Bergischer Fahrradbus (LEADER)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dirty="0" smtClean="0"/>
              <a:t>…</a:t>
            </a:r>
            <a:br>
              <a:rPr lang="de-DE" sz="1400" dirty="0" smtClean="0"/>
            </a:br>
            <a:endParaRPr lang="de-DE" sz="1400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i="1" dirty="0" smtClean="0"/>
              <a:t>Prüfung schneller Radwegeverbindungen im Dreieck RBK – Köln – Leverkusen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i="1" dirty="0" smtClean="0"/>
              <a:t>Abstimmung mit den Kommunen: </a:t>
            </a:r>
            <a:r>
              <a:rPr lang="de-DE" sz="1400" b="1" i="1" dirty="0" err="1" smtClean="0"/>
              <a:t>Mobilstationennetz</a:t>
            </a:r>
            <a:r>
              <a:rPr lang="de-DE" sz="1400" b="1" i="1" dirty="0" smtClean="0"/>
              <a:t> im Rheinisch-Bergischen Kreis</a:t>
            </a:r>
          </a:p>
          <a:p>
            <a:pPr marL="757238" lvl="2" indent="-357188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457200" lvl="1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7848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e-DE" sz="2800" dirty="0" smtClean="0"/>
              <a:t>2. Förderaufruf Mobilstationen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Förderantrag des Rheinisch-Bergischen Kreises: 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Umfassender Ansatz zur Einrichtung von Mobilstationen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Bausteinsystem zur bedarfsgerechten Planung je Kommune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Zusammenarbeit mit Verkehrsunternehmen (wupsi, RVK) und Nahverkehr Rheinland (NVR), Verkehrsverbund Rhein-Sieg (VRS)</a:t>
            </a:r>
          </a:p>
          <a:p>
            <a:pPr marL="0" indent="0">
              <a:buNone/>
            </a:pPr>
            <a:endParaRPr lang="de-DE" sz="2400" dirty="0" smtClean="0"/>
          </a:p>
          <a:p>
            <a:endParaRPr lang="de-DE" sz="24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86" y="3573016"/>
            <a:ext cx="2966594" cy="222892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1928571" y="582660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Mobilstation </a:t>
            </a:r>
            <a:r>
              <a:rPr lang="de-DE" sz="1400" dirty="0" err="1" smtClean="0"/>
              <a:t>Mettingen</a:t>
            </a:r>
            <a:endParaRPr lang="de-DE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10" y="3571597"/>
            <a:ext cx="3235890" cy="225501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5546343" y="582944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Mobilstation Offenburg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7659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e-DE" sz="2800" dirty="0" smtClean="0"/>
              <a:t>2. Förderaufruf Mobilstationen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99572" y="908720"/>
            <a:ext cx="848722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Beantragte Bausteine</a:t>
            </a:r>
          </a:p>
          <a:p>
            <a:pPr lvl="0">
              <a:buFont typeface="+mj-lt"/>
              <a:buAutoNum type="arabicPeriod"/>
            </a:pPr>
            <a:r>
              <a:rPr lang="de-DE" sz="1800" dirty="0"/>
              <a:t>(Digitale) Informationsstelen</a:t>
            </a:r>
          </a:p>
          <a:p>
            <a:pPr lvl="0">
              <a:buFont typeface="+mj-lt"/>
              <a:buAutoNum type="arabicPeriod"/>
            </a:pPr>
            <a:r>
              <a:rPr lang="de-DE" sz="1800" dirty="0"/>
              <a:t>Mitfahrbörse/Mitfahrbänke/Pendlerparkplätze</a:t>
            </a:r>
          </a:p>
          <a:p>
            <a:pPr lvl="0">
              <a:buFont typeface="+mj-lt"/>
              <a:buAutoNum type="arabicPeriod"/>
            </a:pPr>
            <a:r>
              <a:rPr lang="de-DE" sz="1800" dirty="0"/>
              <a:t>Fahrradboxen mit/ohne </a:t>
            </a:r>
            <a:r>
              <a:rPr lang="de-DE" sz="1800" dirty="0" smtClean="0"/>
              <a:t>Strom/Fahrradabstellanlagen</a:t>
            </a:r>
            <a:endParaRPr lang="de-DE" sz="1800" dirty="0"/>
          </a:p>
          <a:p>
            <a:pPr lvl="0">
              <a:buFont typeface="+mj-lt"/>
              <a:buAutoNum type="arabicPeriod"/>
            </a:pPr>
            <a:r>
              <a:rPr lang="de-DE" sz="1800" dirty="0"/>
              <a:t>Pedelec-Verleihsystem</a:t>
            </a:r>
          </a:p>
          <a:p>
            <a:pPr lvl="0">
              <a:buFont typeface="+mj-lt"/>
              <a:buAutoNum type="arabicPeriod"/>
            </a:pPr>
            <a:r>
              <a:rPr lang="de-DE" sz="1800" dirty="0"/>
              <a:t>Ladesäulen für Elektrofahrzeuge (Pkw, Fahrrad)</a:t>
            </a:r>
          </a:p>
          <a:p>
            <a:pPr lvl="0">
              <a:buFont typeface="+mj-lt"/>
              <a:buAutoNum type="arabicPeriod"/>
            </a:pPr>
            <a:r>
              <a:rPr lang="de-DE" sz="1800" dirty="0"/>
              <a:t>Carsharing-Standorte</a:t>
            </a:r>
          </a:p>
          <a:p>
            <a:pPr lvl="0">
              <a:buFont typeface="+mj-lt"/>
              <a:buAutoNum type="arabicPeriod"/>
            </a:pPr>
            <a:r>
              <a:rPr lang="de-DE" sz="1800" dirty="0"/>
              <a:t>Park </a:t>
            </a:r>
            <a:r>
              <a:rPr lang="de-DE" sz="1800" dirty="0" err="1"/>
              <a:t>and</a:t>
            </a:r>
            <a:r>
              <a:rPr lang="de-DE" sz="1800" dirty="0"/>
              <a:t> Ride - Anlagen</a:t>
            </a:r>
          </a:p>
          <a:p>
            <a:pPr lvl="0">
              <a:buFont typeface="+mj-lt"/>
              <a:buAutoNum type="arabicPeriod"/>
            </a:pPr>
            <a:r>
              <a:rPr lang="de-DE" sz="1800" dirty="0"/>
              <a:t>Photovoltaikanlage + Batteriespeicher</a:t>
            </a:r>
          </a:p>
          <a:p>
            <a:pPr lvl="0">
              <a:buFont typeface="+mj-lt"/>
              <a:buAutoNum type="arabicPeriod"/>
            </a:pPr>
            <a:r>
              <a:rPr lang="de-DE" sz="1800" dirty="0"/>
              <a:t>Marketingkonzept/Öffentlichkeitsarbeit</a:t>
            </a:r>
          </a:p>
          <a:p>
            <a:pPr>
              <a:buFont typeface="+mj-lt"/>
              <a:buAutoNum type="arabicPeriod"/>
            </a:pPr>
            <a:r>
              <a:rPr lang="de-DE" sz="1800" dirty="0"/>
              <a:t>Mobilitäts-App + Initiierung Mobilitätskarte + Betreibermodell</a:t>
            </a:r>
            <a:endParaRPr lang="de-DE" sz="2400" dirty="0" smtClean="0"/>
          </a:p>
          <a:p>
            <a:endParaRPr lang="de-DE" sz="24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98" y="820347"/>
            <a:ext cx="1400271" cy="186702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11" y="819830"/>
            <a:ext cx="1050203" cy="186702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4721690"/>
            <a:ext cx="3415008" cy="139649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60" y="5160440"/>
            <a:ext cx="1700692" cy="95748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5" y="4759482"/>
            <a:ext cx="1675611" cy="110780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40" y="2774619"/>
            <a:ext cx="1240041" cy="186702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1319" y="3013126"/>
            <a:ext cx="1831059" cy="12207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4827" y="4721690"/>
            <a:ext cx="1993154" cy="139623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785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sz="2800" dirty="0"/>
              <a:t>2. Förderaufruf Mobilstationen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 smtClean="0"/>
              <a:t>Skizze wurde am 22.06. eingereicht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Alle Kommunen haben sich beteiligt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es handelt sich um ein zweistufiges Antragsverfahren</a:t>
            </a:r>
            <a:endParaRPr lang="de-DE" dirty="0" smtClean="0"/>
          </a:p>
          <a:p>
            <a:pPr marL="715963">
              <a:buFont typeface="Symbol" panose="05050102010706020507" pitchFamily="18" charset="2"/>
              <a:buChar char="-"/>
            </a:pPr>
            <a:r>
              <a:rPr lang="de-DE" sz="2400" dirty="0" smtClean="0"/>
              <a:t>1. Gutachterausschuss Oktober/November 2017</a:t>
            </a:r>
          </a:p>
          <a:p>
            <a:pPr marL="715963">
              <a:buFont typeface="Symbol" panose="05050102010706020507" pitchFamily="18" charset="2"/>
              <a:buChar char="-"/>
            </a:pPr>
            <a:r>
              <a:rPr lang="de-DE" sz="2400" dirty="0"/>
              <a:t>d</a:t>
            </a:r>
            <a:r>
              <a:rPr lang="de-DE" sz="2400" dirty="0" smtClean="0"/>
              <a:t>anach 3-4 monatige Qualifizierungsphase</a:t>
            </a:r>
          </a:p>
          <a:p>
            <a:pPr marL="715963">
              <a:buFont typeface="Symbol" panose="05050102010706020507" pitchFamily="18" charset="2"/>
              <a:buChar char="-"/>
            </a:pPr>
            <a:r>
              <a:rPr lang="de-DE" sz="2400" dirty="0" smtClean="0"/>
              <a:t>Frühjahr 2018 formaler Antrag</a:t>
            </a:r>
          </a:p>
          <a:p>
            <a:pPr marL="715963">
              <a:buFont typeface="Symbol" panose="05050102010706020507" pitchFamily="18" charset="2"/>
              <a:buChar char="-"/>
            </a:pPr>
            <a:r>
              <a:rPr lang="de-DE" sz="2400" dirty="0" smtClean="0"/>
              <a:t>Sommer 2018 endgültiger Förderbescheid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0391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3. Flächendeckende Optimierung ÖPNV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Planungsgrundlagen:</a:t>
            </a:r>
          </a:p>
          <a:p>
            <a:r>
              <a:rPr lang="de-DE" sz="2400" dirty="0" smtClean="0"/>
              <a:t>Betrachtet werden die </a:t>
            </a:r>
            <a:r>
              <a:rPr lang="de-DE" sz="2400" dirty="0"/>
              <a:t>Hauptachsen des ÖPNV</a:t>
            </a:r>
          </a:p>
          <a:p>
            <a:r>
              <a:rPr lang="de-DE" sz="2400" dirty="0" smtClean="0"/>
              <a:t>Dafür Festlegung </a:t>
            </a:r>
            <a:r>
              <a:rPr lang="de-DE" sz="2400" dirty="0"/>
              <a:t>der </a:t>
            </a:r>
            <a:r>
              <a:rPr lang="de-DE" sz="2400" dirty="0" smtClean="0"/>
              <a:t>Hauptverkehrszeit (Mo-Fr) </a:t>
            </a:r>
            <a:r>
              <a:rPr lang="de-DE" sz="2400" dirty="0"/>
              <a:t>auf 06.00 bis </a:t>
            </a:r>
            <a:r>
              <a:rPr lang="de-DE" sz="2400" dirty="0" smtClean="0"/>
              <a:t>21.00 Uhr</a:t>
            </a:r>
          </a:p>
          <a:p>
            <a:r>
              <a:rPr lang="de-DE" sz="2400" dirty="0" smtClean="0"/>
              <a:t>Innerhalb dieser Zeit Verdichtung auf einen  30-Minuten-Takt (evtl. auch unter Berücksichtigung einer Punkt-zu-Punkt-Betrachtung)</a:t>
            </a:r>
          </a:p>
          <a:p>
            <a:r>
              <a:rPr lang="de-DE" sz="2400" dirty="0" smtClean="0"/>
              <a:t>Aufgabenträgerübergreifende Linien außerhalb des RBK nur, wenn externe Finanzierung sichergestellt ist; ansonsten Prüfung, ob Maßnahmen innerhalb des RBK Sinn machen</a:t>
            </a:r>
            <a:endParaRPr lang="de-DE" sz="2400" dirty="0"/>
          </a:p>
          <a:p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0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998"/>
            <a:ext cx="8229600" cy="1143000"/>
          </a:xfrm>
        </p:spPr>
        <p:txBody>
          <a:bodyPr/>
          <a:lstStyle/>
          <a:p>
            <a:r>
              <a:rPr lang="de-DE" sz="2800" dirty="0" smtClean="0"/>
              <a:t>Ausgangslage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de-DE" sz="1800" b="1" dirty="0" smtClean="0"/>
          </a:p>
          <a:p>
            <a:pPr marL="0" lvl="1" indent="0">
              <a:buNone/>
            </a:pPr>
            <a:endParaRPr lang="de-DE" sz="1800" b="1" dirty="0"/>
          </a:p>
          <a:p>
            <a:pPr marL="0" lvl="1" indent="0">
              <a:buNone/>
            </a:pPr>
            <a:r>
              <a:rPr lang="de-DE" sz="1800" b="1" dirty="0" smtClean="0"/>
              <a:t>Problemstellungen u.a.: </a:t>
            </a:r>
          </a:p>
          <a:p>
            <a:pPr marL="0" lvl="1" indent="0">
              <a:buNone/>
            </a:pPr>
            <a:endParaRPr lang="de-DE" sz="1800" b="1" dirty="0" smtClean="0"/>
          </a:p>
          <a:p>
            <a:pPr marL="355600" lvl="0" indent="-173038">
              <a:buFont typeface="Wingdings" panose="05000000000000000000" pitchFamily="2" charset="2"/>
              <a:buChar char="§"/>
            </a:pPr>
            <a:r>
              <a:rPr lang="de-DE" sz="1800" dirty="0" smtClean="0"/>
              <a:t>Eingeschränkte Mobilitätsfähigkeit der Ballungszentren und Ballungsrandzone </a:t>
            </a:r>
          </a:p>
          <a:p>
            <a:pPr marL="355600" lvl="0" indent="-173038">
              <a:buFont typeface="Wingdings" panose="05000000000000000000" pitchFamily="2" charset="2"/>
              <a:buChar char="§"/>
            </a:pPr>
            <a:r>
              <a:rPr lang="de-DE" sz="1800" dirty="0" smtClean="0"/>
              <a:t>Mangelnde Entwicklungskapazität der Hauptverkehrsachsen der drei Verkehrsträger Straße, Schiene, Wasser</a:t>
            </a:r>
          </a:p>
          <a:p>
            <a:pPr marL="355600" lvl="0" indent="-173038">
              <a:buFont typeface="Wingdings" panose="05000000000000000000" pitchFamily="2" charset="2"/>
              <a:buChar char="§"/>
            </a:pPr>
            <a:r>
              <a:rPr lang="de-DE" sz="1800" dirty="0" smtClean="0"/>
              <a:t>Prognose: Weitere Steigerung der Belastung aller Verkehrsträger</a:t>
            </a:r>
          </a:p>
          <a:p>
            <a:pPr marL="355600" lvl="0" indent="-173038">
              <a:buFont typeface="Wingdings" panose="05000000000000000000" pitchFamily="2" charset="2"/>
              <a:buChar char="§"/>
            </a:pPr>
            <a:r>
              <a:rPr lang="de-DE" sz="1800" dirty="0" smtClean="0"/>
              <a:t>Mangel an multimodalen Verkehrsangeboten </a:t>
            </a:r>
          </a:p>
          <a:p>
            <a:pPr marL="182562" lvl="0" indent="0">
              <a:buNone/>
            </a:pPr>
            <a:endParaRPr lang="de-DE" sz="1800" dirty="0" smtClean="0"/>
          </a:p>
          <a:p>
            <a:pPr marL="182562" lvl="0" indent="0">
              <a:buNone/>
            </a:pPr>
            <a:r>
              <a:rPr lang="de-DE" sz="1800" u="sng" dirty="0" smtClean="0"/>
              <a:t>=&gt; signifikante wirtschaftliche und soziale Entwicklungsrisiken</a:t>
            </a:r>
          </a:p>
          <a:p>
            <a:pPr marL="355600" lvl="0" indent="-173038">
              <a:buFont typeface="Wingdings" panose="05000000000000000000" pitchFamily="2" charset="2"/>
              <a:buChar char="§"/>
            </a:pPr>
            <a:endParaRPr lang="de-DE" sz="1400" dirty="0" smtClean="0"/>
          </a:p>
          <a:p>
            <a:pPr marL="355600" lvl="0" indent="-173038">
              <a:buFont typeface="Wingdings" panose="05000000000000000000" pitchFamily="2" charset="2"/>
              <a:buChar char="§"/>
            </a:pPr>
            <a:endParaRPr lang="de-DE" sz="1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70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27584" y="548680"/>
            <a:ext cx="6529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  <a:r>
              <a:rPr lang="de-DE" sz="2800" dirty="0"/>
              <a:t>. Flächendeckende Optimierung ÖPNV</a:t>
            </a:r>
          </a:p>
        </p:txBody>
      </p:sp>
      <p:sp>
        <p:nvSpPr>
          <p:cNvPr id="3" name="Rechteck 2"/>
          <p:cNvSpPr/>
          <p:nvPr/>
        </p:nvSpPr>
        <p:spPr>
          <a:xfrm>
            <a:off x="467544" y="119675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/>
              <a:t>Zeitplan:</a:t>
            </a:r>
          </a:p>
          <a:p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Beschlussfassung </a:t>
            </a:r>
            <a:r>
              <a:rPr lang="de-DE" sz="2400" dirty="0"/>
              <a:t>über das Maßnahmenbündel und Bestellentscheidungen in der 3. Sitzungsrunde 2017 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Ziel ist eine Umsetzung zum Fahrplanwechsel im Dezember 2017 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Zuschussbedarf von 1,5 Mio. € pro Jahr </a:t>
            </a:r>
            <a:r>
              <a:rPr lang="de-DE" sz="2400" smtClean="0"/>
              <a:t>ist einzuhalten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69320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3. Flächendeckende Optimierung ÖPNV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400" dirty="0" smtClean="0"/>
              <a:t>Planungsgrundlagen:</a:t>
            </a:r>
          </a:p>
          <a:p>
            <a:r>
              <a:rPr lang="de-DE" sz="2400" dirty="0" smtClean="0"/>
              <a:t>Betrachtet werden die </a:t>
            </a:r>
            <a:r>
              <a:rPr lang="de-DE" sz="2400" dirty="0"/>
              <a:t>Hauptachsen des ÖPNV</a:t>
            </a:r>
          </a:p>
          <a:p>
            <a:r>
              <a:rPr lang="de-DE" sz="2400" dirty="0" smtClean="0"/>
              <a:t>Dafür Festlegung </a:t>
            </a:r>
            <a:r>
              <a:rPr lang="de-DE" sz="2400" dirty="0"/>
              <a:t>der </a:t>
            </a:r>
            <a:r>
              <a:rPr lang="de-DE" sz="2400" dirty="0" smtClean="0"/>
              <a:t>Hauptverkehrszeit (Mo-Fr) </a:t>
            </a:r>
            <a:r>
              <a:rPr lang="de-DE" sz="2400" dirty="0"/>
              <a:t>auf 06.00 bis </a:t>
            </a:r>
            <a:r>
              <a:rPr lang="de-DE" sz="2400" dirty="0" smtClean="0"/>
              <a:t>21.00 Uhr</a:t>
            </a:r>
          </a:p>
          <a:p>
            <a:r>
              <a:rPr lang="de-DE" sz="2400" dirty="0" smtClean="0"/>
              <a:t>Innerhalb dieser Zeit Verdichtung auf einen  30-Minuten-Takt (evtl. auch unter Berücksichtigung einer Punkt-zu-Punkt-Betrachtung)</a:t>
            </a:r>
          </a:p>
          <a:p>
            <a:r>
              <a:rPr lang="de-DE" sz="2400" dirty="0" smtClean="0"/>
              <a:t>Aufgabenträgerübergreifende Linien außerhalb des RBK nur, wenn externe Finanzierung sichergestellt ist</a:t>
            </a:r>
            <a:endParaRPr lang="de-DE" sz="2400" dirty="0"/>
          </a:p>
          <a:p>
            <a:r>
              <a:rPr lang="de-DE" sz="2400" dirty="0" smtClean="0"/>
              <a:t>Beschlussfassung über das </a:t>
            </a:r>
            <a:r>
              <a:rPr lang="de-DE" sz="2400" dirty="0"/>
              <a:t>Maßnahmenbündel </a:t>
            </a:r>
            <a:r>
              <a:rPr lang="de-DE" sz="2400" dirty="0" smtClean="0"/>
              <a:t>und Bestellentscheidungen in </a:t>
            </a:r>
            <a:r>
              <a:rPr lang="de-DE" sz="2400" dirty="0"/>
              <a:t>der 3. Sitzungsrunde 2017 </a:t>
            </a:r>
            <a:endParaRPr lang="de-DE" sz="2400" dirty="0" smtClean="0"/>
          </a:p>
          <a:p>
            <a:r>
              <a:rPr lang="de-DE" sz="2400" dirty="0" smtClean="0"/>
              <a:t>Ziel </a:t>
            </a:r>
            <a:r>
              <a:rPr lang="de-DE" sz="2400" dirty="0"/>
              <a:t>ist eine Umsetzung zum Fahrplanwechsel im Dezember 2017 </a:t>
            </a:r>
            <a:endParaRPr lang="de-DE" sz="2400" dirty="0" smtClean="0"/>
          </a:p>
          <a:p>
            <a:r>
              <a:rPr lang="de-DE" sz="2400" dirty="0"/>
              <a:t>Zuschussbedarf von 1,5 Mio. € pro Jahr </a:t>
            </a:r>
          </a:p>
          <a:p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24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           Vielen Dank für Ihre Aufmerksamkeit!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1400" dirty="0" smtClean="0"/>
              <a:t>Rheinisch-Bergischer Kreis </a:t>
            </a:r>
          </a:p>
          <a:p>
            <a:pPr marL="0" indent="0" algn="ctr">
              <a:buNone/>
            </a:pPr>
            <a:r>
              <a:rPr lang="de-DE" sz="1400" dirty="0" smtClean="0"/>
              <a:t>Amt für Infrastruktur und regionale Projekte </a:t>
            </a:r>
            <a:endParaRPr lang="de-DE" sz="1400" dirty="0"/>
          </a:p>
          <a:p>
            <a:pPr marL="0" indent="0" algn="ctr">
              <a:buNone/>
            </a:pPr>
            <a:endParaRPr lang="de-DE" sz="1400" dirty="0" smtClean="0"/>
          </a:p>
          <a:p>
            <a:pPr marL="0" indent="0" algn="ctr">
              <a:buNone/>
            </a:pPr>
            <a:endParaRPr lang="de-DE" sz="1400" dirty="0"/>
          </a:p>
          <a:p>
            <a:pPr marL="0" indent="0" algn="ctr">
              <a:buNone/>
            </a:pPr>
            <a:r>
              <a:rPr lang="de-DE" sz="1400" dirty="0">
                <a:solidFill>
                  <a:schemeClr val="accent1"/>
                </a:solidFill>
              </a:rPr>
              <a:t>Ansprechpartner: </a:t>
            </a:r>
          </a:p>
          <a:p>
            <a:pPr marL="0" indent="0">
              <a:buNone/>
            </a:pPr>
            <a:endParaRPr lang="de-DE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sz="1400" dirty="0" smtClean="0">
                <a:solidFill>
                  <a:schemeClr val="accent1"/>
                </a:solidFill>
              </a:rPr>
              <a:t>	Anne </a:t>
            </a:r>
            <a:r>
              <a:rPr lang="de-DE" sz="1400" dirty="0">
                <a:solidFill>
                  <a:schemeClr val="accent1"/>
                </a:solidFill>
              </a:rPr>
              <a:t>Hölzer 		</a:t>
            </a:r>
            <a:r>
              <a:rPr lang="de-DE" sz="1400" dirty="0" smtClean="0">
                <a:solidFill>
                  <a:schemeClr val="accent1"/>
                </a:solidFill>
              </a:rPr>
              <a:t>	Franziska Wilbert</a:t>
            </a:r>
          </a:p>
          <a:p>
            <a:pPr marL="0" indent="0">
              <a:buNone/>
            </a:pPr>
            <a:r>
              <a:rPr lang="de-DE" sz="1400" dirty="0" smtClean="0">
                <a:solidFill>
                  <a:schemeClr val="accent1"/>
                </a:solidFill>
              </a:rPr>
              <a:t>	</a:t>
            </a:r>
            <a:r>
              <a:rPr lang="de-DE" sz="1400" u="sng" dirty="0" smtClean="0"/>
              <a:t>anne.hoelzer@rbk-online.de</a:t>
            </a:r>
            <a:r>
              <a:rPr lang="de-DE" sz="1400" dirty="0" smtClean="0">
                <a:solidFill>
                  <a:schemeClr val="accent1"/>
                </a:solidFill>
              </a:rPr>
              <a:t>		</a:t>
            </a:r>
            <a:r>
              <a:rPr lang="de-DE" sz="1400" u="sng" dirty="0" smtClean="0"/>
              <a:t>franziska.wilbert@rbk-online.de</a:t>
            </a:r>
          </a:p>
          <a:p>
            <a:pPr marL="0" indent="0">
              <a:buNone/>
            </a:pPr>
            <a:r>
              <a:rPr lang="de-DE" sz="1400" dirty="0" smtClean="0">
                <a:solidFill>
                  <a:schemeClr val="accent1"/>
                </a:solidFill>
              </a:rPr>
              <a:t>	02202-132614</a:t>
            </a:r>
            <a:r>
              <a:rPr lang="de-DE" sz="1400" dirty="0">
                <a:solidFill>
                  <a:schemeClr val="accent1"/>
                </a:solidFill>
              </a:rPr>
              <a:t>		</a:t>
            </a:r>
            <a:r>
              <a:rPr lang="de-DE" sz="1400" dirty="0" smtClean="0">
                <a:solidFill>
                  <a:schemeClr val="accent1"/>
                </a:solidFill>
              </a:rPr>
              <a:t>	02202-132310</a:t>
            </a:r>
            <a:endParaRPr lang="de-DE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4193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3941">
            <a:off x="764171" y="280015"/>
            <a:ext cx="3744416" cy="55186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161059"/>
            <a:ext cx="3528392" cy="57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sz="2800" dirty="0" smtClean="0"/>
              <a:t>Ausgangslage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1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7200" b="1" dirty="0"/>
              <a:t>Die Ausgangslage im Verkehr ist </a:t>
            </a:r>
            <a:r>
              <a:rPr lang="de-DE" sz="7200" b="1" dirty="0" smtClean="0"/>
              <a:t>geprägt </a:t>
            </a:r>
            <a:r>
              <a:rPr lang="de-DE" sz="7200" b="1" dirty="0"/>
              <a:t>durch zwei Ebenen: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7200" dirty="0"/>
              <a:t>Regionalverkehr (Primärebene)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7200" dirty="0"/>
              <a:t>Binnenverkehr (Sekundärebene</a:t>
            </a:r>
            <a:r>
              <a:rPr lang="de-DE" sz="72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7200" dirty="0"/>
          </a:p>
          <a:p>
            <a:pPr marL="0" lvl="1" indent="0">
              <a:buNone/>
            </a:pPr>
            <a:r>
              <a:rPr lang="de-DE" sz="7200" b="1" dirty="0" smtClean="0"/>
              <a:t>Folgende Entwicklungstendenzen sind dabei festzuhalten: </a:t>
            </a:r>
            <a:endParaRPr lang="de-DE" sz="7200" b="1" dirty="0"/>
          </a:p>
          <a:p>
            <a:pPr marL="355600" lvl="0" indent="-173038">
              <a:buFont typeface="Wingdings" panose="05000000000000000000" pitchFamily="2" charset="2"/>
              <a:buChar char="§"/>
            </a:pPr>
            <a:r>
              <a:rPr lang="de-DE" sz="7200" dirty="0" smtClean="0"/>
              <a:t>Divergierende Entwicklungsprognose </a:t>
            </a:r>
            <a:r>
              <a:rPr lang="de-DE" sz="7200" dirty="0"/>
              <a:t>und -dynamik </a:t>
            </a:r>
            <a:r>
              <a:rPr lang="de-DE" sz="7200" dirty="0" smtClean="0"/>
              <a:t>Rheinschiene/Umland</a:t>
            </a:r>
            <a:endParaRPr lang="de-DE" sz="7200" dirty="0"/>
          </a:p>
          <a:p>
            <a:pPr marL="355600" lvl="0" indent="-173038">
              <a:buFont typeface="Wingdings" panose="05000000000000000000" pitchFamily="2" charset="2"/>
              <a:buChar char="§"/>
            </a:pPr>
            <a:r>
              <a:rPr lang="de-DE" sz="7200" dirty="0"/>
              <a:t>Siedlungsentwicklung zwischen „Neuen Stadtvierteln auf der Grünen Wiese“ und Rückbau &gt; Gleichzeitigkeit von Wachstum und Schrumpfung</a:t>
            </a:r>
          </a:p>
          <a:p>
            <a:pPr marL="355600" lvl="0" indent="-173038">
              <a:buFont typeface="Wingdings" panose="05000000000000000000" pitchFamily="2" charset="2"/>
              <a:buChar char="§"/>
            </a:pPr>
            <a:r>
              <a:rPr lang="de-DE" sz="7200" dirty="0"/>
              <a:t>Starke funktionsräumliche Verflechtungen der regionalen Teilräume</a:t>
            </a:r>
          </a:p>
          <a:p>
            <a:pPr marL="355600" lvl="0" indent="-173038">
              <a:buFont typeface="Wingdings" panose="05000000000000000000" pitchFamily="2" charset="2"/>
              <a:buChar char="§"/>
            </a:pPr>
            <a:r>
              <a:rPr lang="de-DE" sz="7200" dirty="0" smtClean="0"/>
              <a:t>Region im Schnittpunkt europäischer Verkehrs- und Logistikkorridore</a:t>
            </a:r>
          </a:p>
          <a:p>
            <a:pPr marL="355600" lvl="0" indent="-173038">
              <a:buFont typeface="Wingdings" panose="05000000000000000000" pitchFamily="2" charset="2"/>
              <a:buChar char="§"/>
            </a:pPr>
            <a:r>
              <a:rPr lang="de-DE" sz="7200" dirty="0" smtClean="0"/>
              <a:t>erheblicher Investitionsstau im Bereich Infrastruktur </a:t>
            </a:r>
          </a:p>
          <a:p>
            <a:pPr marL="355600" lvl="0" indent="-173038">
              <a:buFont typeface="Wingdings" panose="05000000000000000000" pitchFamily="2" charset="2"/>
              <a:buChar char="§"/>
            </a:pPr>
            <a:r>
              <a:rPr lang="de-DE" sz="7200" dirty="0" smtClean="0"/>
              <a:t>überlagernde </a:t>
            </a:r>
            <a:r>
              <a:rPr lang="de-DE" sz="7200" dirty="0"/>
              <a:t>Raum- und Entwicklungsansprüche v.a. der Rheinschiene</a:t>
            </a:r>
          </a:p>
          <a:p>
            <a:pPr marL="355600" lvl="0" indent="-173038">
              <a:buFont typeface="Wingdings" panose="05000000000000000000" pitchFamily="2" charset="2"/>
              <a:buChar char="§"/>
            </a:pPr>
            <a:r>
              <a:rPr lang="de-DE" sz="7200" dirty="0"/>
              <a:t>vorhandene räumliche Teilstrategien</a:t>
            </a:r>
          </a:p>
          <a:p>
            <a:pPr marL="355600" lvl="0" indent="-173038">
              <a:buFont typeface="Wingdings" panose="05000000000000000000" pitchFamily="2" charset="2"/>
              <a:buChar char="§"/>
            </a:pPr>
            <a:r>
              <a:rPr lang="de-DE" sz="7200" dirty="0"/>
              <a:t>stagnierende/zurückgehende Bevölkerungs- und Schülerzahlen sowie steigender Anteil Älterer im ländlichen </a:t>
            </a:r>
            <a:r>
              <a:rPr lang="de-DE" sz="7200" dirty="0" smtClean="0"/>
              <a:t>Raum (</a:t>
            </a:r>
            <a:r>
              <a:rPr lang="de-DE" sz="7200" dirty="0" err="1" smtClean="0"/>
              <a:t>demogr</a:t>
            </a:r>
            <a:r>
              <a:rPr lang="de-DE" sz="7200" dirty="0" smtClean="0"/>
              <a:t>. Entwicklung)</a:t>
            </a:r>
            <a:endParaRPr lang="de-DE" sz="7200" dirty="0"/>
          </a:p>
          <a:p>
            <a:pPr marL="355600" indent="-173038">
              <a:buFont typeface="Wingdings" panose="05000000000000000000" pitchFamily="2" charset="2"/>
              <a:buChar char="§"/>
            </a:pPr>
            <a:r>
              <a:rPr lang="de-DE" sz="7200" dirty="0"/>
              <a:t>Vielzahl </a:t>
            </a:r>
            <a:r>
              <a:rPr lang="de-DE" sz="7200" dirty="0" smtClean="0"/>
              <a:t>interkommunaler </a:t>
            </a:r>
            <a:r>
              <a:rPr lang="de-DE" sz="7200" dirty="0"/>
              <a:t>Kooperationen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28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179512" y="557472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</a:t>
            </a:r>
            <a:r>
              <a:rPr lang="de-DE" sz="800" dirty="0" smtClean="0">
                <a:hlinkClick r:id="rId2"/>
              </a:rPr>
              <a:t>www.pendleratlas.nrw.de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abgerufen am 23.5.2017</a:t>
            </a:r>
            <a:endParaRPr lang="de-DE" sz="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221283"/>
            <a:ext cx="6251996" cy="470357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8640"/>
            <a:ext cx="2828925" cy="35528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578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22098" y="558769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</a:t>
            </a:r>
            <a:r>
              <a:rPr lang="de-DE" sz="800" dirty="0" smtClean="0">
                <a:hlinkClick r:id="rId2"/>
              </a:rPr>
              <a:t>www.pendleratlas.nrw.de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abgerufen am 23.5.2017</a:t>
            </a:r>
            <a:endParaRPr lang="de-DE" sz="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7745"/>
            <a:ext cx="8432240" cy="520995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91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e-DE" sz="2800" dirty="0"/>
              <a:t>1</a:t>
            </a:r>
            <a:r>
              <a:rPr lang="de-DE" sz="2800" dirty="0" smtClean="0"/>
              <a:t>. Sachstand Mobilitätskonzept</a:t>
            </a:r>
            <a:endParaRPr lang="de-DE" sz="28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25958" y="1484712"/>
            <a:ext cx="8406482" cy="4427228"/>
            <a:chOff x="107502" y="1850914"/>
            <a:chExt cx="4104458" cy="4427228"/>
          </a:xfrm>
        </p:grpSpPr>
        <p:sp>
          <p:nvSpPr>
            <p:cNvPr id="13" name="Pfeil nach rechts 12"/>
            <p:cNvSpPr/>
            <p:nvPr/>
          </p:nvSpPr>
          <p:spPr>
            <a:xfrm rot="5400000">
              <a:off x="-1969986" y="3928402"/>
              <a:ext cx="4427228" cy="272251"/>
            </a:xfrm>
            <a:prstGeom prst="rightArrow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680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432553" y="1852712"/>
              <a:ext cx="3779406" cy="580955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7680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11.12.2014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	Beschluss zur Bildung eines Haushaltsansatzes zur Erstellung eines 		Mobilitätskonzeptes in Höhe 	von 100.000 € (KT mehrheitlich zugestimmt)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432554" y="2499058"/>
              <a:ext cx="3779406" cy="567507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7680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18.06.2015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	Beschluss zum Verfahrensvorschlag zur</a:t>
              </a:r>
              <a:r>
                <a:rPr kumimoji="0" lang="de-DE" sz="14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Erstellung eines 				Mobilitätskonzeptes (KT mehrheitlich zugestimmt/ ZA einstimmig)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Abgerundetes Rechteck 15"/>
            <p:cNvSpPr/>
            <p:nvPr/>
          </p:nvSpPr>
          <p:spPr>
            <a:xfrm>
              <a:off x="432552" y="3131107"/>
              <a:ext cx="3779407" cy="654895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7680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10.12.2015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	Beschluss auf Antrag CDU und GRÜNEN zur Integrierten Verkehrsstrategie 		für den Rheinisch-Bergischen Kreis (KT einstimmig)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bgerundetes Rechteck 16"/>
            <p:cNvSpPr/>
            <p:nvPr/>
          </p:nvSpPr>
          <p:spPr>
            <a:xfrm>
              <a:off x="432553" y="3845466"/>
              <a:ext cx="3779406" cy="567507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7680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10.02.2016 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	Beschluss zur Eingliederung des Projektes Mobilität in den 			Strategieprozess RBK 2020plus</a:t>
              </a:r>
              <a:r>
                <a:rPr kumimoji="0" lang="de-DE" sz="14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(ZA einstimmig)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bgerundetes Rechteck 17"/>
            <p:cNvSpPr/>
            <p:nvPr/>
          </p:nvSpPr>
          <p:spPr>
            <a:xfrm>
              <a:off x="432552" y="4475305"/>
              <a:ext cx="3779406" cy="739684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7680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01.06.2016 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	Beschluss zum Strategieprozess RBK</a:t>
              </a:r>
              <a:r>
                <a:rPr kumimoji="0" lang="de-DE" sz="14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2020plus: Mobilitätsoffensive im 		Rheinisch-Bergischen Kreis: Projektmatrix und erste</a:t>
              </a:r>
              <a:r>
                <a:rPr kumimoji="0" lang="de-DE" sz="14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konkrete 			Einzelmaßnahmen (ZA/KT einstimmig)</a:t>
              </a:r>
            </a:p>
          </p:txBody>
        </p:sp>
        <p:sp>
          <p:nvSpPr>
            <p:cNvPr id="19" name="Abgerundetes Rechteck 18"/>
            <p:cNvSpPr/>
            <p:nvPr/>
          </p:nvSpPr>
          <p:spPr>
            <a:xfrm>
              <a:off x="432552" y="5277321"/>
              <a:ext cx="3779406" cy="469107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7680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14.11.2016 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	Sachstandsbericht Mobilitätsoffensive</a:t>
              </a:r>
              <a:r>
                <a:rPr kumimoji="0" lang="de-DE" sz="14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Rheinisch-Bergischer Kreis</a:t>
              </a: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179512" y="1048244"/>
            <a:ext cx="5459698" cy="54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075">
              <a:buClr>
                <a:srgbClr val="5B9BD5">
                  <a:lumMod val="50000"/>
                </a:srgbClr>
              </a:buClr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Hintergrund: Politische Beschlüsse</a:t>
            </a:r>
          </a:p>
          <a:p>
            <a:pPr defTabSz="768075"/>
            <a:endParaRPr lang="de-DE" sz="1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791704" y="5442833"/>
            <a:ext cx="7740732" cy="469107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7680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lang="de-DE" sz="1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.02.2017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	Mündlicher</a:t>
            </a:r>
            <a:r>
              <a:rPr kumimoji="0" lang="de-DE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Sachstandsbericht zur Ausschreibung des Mobilitätskonzeptes</a:t>
            </a:r>
            <a:r>
              <a:rPr kumimoji="0" lang="de-DE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e-DE" sz="2800" dirty="0"/>
              <a:t>1</a:t>
            </a:r>
            <a:r>
              <a:rPr lang="de-DE" sz="2800" dirty="0" smtClean="0"/>
              <a:t>. Sachstand Mobilitätskonzept</a:t>
            </a:r>
            <a:endParaRPr lang="de-DE" sz="280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49852"/>
          </a:xfrm>
        </p:spPr>
        <p:txBody>
          <a:bodyPr>
            <a:normAutofit fontScale="55000" lnSpcReduction="20000"/>
          </a:bodyPr>
          <a:lstStyle/>
          <a:p>
            <a:pPr marL="0" indent="0" defTabSz="768075">
              <a:buClr>
                <a:srgbClr val="5B9BD5">
                  <a:lumMod val="50000"/>
                </a:srgbClr>
              </a:buClr>
              <a:buNone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Ziele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Mobilitätskonzeptes</a:t>
            </a:r>
          </a:p>
          <a:p>
            <a:pPr marL="0" indent="0" defTabSz="768075">
              <a:buClr>
                <a:srgbClr val="5B9BD5">
                  <a:lumMod val="50000"/>
                </a:srgbClr>
              </a:buClr>
              <a:buNone/>
            </a:pPr>
            <a:endParaRPr lang="de-DE" sz="27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182563" defTabSz="768075"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Entwicklung einer ganzheitlichen </a:t>
            </a:r>
            <a:r>
              <a:rPr lang="de-DE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 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für eine zukunftsfähige, bedarfsgerechte und bezahlbare Infrastrukturentwicklung und Mobilitätsversorgung</a:t>
            </a:r>
          </a:p>
          <a:p>
            <a:pPr marL="269875" indent="-182563" defTabSz="768075"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endParaRPr lang="de-DE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182563" defTabSz="768075"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Primärziel: Wiederherstellung und Sicherung der Mobilitätsfähigkeit – Durchlässigkeit des Raumes</a:t>
            </a:r>
          </a:p>
          <a:p>
            <a:pPr marL="269875" indent="-182563" defTabSz="768075"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endParaRPr lang="de-DE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182563" defTabSz="768075"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Sekundärziel: Stärkung des ÖPNV-Binnenverkehrs unter Berücksichtigung der örtlichen (quartiersbezogenen) Gegebenheiten und als Beitrag zur Energiewende</a:t>
            </a:r>
          </a:p>
          <a:p>
            <a:pPr marL="269875" indent="-182563" defTabSz="768075"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endParaRPr lang="de-DE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182563" defTabSz="768075"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Individuelle und öffentliche Mobilität neu und zukunftsfähig organisieren  </a:t>
            </a:r>
          </a:p>
          <a:p>
            <a:pPr marL="269875" indent="-182563" defTabSz="768075"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endParaRPr lang="de-DE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182563" defTabSz="768075"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Soziale Einrichtungen, Versorgungsinfrastruktur, Wohn- und Arbeitsplätze durch öffentliche Verkehrsangebote vernetzen</a:t>
            </a:r>
          </a:p>
          <a:p>
            <a:pPr marL="269875" indent="-182563" defTabSz="768075"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endParaRPr lang="de-DE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182563" defTabSz="768075"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Regionale Mobilitätsachsen stärken und leistungsfähige Verbindungen zu regionalen Mobilitätsachsen insbesondere des schienengebundenen Verkehrs schaffen</a:t>
            </a:r>
          </a:p>
          <a:p>
            <a:pPr marL="269875" indent="-182563" defTabSz="768075"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endParaRPr lang="de-DE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182563" defTabSz="768075"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Mobilität entwickeln, die auf die Siedlungsentwicklung nach innen und auf zentrale Lagen ausgerichtet und in ein regionales System eingebunden </a:t>
            </a:r>
            <a:r>
              <a:rPr lang="de-DE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7504" y="5676106"/>
            <a:ext cx="90364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900" dirty="0" smtClean="0">
                <a:sym typeface="Wingdings" panose="05000000000000000000" pitchFamily="2" charset="2"/>
              </a:rPr>
              <a:t> Handlungsrahmen für die Mobilitätsentwicklung im Rheinisch-Bergischen Kreis</a:t>
            </a:r>
            <a:endParaRPr lang="de-DE" sz="1900" dirty="0"/>
          </a:p>
        </p:txBody>
      </p:sp>
    </p:spTree>
    <p:extLst>
      <p:ext uri="{BB962C8B-B14F-4D97-AF65-F5344CB8AC3E}">
        <p14:creationId xmlns:p14="http://schemas.microsoft.com/office/powerpoint/2010/main" val="27450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sz="2800" dirty="0"/>
              <a:t>Aufstellung Mobilitätskonzept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37674" y="1340768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/>
              <a:t>Ausschreibung vom 16.01. – 28.02.</a:t>
            </a:r>
          </a:p>
          <a:p>
            <a:pPr marL="0" indent="0">
              <a:buNone/>
            </a:pPr>
            <a:endParaRPr lang="de-DE" sz="1200" dirty="0" smtClean="0"/>
          </a:p>
          <a:p>
            <a:r>
              <a:rPr lang="de-DE" sz="2400" dirty="0" smtClean="0"/>
              <a:t>Eingang von 6 Angeboten</a:t>
            </a:r>
          </a:p>
          <a:p>
            <a:pPr marL="900000" indent="-457200">
              <a:buFont typeface="+mj-lt"/>
              <a:buAutoNum type="arabicPeriod"/>
            </a:pPr>
            <a:r>
              <a:rPr lang="de-DE" sz="1800" dirty="0" smtClean="0"/>
              <a:t>BSV (Aachen) / Jens </a:t>
            </a:r>
            <a:r>
              <a:rPr lang="de-DE" sz="1800" dirty="0" err="1" smtClean="0"/>
              <a:t>Stachowitz</a:t>
            </a:r>
            <a:r>
              <a:rPr lang="de-DE" sz="1800" dirty="0" smtClean="0"/>
              <a:t> Kommunalberatung (Dortmund)</a:t>
            </a:r>
          </a:p>
          <a:p>
            <a:pPr marL="900000" indent="-457200">
              <a:buFont typeface="+mj-lt"/>
              <a:buAutoNum type="arabicPeriod"/>
            </a:pPr>
            <a:r>
              <a:rPr lang="de-DE" sz="1800" dirty="0" err="1" smtClean="0"/>
              <a:t>plan:mobil</a:t>
            </a:r>
            <a:r>
              <a:rPr lang="de-DE" sz="1800" dirty="0" smtClean="0"/>
              <a:t> (Kassel) / AB Stadtverkehr (Bonn)</a:t>
            </a:r>
          </a:p>
          <a:p>
            <a:pPr marL="900000" indent="-457200">
              <a:buFont typeface="+mj-lt"/>
              <a:buAutoNum type="arabicPeriod"/>
            </a:pPr>
            <a:r>
              <a:rPr lang="de-DE" sz="1800" dirty="0" smtClean="0"/>
              <a:t>Planersocietät (Dortmund)</a:t>
            </a:r>
          </a:p>
          <a:p>
            <a:pPr marL="900000" indent="-457200">
              <a:buFont typeface="+mj-lt"/>
              <a:buAutoNum type="arabicPeriod"/>
            </a:pPr>
            <a:r>
              <a:rPr lang="de-DE" sz="1800" dirty="0" err="1" smtClean="0"/>
              <a:t>Rödel&amp;Pachan</a:t>
            </a:r>
            <a:r>
              <a:rPr lang="de-DE" sz="1800" dirty="0" smtClean="0"/>
              <a:t> (Kamp-Lintfort) / K+K Küpper (Bonn)</a:t>
            </a:r>
          </a:p>
          <a:p>
            <a:pPr marL="900000" indent="-457200">
              <a:buFont typeface="+mj-lt"/>
              <a:buAutoNum type="arabicPeriod"/>
            </a:pPr>
            <a:r>
              <a:rPr lang="de-DE" sz="1800" dirty="0" err="1" smtClean="0"/>
              <a:t>Mobilité</a:t>
            </a:r>
            <a:r>
              <a:rPr lang="de-DE" sz="1800" dirty="0" smtClean="0"/>
              <a:t> (Köln) / ISAPLAN (Leverkusen) / VIA Planungsbüro (Köln) </a:t>
            </a:r>
          </a:p>
          <a:p>
            <a:pPr marL="900000" indent="-457200">
              <a:buFont typeface="+mj-lt"/>
              <a:buAutoNum type="arabicPeriod"/>
            </a:pPr>
            <a:r>
              <a:rPr lang="de-DE" sz="1800" dirty="0" smtClean="0"/>
              <a:t>Büro </a:t>
            </a:r>
            <a:r>
              <a:rPr lang="de-DE" sz="1800" dirty="0" err="1" smtClean="0"/>
              <a:t>StadtVerkehr</a:t>
            </a:r>
            <a:r>
              <a:rPr lang="de-DE" sz="1800" dirty="0" smtClean="0"/>
              <a:t> (Hilden) / </a:t>
            </a:r>
            <a:r>
              <a:rPr lang="de-DE" sz="1800" dirty="0" err="1" smtClean="0"/>
              <a:t>iku</a:t>
            </a:r>
            <a:r>
              <a:rPr lang="de-DE" sz="1800" dirty="0" smtClean="0"/>
              <a:t> Dialoggestalter (Dortmund)</a:t>
            </a:r>
          </a:p>
          <a:p>
            <a:pPr marL="442800" indent="0">
              <a:buNone/>
            </a:pPr>
            <a:endParaRPr lang="de-DE" sz="1200" dirty="0" smtClean="0"/>
          </a:p>
          <a:p>
            <a:pPr marL="0" indent="-285750"/>
            <a:r>
              <a:rPr lang="de-DE" sz="2400" dirty="0" smtClean="0"/>
              <a:t>März/April 4 Bietergespräche mit potentiellen Fachbüros</a:t>
            </a:r>
          </a:p>
          <a:p>
            <a:pPr marL="0" indent="0">
              <a:buFont typeface="Arial" pitchFamily="34" charset="0"/>
              <a:buNone/>
            </a:pPr>
            <a:endParaRPr lang="de-DE" sz="2400" dirty="0" smtClean="0"/>
          </a:p>
          <a:p>
            <a:pPr marL="0" indent="0">
              <a:buFont typeface="Arial" pitchFamily="34" charset="0"/>
              <a:buNone/>
            </a:pPr>
            <a:endParaRPr lang="de-DE" sz="2400" dirty="0"/>
          </a:p>
        </p:txBody>
      </p:sp>
      <p:sp>
        <p:nvSpPr>
          <p:cNvPr id="6" name="Abgerundetes Rechteck 5"/>
          <p:cNvSpPr/>
          <p:nvPr/>
        </p:nvSpPr>
        <p:spPr>
          <a:xfrm>
            <a:off x="827584" y="2780928"/>
            <a:ext cx="532859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4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RBK_Standard">
  <a:themeElements>
    <a:clrScheme name="RBK_Farben_powerpoint">
      <a:dk1>
        <a:srgbClr val="0057A3"/>
      </a:dk1>
      <a:lt1>
        <a:sysClr val="window" lastClr="FFFFFF"/>
      </a:lt1>
      <a:dk2>
        <a:srgbClr val="008855"/>
      </a:dk2>
      <a:lt2>
        <a:srgbClr val="F4F3EC"/>
      </a:lt2>
      <a:accent1>
        <a:srgbClr val="6699CC"/>
      </a:accent1>
      <a:accent2>
        <a:srgbClr val="008855"/>
      </a:accent2>
      <a:accent3>
        <a:srgbClr val="6AB023"/>
      </a:accent3>
      <a:accent4>
        <a:srgbClr val="BBE0E3"/>
      </a:accent4>
      <a:accent5>
        <a:srgbClr val="0057A3"/>
      </a:accent5>
      <a:accent6>
        <a:srgbClr val="7F7F7F"/>
      </a:accent6>
      <a:hlink>
        <a:srgbClr val="0066FF"/>
      </a:hlink>
      <a:folHlink>
        <a:srgbClr val="800080"/>
      </a:folHlink>
    </a:clrScheme>
    <a:fontScheme name="RBK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BK_Standard_Leerseite">
  <a:themeElements>
    <a:clrScheme name="RBK_Farben_powerpoint">
      <a:dk1>
        <a:srgbClr val="0057A3"/>
      </a:dk1>
      <a:lt1>
        <a:sysClr val="window" lastClr="FFFFFF"/>
      </a:lt1>
      <a:dk2>
        <a:srgbClr val="008855"/>
      </a:dk2>
      <a:lt2>
        <a:srgbClr val="F4F3EC"/>
      </a:lt2>
      <a:accent1>
        <a:srgbClr val="6699CC"/>
      </a:accent1>
      <a:accent2>
        <a:srgbClr val="008855"/>
      </a:accent2>
      <a:accent3>
        <a:srgbClr val="6AB023"/>
      </a:accent3>
      <a:accent4>
        <a:srgbClr val="BBE0E3"/>
      </a:accent4>
      <a:accent5>
        <a:srgbClr val="0057A3"/>
      </a:accent5>
      <a:accent6>
        <a:srgbClr val="7F7F7F"/>
      </a:accent6>
      <a:hlink>
        <a:srgbClr val="0066FF"/>
      </a:hlink>
      <a:folHlink>
        <a:srgbClr val="800080"/>
      </a:folHlink>
    </a:clrScheme>
    <a:fontScheme name="RBK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RBK_Standard</Template>
  <TotalTime>0</TotalTime>
  <Words>919</Words>
  <Application>Microsoft Office PowerPoint</Application>
  <PresentationFormat>Bildschirmpräsentation (4:3)</PresentationFormat>
  <Paragraphs>215</Paragraphs>
  <Slides>22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Frutiger LT Com 47 Light Cn</vt:lpstr>
      <vt:lpstr>Symbol</vt:lpstr>
      <vt:lpstr>Wingdings</vt:lpstr>
      <vt:lpstr>RBK_Standard</vt:lpstr>
      <vt:lpstr>RBK_Standard_Leerseite</vt:lpstr>
      <vt:lpstr>Sachstand  „Mobilitätsoffensive Rhein-Berg“</vt:lpstr>
      <vt:lpstr>Ausgangslage </vt:lpstr>
      <vt:lpstr>PowerPoint-Präsentation</vt:lpstr>
      <vt:lpstr>Ausgangslage</vt:lpstr>
      <vt:lpstr>PowerPoint-Präsentation</vt:lpstr>
      <vt:lpstr>PowerPoint-Präsentation</vt:lpstr>
      <vt:lpstr>1. Sachstand Mobilitätskonzept</vt:lpstr>
      <vt:lpstr>1. Sachstand Mobilitätskonzept</vt:lpstr>
      <vt:lpstr>Aufstellung Mobilitätskonzept</vt:lpstr>
      <vt:lpstr>Aufstellung Mobilitätskonzept</vt:lpstr>
      <vt:lpstr>PowerPoint-Präsentation</vt:lpstr>
      <vt:lpstr>PowerPoint-Präsentation</vt:lpstr>
      <vt:lpstr>Akteure</vt:lpstr>
      <vt:lpstr>PowerPoint-Präsentation</vt:lpstr>
      <vt:lpstr>Erste Maßnahmen </vt:lpstr>
      <vt:lpstr>2. Förderaufruf Mobilstationen</vt:lpstr>
      <vt:lpstr>2. Förderaufruf Mobilstationen</vt:lpstr>
      <vt:lpstr>2. Förderaufruf Mobilstationen</vt:lpstr>
      <vt:lpstr>3. Flächendeckende Optimierung ÖPNV</vt:lpstr>
      <vt:lpstr>PowerPoint-Präsentation</vt:lpstr>
      <vt:lpstr>3. Flächendeckende Optimierung ÖPNV</vt:lpstr>
      <vt:lpstr>PowerPoint-Präsentation</vt:lpstr>
    </vt:vector>
  </TitlesOfParts>
  <Company>RBK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Sachstandsbericht „Mobilitätsoffensive Rhein-Berg“</dc:title>
  <dc:creator>Wilbert, Franziska</dc:creator>
  <cp:lastModifiedBy>Hölzer, Anne</cp:lastModifiedBy>
  <cp:revision>110</cp:revision>
  <dcterms:created xsi:type="dcterms:W3CDTF">2017-01-09T13:06:50Z</dcterms:created>
  <dcterms:modified xsi:type="dcterms:W3CDTF">2017-06-26T12:09:50Z</dcterms:modified>
</cp:coreProperties>
</file>