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1" r:id="rId2"/>
    <p:sldMasterId id="2147483650" r:id="rId3"/>
    <p:sldMasterId id="2147483652" r:id="rId4"/>
    <p:sldMasterId id="2147483653" r:id="rId5"/>
    <p:sldMasterId id="2147483654" r:id="rId6"/>
    <p:sldMasterId id="2147483722" r:id="rId7"/>
  </p:sldMasterIdLst>
  <p:notesMasterIdLst>
    <p:notesMasterId r:id="rId32"/>
  </p:notesMasterIdLst>
  <p:sldIdLst>
    <p:sldId id="257" r:id="rId8"/>
    <p:sldId id="322" r:id="rId9"/>
    <p:sldId id="328" r:id="rId10"/>
    <p:sldId id="330" r:id="rId11"/>
    <p:sldId id="331" r:id="rId12"/>
    <p:sldId id="325" r:id="rId13"/>
    <p:sldId id="327" r:id="rId14"/>
    <p:sldId id="320" r:id="rId15"/>
    <p:sldId id="321" r:id="rId16"/>
    <p:sldId id="333" r:id="rId17"/>
    <p:sldId id="296" r:id="rId18"/>
    <p:sldId id="332" r:id="rId19"/>
    <p:sldId id="297" r:id="rId20"/>
    <p:sldId id="298" r:id="rId21"/>
    <p:sldId id="295" r:id="rId22"/>
    <p:sldId id="264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heSan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heSan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heSan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heSan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heSan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heSan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heSan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heSan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he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94">
          <p15:clr>
            <a:srgbClr val="A4A3A4"/>
          </p15:clr>
        </p15:guide>
        <p15:guide id="2" orient="horz" pos="1447">
          <p15:clr>
            <a:srgbClr val="A4A3A4"/>
          </p15:clr>
        </p15:guide>
        <p15:guide id="3" orient="horz" pos="2064">
          <p15:clr>
            <a:srgbClr val="A4A3A4"/>
          </p15:clr>
        </p15:guide>
        <p15:guide id="4" pos="798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0D"/>
    <a:srgbClr val="00457D"/>
    <a:srgbClr val="FF99FF"/>
    <a:srgbClr val="CC3300"/>
    <a:srgbClr val="FF3399"/>
    <a:srgbClr val="9900FF"/>
    <a:srgbClr val="FF00FF"/>
    <a:srgbClr val="CC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5" autoAdjust="0"/>
    <p:restoredTop sz="94697" autoAdjust="0"/>
  </p:normalViewPr>
  <p:slideViewPr>
    <p:cSldViewPr snapToGrid="0" snapToObjects="1">
      <p:cViewPr>
        <p:scale>
          <a:sx n="140" d="100"/>
          <a:sy n="140" d="100"/>
        </p:scale>
        <p:origin x="-804" y="492"/>
      </p:cViewPr>
      <p:guideLst>
        <p:guide orient="horz" pos="894"/>
        <p:guide orient="horz" pos="1447"/>
        <p:guide orient="horz" pos="2064"/>
        <p:guide pos="798"/>
        <p:guide pos="5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17" cy="496332"/>
          </a:xfrm>
          <a:prstGeom prst="rect">
            <a:avLst/>
          </a:prstGeom>
        </p:spPr>
        <p:txBody>
          <a:bodyPr vert="horz" lIns="91670" tIns="45836" rIns="91670" bIns="458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166" y="1"/>
            <a:ext cx="2944917" cy="496332"/>
          </a:xfrm>
          <a:prstGeom prst="rect">
            <a:avLst/>
          </a:prstGeom>
        </p:spPr>
        <p:txBody>
          <a:bodyPr vert="horz" lIns="91670" tIns="45836" rIns="91670" bIns="458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E35207-AF15-47A0-AD1A-F91046227B74}" type="datetimeFigureOut">
              <a:rPr lang="de-DE"/>
              <a:pPr>
                <a:defRPr/>
              </a:pPr>
              <a:t>27.11.2017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70" tIns="45836" rIns="91670" bIns="4583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088" y="4715153"/>
            <a:ext cx="5437503" cy="4466987"/>
          </a:xfrm>
          <a:prstGeom prst="rect">
            <a:avLst/>
          </a:prstGeom>
        </p:spPr>
        <p:txBody>
          <a:bodyPr vert="horz" wrap="square" lIns="91670" tIns="45836" rIns="91670" bIns="4583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717"/>
            <a:ext cx="2944917" cy="496332"/>
          </a:xfrm>
          <a:prstGeom prst="rect">
            <a:avLst/>
          </a:prstGeom>
        </p:spPr>
        <p:txBody>
          <a:bodyPr vert="horz" lIns="91670" tIns="45836" rIns="91670" bIns="458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166" y="9428717"/>
            <a:ext cx="2944917" cy="496332"/>
          </a:xfrm>
          <a:prstGeom prst="rect">
            <a:avLst/>
          </a:prstGeom>
        </p:spPr>
        <p:txBody>
          <a:bodyPr vert="horz" lIns="91670" tIns="45836" rIns="91670" bIns="458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79CC78-CEA1-48D8-A893-1FAD5BF759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7109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Alle</a:t>
            </a:r>
            <a:r>
              <a:rPr lang="de-DE" baseline="0" dirty="0" smtClean="0"/>
              <a:t> Stücklisten zählen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17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4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3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19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2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Jahreszahl</a:t>
            </a:r>
            <a:r>
              <a:rPr lang="de-DE" baseline="0" dirty="0" smtClean="0"/>
              <a:t> aus der Datei ToDo GF von Top (1973) Gag mit der goldenen Hochzeit.</a:t>
            </a:r>
            <a:br>
              <a:rPr lang="de-DE" baseline="0" dirty="0" smtClean="0"/>
            </a:br>
            <a:r>
              <a:rPr lang="de-DE" baseline="0" dirty="0" smtClean="0"/>
              <a:t>Restliche Daten aus  XXXXXXXXXX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5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Fahrzeugbeladung </a:t>
            </a:r>
            <a:br>
              <a:rPr lang="de-DE" dirty="0" smtClean="0"/>
            </a:br>
            <a:r>
              <a:rPr lang="de-DE" dirty="0" smtClean="0"/>
              <a:t>Magirus und GW-SAN-</a:t>
            </a:r>
            <a:r>
              <a:rPr lang="de-DE" baseline="0" dirty="0" smtClean="0"/>
              <a:t>Beladung Der Umsatz von 10 Jahren war ca. 30 Mio. 5 Mio. abgezogen für fremde Projekte.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Bundeswehr</a:t>
            </a:r>
            <a:br>
              <a:rPr lang="de-DE" dirty="0" smtClean="0"/>
            </a:br>
            <a:r>
              <a:rPr lang="de-DE" dirty="0" smtClean="0"/>
              <a:t>Zahlen </a:t>
            </a:r>
            <a:r>
              <a:rPr lang="de-DE" smtClean="0"/>
              <a:t>von WS</a:t>
            </a:r>
            <a:r>
              <a:rPr lang="de-DE" baseline="0" smtClean="0"/>
              <a:t> oder XXXXXX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22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6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Punkt Vollservice muss von MG noch definiert werden.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286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Sehe ich in unserem Zusammenhang eher im Bereich Service.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CEB38-DA38-4F43-AFB8-94FE45CA5866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97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43839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3917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07795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93441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1990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071384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70835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58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5744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8230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64530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4073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41881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4166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7317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83942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62050" y="1276350"/>
            <a:ext cx="8229600" cy="53498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Text Überschrift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152525" y="2543175"/>
            <a:ext cx="7696200" cy="4525963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None/>
              <a:defRPr sz="1600">
                <a:solidFill>
                  <a:srgbClr val="00457D"/>
                </a:solidFill>
                <a:latin typeface="+mn-lt"/>
              </a:defRPr>
            </a:lvl1pPr>
            <a:lvl5pPr marL="285750" indent="-285750" algn="l">
              <a:buClr>
                <a:srgbClr val="00457D"/>
              </a:buClr>
              <a:buFont typeface="Wingdings" panose="05000000000000000000" pitchFamily="2" charset="2"/>
              <a:buChar char="§"/>
              <a:defRPr sz="1600" b="1" i="0" baseline="0">
                <a:solidFill>
                  <a:srgbClr val="00457D"/>
                </a:solidFill>
              </a:defRPr>
            </a:lvl5pPr>
          </a:lstStyle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Stichpunkte 16 Pt. 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Niemals zentrieren in horizontaler und vertikaler Ebene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Minimale Schriftgröße für Text 16, maximale</a:t>
            </a:r>
          </a:p>
          <a:p>
            <a:pPr>
              <a:buFont typeface="Wingdings" pitchFamily="2" charset="2"/>
              <a:buChar char="§"/>
            </a:pPr>
            <a:r>
              <a:rPr lang="de-DE" sz="1600" b="0" dirty="0" err="1" smtClean="0">
                <a:solidFill>
                  <a:srgbClr val="00457D"/>
                </a:solidFill>
                <a:latin typeface="Calibri" pitchFamily="34" charset="0"/>
              </a:rPr>
              <a:t>dfasldfj</a:t>
            </a:r>
            <a:endParaRPr lang="de-DE" b="0" dirty="0" smtClean="0"/>
          </a:p>
          <a:p>
            <a:pPr lvl="4"/>
            <a:endParaRPr lang="de-DE" b="0" dirty="0" smtClean="0"/>
          </a:p>
          <a:p>
            <a:pPr lvl="4"/>
            <a:endParaRPr lang="de-DE" dirty="0" smtClean="0"/>
          </a:p>
          <a:p>
            <a:pPr lvl="4"/>
            <a:endParaRPr lang="de-DE" dirty="0"/>
          </a:p>
        </p:txBody>
      </p:sp>
      <p:sp>
        <p:nvSpPr>
          <p:cNvPr id="14" name="Titel 1"/>
          <p:cNvSpPr txBox="1">
            <a:spLocks/>
          </p:cNvSpPr>
          <p:nvPr userDrawn="1"/>
        </p:nvSpPr>
        <p:spPr>
          <a:xfrm>
            <a:off x="1152525" y="2068512"/>
            <a:ext cx="8229600" cy="53498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57D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57D"/>
                </a:solidFill>
                <a:latin typeface="TheSans" pitchFamily="34" charset="0"/>
              </a:defRPr>
            </a:lvl9pPr>
          </a:lstStyle>
          <a:p>
            <a:r>
              <a:rPr lang="de-DE" sz="1800" kern="0" dirty="0" smtClean="0">
                <a:solidFill>
                  <a:srgbClr val="97BF0D"/>
                </a:solidFill>
              </a:rPr>
              <a:t>Text Unterüberschrift</a:t>
            </a:r>
            <a:endParaRPr lang="de-DE" sz="1800" kern="0" dirty="0">
              <a:solidFill>
                <a:srgbClr val="97BF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355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95145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66925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6172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7806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5979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779187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383789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5308602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543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82107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84778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11158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256264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2837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81095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9611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5955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41816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445841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881118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26809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22569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02440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30857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18471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142137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4647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41083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67349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2718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15345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96014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39282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57075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16425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8046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26176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99102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51757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576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85795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8954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82625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016834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2580777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2889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81491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1" y="0"/>
            <a:ext cx="9143998" cy="5803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68582" tIns="34291" rIns="68582" bIns="34291" numCol="1" anchor="t" anchorCtr="0" compatLnSpc="1">
            <a:prstTxWarp prst="textNoShape">
              <a:avLst/>
            </a:prstTxWarp>
          </a:bodyPr>
          <a:lstStyle/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endParaRPr lang="de-DE" sz="14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1" y="5803200"/>
            <a:ext cx="9143998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68582" tIns="34291" rIns="68582" bIns="34291" numCol="1" anchor="t" anchorCtr="0" compatLnSpc="1">
            <a:prstTxWarp prst="textNoShape">
              <a:avLst/>
            </a:prstTxWarp>
          </a:bodyPr>
          <a:lstStyle/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endParaRPr lang="de-DE" sz="14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-78387" y="-2129246"/>
            <a:ext cx="184731" cy="31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endParaRPr lang="en-US" sz="14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83384" y="1"/>
            <a:ext cx="7577234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6601" b="0" cap="all">
                <a:solidFill>
                  <a:schemeClr val="bg1"/>
                </a:solidFill>
                <a:latin typeface="Bebas Neue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783384" y="3741442"/>
            <a:ext cx="7577234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3300">
                <a:solidFill>
                  <a:srgbClr val="B2B2B2"/>
                </a:solidFill>
              </a:defRPr>
            </a:lvl1pPr>
            <a:lvl2pPr marL="34294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35295" y="6152561"/>
            <a:ext cx="5122280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87240" y="6152561"/>
            <a:ext cx="685820" cy="360000"/>
          </a:xfrm>
        </p:spPr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40" y="1483952"/>
            <a:ext cx="8351099" cy="4319248"/>
          </a:xfrm>
          <a:noFill/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01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5295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40" y="1483952"/>
            <a:ext cx="5465322" cy="4319248"/>
          </a:xfrm>
          <a:noFill/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2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40" y="1483952"/>
            <a:ext cx="4022435" cy="4319248"/>
          </a:xfrm>
          <a:noFill/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39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4715261" y="410830"/>
            <a:ext cx="4023077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5179" y="1483952"/>
            <a:ext cx="4022435" cy="4319248"/>
          </a:xfrm>
          <a:noFill/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715179" y="942478"/>
            <a:ext cx="402300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25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40" y="1483952"/>
            <a:ext cx="2287728" cy="4319248"/>
          </a:xfrm>
          <a:noFill/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59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1658" y="1483952"/>
            <a:ext cx="2148000" cy="4319248"/>
          </a:xfrm>
          <a:noFill/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22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0940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1" smtClean="0">
                <a:latin typeface="Calibri Light" panose="020F0302020204030204" pitchFamily="34" charset="0"/>
              </a:rPr>
              <a:t>Enter your subheadline here</a:t>
            </a:r>
            <a:endParaRPr lang="en-US" noProof="1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09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83498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54927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282700" y="2889250"/>
            <a:ext cx="1223963" cy="12239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7670" name="Picture 22" descr="Titel_PErson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54400"/>
            <a:ext cx="122396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-19050" y="2179638"/>
            <a:ext cx="1223963" cy="1223962"/>
          </a:xfrm>
          <a:prstGeom prst="rect">
            <a:avLst/>
          </a:prstGeom>
          <a:solidFill>
            <a:srgbClr val="A2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7668" name="Picture 20" descr="Titel_Geschaeftsfuhru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"/>
          <a:stretch>
            <a:fillRect/>
          </a:stretch>
        </p:blipFill>
        <p:spPr bwMode="auto">
          <a:xfrm>
            <a:off x="1270000" y="4181475"/>
            <a:ext cx="1223963" cy="12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4" descr="Titel_Personen_2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/>
          <a:stretch>
            <a:fillRect/>
          </a:stretch>
        </p:blipFill>
        <p:spPr bwMode="auto">
          <a:xfrm>
            <a:off x="1268412" y="1644650"/>
            <a:ext cx="1224000" cy="1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7" descr="Bild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166938"/>
            <a:ext cx="12255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28" descr="Bild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4741863"/>
            <a:ext cx="1225551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886075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543175" y="3465513"/>
            <a:ext cx="1223963" cy="1223962"/>
          </a:xfrm>
          <a:prstGeom prst="rect">
            <a:avLst/>
          </a:prstGeom>
          <a:solidFill>
            <a:srgbClr val="004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ransition spd="slow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7938" y="2168525"/>
            <a:ext cx="1223963" cy="1223963"/>
          </a:xfrm>
          <a:prstGeom prst="rect">
            <a:avLst/>
          </a:prstGeom>
          <a:solidFill>
            <a:srgbClr val="A2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274763" y="2889250"/>
            <a:ext cx="1223962" cy="12239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1262063" y="1600200"/>
            <a:ext cx="1223962" cy="1223963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3463925"/>
            <a:ext cx="1223963" cy="1223963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1263650" y="4184650"/>
            <a:ext cx="1223963" cy="1223963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60448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9" name="Picture 33" descr="Bild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275"/>
            <a:ext cx="12255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50" name="Picture 34" descr="Bild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166938"/>
            <a:ext cx="12255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2889250"/>
            <a:ext cx="12319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444875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he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Grafik 14" descr="grün_blau_streifen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b="1303"/>
          <a:stretch>
            <a:fillRect/>
          </a:stretch>
        </p:blipFill>
        <p:spPr bwMode="auto">
          <a:xfrm>
            <a:off x="0" y="1404938"/>
            <a:ext cx="6080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feld 10"/>
          <p:cNvSpPr txBox="1">
            <a:spLocks noChangeArrowheads="1"/>
          </p:cNvSpPr>
          <p:nvPr/>
        </p:nvSpPr>
        <p:spPr bwMode="auto">
          <a:xfrm>
            <a:off x="2546350" y="6410325"/>
            <a:ext cx="64008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algn="r"/>
            <a:r>
              <a:rPr lang="de-DE" sz="1300" dirty="0" smtClean="0">
                <a:solidFill>
                  <a:srgbClr val="00457D"/>
                </a:solidFill>
                <a:latin typeface="Calibri" pitchFamily="34" charset="0"/>
              </a:rPr>
              <a:t>Stadt Wermelskirchen, Bauleitplanung „Autobahnohr“, </a:t>
            </a:r>
            <a:r>
              <a:rPr lang="de-DE" sz="1300" dirty="0" err="1" smtClean="0">
                <a:solidFill>
                  <a:srgbClr val="00457D"/>
                </a:solidFill>
                <a:latin typeface="Calibri" pitchFamily="34" charset="0"/>
              </a:rPr>
              <a:t>StuV</a:t>
            </a:r>
            <a:r>
              <a:rPr lang="de-DE" sz="1300" dirty="0" smtClean="0">
                <a:solidFill>
                  <a:srgbClr val="00457D"/>
                </a:solidFill>
                <a:latin typeface="Calibri" pitchFamily="34" charset="0"/>
              </a:rPr>
              <a:t> 27.11.207 Seite </a:t>
            </a:r>
            <a:fld id="{072E2F97-B675-47D9-BF29-394D2462AA89}" type="slidenum">
              <a:rPr lang="de-DE" sz="1300">
                <a:solidFill>
                  <a:srgbClr val="00457D"/>
                </a:solidFill>
                <a:latin typeface="Calibri" pitchFamily="34" charset="0"/>
              </a:rPr>
              <a:pPr algn="r"/>
              <a:t>‹Nr.›</a:t>
            </a:fld>
            <a:endParaRPr lang="de-DE" sz="1300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58374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fade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Grafik 3" descr="lg_jansen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2" name="Grafik 14" descr="grün_blau_streifen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b="1303"/>
          <a:stretch>
            <a:fillRect/>
          </a:stretch>
        </p:blipFill>
        <p:spPr bwMode="auto">
          <a:xfrm>
            <a:off x="0" y="1404938"/>
            <a:ext cx="6080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Textfeld 10"/>
          <p:cNvSpPr txBox="1">
            <a:spLocks noChangeArrowheads="1"/>
          </p:cNvSpPr>
          <p:nvPr/>
        </p:nvSpPr>
        <p:spPr bwMode="auto">
          <a:xfrm>
            <a:off x="2546350" y="6410325"/>
            <a:ext cx="640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algn="r"/>
            <a:r>
              <a:rPr lang="de-DE" sz="1200" dirty="0" smtClean="0">
                <a:solidFill>
                  <a:schemeClr val="tx2"/>
                </a:solidFill>
              </a:rPr>
              <a:t>Stadt Wermelskirchen,</a:t>
            </a:r>
            <a:r>
              <a:rPr lang="de-DE" sz="1200" baseline="0" dirty="0" smtClean="0">
                <a:solidFill>
                  <a:schemeClr val="tx2"/>
                </a:solidFill>
              </a:rPr>
              <a:t> Bauleitplanung „Autobahnohr“ , </a:t>
            </a:r>
            <a:r>
              <a:rPr lang="de-DE" sz="1200" baseline="0" dirty="0" err="1" smtClean="0">
                <a:solidFill>
                  <a:schemeClr val="tx2"/>
                </a:solidFill>
              </a:rPr>
              <a:t>StuV</a:t>
            </a:r>
            <a:r>
              <a:rPr lang="de-DE" sz="1200" baseline="0" dirty="0" smtClean="0">
                <a:solidFill>
                  <a:schemeClr val="tx2"/>
                </a:solidFill>
              </a:rPr>
              <a:t> 27.11.2017 </a:t>
            </a:r>
            <a:r>
              <a:rPr lang="de-DE" sz="1200" dirty="0" smtClean="0">
                <a:solidFill>
                  <a:srgbClr val="00457D"/>
                </a:solidFill>
              </a:rPr>
              <a:t>Seite </a:t>
            </a:r>
            <a:fld id="{42C75BB9-DEA1-48DF-A171-D715F62146F7}" type="slidenum">
              <a:rPr lang="de-DE" sz="1200">
                <a:solidFill>
                  <a:srgbClr val="00457D"/>
                </a:solidFill>
              </a:rPr>
              <a:pPr algn="r"/>
              <a:t>‹Nr.›</a:t>
            </a:fld>
            <a:endParaRPr lang="de-DE" sz="1200" dirty="0">
              <a:solidFill>
                <a:srgbClr val="00457D"/>
              </a:solidFill>
            </a:endParaRPr>
          </a:p>
        </p:txBody>
      </p:sp>
      <p:pic>
        <p:nvPicPr>
          <p:cNvPr id="263174" name="Grafik 3" descr="lg_jansen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3197225" y="2170113"/>
            <a:ext cx="1800225" cy="1800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Rechteck 11"/>
          <p:cNvSpPr>
            <a:spLocks noChangeArrowheads="1"/>
          </p:cNvSpPr>
          <p:nvPr/>
        </p:nvSpPr>
        <p:spPr bwMode="auto">
          <a:xfrm>
            <a:off x="1277938" y="2181225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hteck 11"/>
          <p:cNvSpPr>
            <a:spLocks noChangeAspect="1" noChangeArrowheads="1"/>
          </p:cNvSpPr>
          <p:nvPr/>
        </p:nvSpPr>
        <p:spPr bwMode="auto">
          <a:xfrm>
            <a:off x="5119688" y="2181225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Rechteck 11"/>
          <p:cNvSpPr>
            <a:spLocks noChangeAspect="1" noChangeArrowheads="1"/>
          </p:cNvSpPr>
          <p:nvPr/>
        </p:nvSpPr>
        <p:spPr bwMode="auto">
          <a:xfrm>
            <a:off x="3198813" y="4102100"/>
            <a:ext cx="1800225" cy="1800225"/>
          </a:xfrm>
          <a:prstGeom prst="rect">
            <a:avLst/>
          </a:prstGeom>
          <a:solidFill>
            <a:srgbClr val="97BF0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hteck 11"/>
          <p:cNvSpPr>
            <a:spLocks noChangeAspect="1" noChangeArrowheads="1"/>
          </p:cNvSpPr>
          <p:nvPr/>
        </p:nvSpPr>
        <p:spPr bwMode="auto">
          <a:xfrm>
            <a:off x="127952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hteck 11"/>
          <p:cNvSpPr>
            <a:spLocks noChangeAspect="1" noChangeArrowheads="1"/>
          </p:cNvSpPr>
          <p:nvPr/>
        </p:nvSpPr>
        <p:spPr bwMode="auto">
          <a:xfrm>
            <a:off x="512127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21" r:id="rId12"/>
  </p:sldLayoutIdLst>
  <p:transition spd="slow">
    <p:fade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1" name="Grafik 14" descr="grün_blau_streifen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b="1303"/>
          <a:stretch>
            <a:fillRect/>
          </a:stretch>
        </p:blipFill>
        <p:spPr bwMode="auto">
          <a:xfrm>
            <a:off x="0" y="1404938"/>
            <a:ext cx="6080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2" name="Textfeld 10"/>
          <p:cNvSpPr txBox="1">
            <a:spLocks noChangeArrowheads="1"/>
          </p:cNvSpPr>
          <p:nvPr/>
        </p:nvSpPr>
        <p:spPr bwMode="auto">
          <a:xfrm>
            <a:off x="2546350" y="6410325"/>
            <a:ext cx="640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algn="r"/>
            <a:r>
              <a:rPr lang="de-DE" sz="1200" dirty="0">
                <a:solidFill>
                  <a:schemeClr val="tx2"/>
                </a:solidFill>
              </a:rPr>
              <a:t>  </a:t>
            </a:r>
            <a:r>
              <a:rPr lang="de-DE" sz="1200" dirty="0" smtClean="0">
                <a:solidFill>
                  <a:srgbClr val="00457D"/>
                </a:solidFill>
              </a:rPr>
              <a:t>Stadt Wermelskirchen, Bauleitplanung</a:t>
            </a:r>
            <a:r>
              <a:rPr lang="de-DE" sz="1200" baseline="0" dirty="0" smtClean="0">
                <a:solidFill>
                  <a:srgbClr val="00457D"/>
                </a:solidFill>
              </a:rPr>
              <a:t> „Autobahnohr“, </a:t>
            </a:r>
            <a:r>
              <a:rPr lang="de-DE" sz="1200" baseline="0" dirty="0" err="1" smtClean="0">
                <a:solidFill>
                  <a:srgbClr val="00457D"/>
                </a:solidFill>
              </a:rPr>
              <a:t>StuV</a:t>
            </a:r>
            <a:r>
              <a:rPr lang="de-DE" sz="1200" baseline="0" dirty="0" smtClean="0">
                <a:solidFill>
                  <a:srgbClr val="00457D"/>
                </a:solidFill>
              </a:rPr>
              <a:t> 27.11.2017 </a:t>
            </a:r>
            <a:r>
              <a:rPr lang="de-DE" sz="1200" dirty="0" smtClean="0">
                <a:solidFill>
                  <a:srgbClr val="00457D"/>
                </a:solidFill>
              </a:rPr>
              <a:t>Seite </a:t>
            </a:r>
            <a:fld id="{FA876ABB-C27A-4F8E-83C8-2A72152EFD1F}" type="slidenum">
              <a:rPr lang="de-DE" sz="1200">
                <a:solidFill>
                  <a:srgbClr val="00457D"/>
                </a:solidFill>
              </a:rPr>
              <a:pPr algn="r"/>
              <a:t>‹Nr.›</a:t>
            </a:fld>
            <a:endParaRPr lang="de-DE" sz="1200" dirty="0">
              <a:solidFill>
                <a:srgbClr val="00457D"/>
              </a:solidFill>
            </a:endParaRPr>
          </a:p>
        </p:txBody>
      </p:sp>
      <p:pic>
        <p:nvPicPr>
          <p:cNvPr id="314373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3198813" y="4102100"/>
            <a:ext cx="1800225" cy="1800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Rechteck 11"/>
          <p:cNvSpPr>
            <a:spLocks noChangeAspect="1" noChangeArrowheads="1"/>
          </p:cNvSpPr>
          <p:nvPr/>
        </p:nvSpPr>
        <p:spPr bwMode="auto">
          <a:xfrm>
            <a:off x="127952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hteck 11"/>
          <p:cNvSpPr>
            <a:spLocks noChangeAspect="1" noChangeArrowheads="1"/>
          </p:cNvSpPr>
          <p:nvPr/>
        </p:nvSpPr>
        <p:spPr bwMode="auto">
          <a:xfrm>
            <a:off x="512127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fade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Grafik 14" descr="grün_blau_streifen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b="1303"/>
          <a:stretch>
            <a:fillRect/>
          </a:stretch>
        </p:blipFill>
        <p:spPr bwMode="auto">
          <a:xfrm>
            <a:off x="0" y="1404938"/>
            <a:ext cx="608013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6" name="Textfeld 10"/>
          <p:cNvSpPr txBox="1">
            <a:spLocks noChangeArrowheads="1"/>
          </p:cNvSpPr>
          <p:nvPr/>
        </p:nvSpPr>
        <p:spPr bwMode="auto">
          <a:xfrm>
            <a:off x="2546350" y="6410325"/>
            <a:ext cx="6400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algn="r"/>
            <a:r>
              <a:rPr lang="de-DE" sz="1200" dirty="0">
                <a:solidFill>
                  <a:schemeClr val="tx2"/>
                </a:solidFill>
              </a:rPr>
              <a:t>  </a:t>
            </a:r>
            <a:r>
              <a:rPr lang="de-DE" sz="1200" dirty="0" smtClean="0">
                <a:solidFill>
                  <a:srgbClr val="00457D"/>
                </a:solidFill>
              </a:rPr>
              <a:t>Stadt Wermelskirchen, Bauleitplanung „Autobahnohr“, </a:t>
            </a:r>
            <a:r>
              <a:rPr lang="de-DE" sz="1200" dirty="0" err="1" smtClean="0">
                <a:solidFill>
                  <a:srgbClr val="00457D"/>
                </a:solidFill>
              </a:rPr>
              <a:t>StuV</a:t>
            </a:r>
            <a:r>
              <a:rPr lang="de-DE" sz="1200" dirty="0" smtClean="0">
                <a:solidFill>
                  <a:srgbClr val="00457D"/>
                </a:solidFill>
              </a:rPr>
              <a:t> 27.11.2017 Seite </a:t>
            </a:r>
            <a:fld id="{AC48C2CA-8667-457B-BF51-0813E70622FF}" type="slidenum">
              <a:rPr lang="de-DE" sz="1200">
                <a:solidFill>
                  <a:srgbClr val="00457D"/>
                </a:solidFill>
              </a:rPr>
              <a:pPr algn="r"/>
              <a:t>‹Nr.›</a:t>
            </a:fld>
            <a:endParaRPr lang="de-DE" sz="1200" dirty="0">
              <a:solidFill>
                <a:srgbClr val="00457D"/>
              </a:solidFill>
            </a:endParaRPr>
          </a:p>
        </p:txBody>
      </p:sp>
      <p:pic>
        <p:nvPicPr>
          <p:cNvPr id="320517" name="Grafik 3" descr="lg_jansen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28600"/>
            <a:ext cx="3035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>
            <a:spLocks noChangeAspect="1" noChangeArrowheads="1"/>
          </p:cNvSpPr>
          <p:nvPr/>
        </p:nvSpPr>
        <p:spPr bwMode="auto">
          <a:xfrm>
            <a:off x="3198813" y="4102100"/>
            <a:ext cx="1800225" cy="1800225"/>
          </a:xfrm>
          <a:prstGeom prst="rect">
            <a:avLst/>
          </a:prstGeom>
          <a:solidFill>
            <a:srgbClr val="97BF0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Rechteck 11"/>
          <p:cNvSpPr>
            <a:spLocks noChangeAspect="1" noChangeArrowheads="1"/>
          </p:cNvSpPr>
          <p:nvPr/>
        </p:nvSpPr>
        <p:spPr bwMode="auto">
          <a:xfrm>
            <a:off x="127952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hteck 11"/>
          <p:cNvSpPr>
            <a:spLocks noChangeAspect="1" noChangeArrowheads="1"/>
          </p:cNvSpPr>
          <p:nvPr/>
        </p:nvSpPr>
        <p:spPr bwMode="auto">
          <a:xfrm>
            <a:off x="5121275" y="4113213"/>
            <a:ext cx="1800225" cy="1800225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lt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fade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457D"/>
          </a:solidFill>
          <a:latin typeface="The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heSans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7240" y="410830"/>
            <a:ext cx="8351099" cy="10731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7240" y="1483952"/>
            <a:ext cx="8351099" cy="4247998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35295" y="6152561"/>
            <a:ext cx="512228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rgbClr val="7F7F7F"/>
                </a:solidFill>
              </a:defRPr>
            </a:lvl1pPr>
          </a:lstStyle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6152561"/>
            <a:ext cx="68582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rgbClr val="7F7F7F"/>
                </a:solidFill>
              </a:defRPr>
            </a:lvl1pPr>
          </a:lstStyle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fld id="{75A4F164-3A46-4CEE-A25C-CA523D5E42F3}" type="slidenum">
              <a:rPr lang="en-US" smtClean="0">
                <a:latin typeface="Calibri"/>
              </a:rPr>
              <a:pPr defTabSz="685823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8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xStyles>
    <p:titleStyle>
      <a:lvl1pPr algn="l" defTabSz="685891" rtl="0" eaLnBrk="1" latinLnBrk="0" hangingPunct="1">
        <a:spcBef>
          <a:spcPct val="0"/>
        </a:spcBef>
        <a:buNone/>
        <a:defRPr sz="27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815" indent="-204815" algn="l" defTabSz="685891" rtl="0" eaLnBrk="1" latinLnBrk="0" hangingPunct="1">
        <a:spcBef>
          <a:spcPts val="0"/>
        </a:spcBef>
        <a:spcAft>
          <a:spcPts val="750"/>
        </a:spcAft>
        <a:buFont typeface="Wingdings" panose="05000000000000000000" pitchFamily="2" charset="2"/>
        <a:buChar char="§"/>
        <a:defRPr sz="165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06109" indent="-204815" algn="l" defTabSz="685891" rtl="0" eaLnBrk="1" latinLnBrk="0" hangingPunct="1"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810924" indent="-133368" algn="l" defTabSz="685891" rtl="0" eaLnBrk="1" latinLnBrk="0" hangingPunct="1"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35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077660" indent="-133368" algn="l" defTabSz="685891" rtl="0" eaLnBrk="1" latinLnBrk="0" hangingPunct="1"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345586" indent="-134559" algn="l" defTabSz="685891" rtl="0" eaLnBrk="1" latinLnBrk="0" hangingPunct="1"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6201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7.png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hyperlink" Target="mailto:hans.mustermann@telekom.de" TargetMode="Externa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jpeg"/><Relationship Id="rId5" Type="http://schemas.microsoft.com/office/2007/relationships/hdphoto" Target="../media/hdphoto7.wdp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png"/><Relationship Id="rId4" Type="http://schemas.openxmlformats.org/officeDocument/2006/relationships/image" Target="../media/image1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wmf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17.wmf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wmf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Titel 1"/>
          <p:cNvSpPr txBox="1">
            <a:spLocks/>
          </p:cNvSpPr>
          <p:nvPr/>
        </p:nvSpPr>
        <p:spPr bwMode="auto">
          <a:xfrm>
            <a:off x="4106863" y="3770313"/>
            <a:ext cx="439737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dirty="0" smtClean="0">
                <a:solidFill>
                  <a:schemeClr val="tx2"/>
                </a:solidFill>
                <a:latin typeface="Calibri" pitchFamily="34" charset="0"/>
              </a:rPr>
              <a:t>Bebauungsplan Nr. 86 „Autobahnohr“</a:t>
            </a:r>
          </a:p>
          <a:p>
            <a:r>
              <a:rPr lang="de-DE" dirty="0" smtClean="0">
                <a:solidFill>
                  <a:schemeClr val="tx2"/>
                </a:solidFill>
                <a:latin typeface="Calibri" pitchFamily="34" charset="0"/>
              </a:rPr>
              <a:t>40. FNP-Änderung „Autobahnohr“</a:t>
            </a:r>
            <a:endParaRPr lang="de-DE" dirty="0">
              <a:solidFill>
                <a:schemeClr val="tx2"/>
              </a:solidFill>
              <a:latin typeface="Calibri" pitchFamily="34" charset="0"/>
            </a:endParaRPr>
          </a:p>
          <a:p>
            <a:endParaRPr lang="de-DE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de-DE" dirty="0" smtClean="0">
                <a:solidFill>
                  <a:schemeClr val="tx2"/>
                </a:solidFill>
                <a:latin typeface="Calibri" pitchFamily="34" charset="0"/>
              </a:rPr>
              <a:t>Timo Hilverkus</a:t>
            </a:r>
          </a:p>
          <a:p>
            <a:r>
              <a:rPr lang="de-DE" dirty="0" smtClean="0">
                <a:solidFill>
                  <a:schemeClr val="tx2"/>
                </a:solidFill>
                <a:latin typeface="Calibri" pitchFamily="34" charset="0"/>
              </a:rPr>
              <a:t>Renate </a:t>
            </a:r>
            <a:r>
              <a:rPr lang="de-DE" dirty="0">
                <a:solidFill>
                  <a:schemeClr val="tx2"/>
                </a:solidFill>
                <a:latin typeface="Calibri" pitchFamily="34" charset="0"/>
              </a:rPr>
              <a:t>Schatral </a:t>
            </a:r>
          </a:p>
          <a:p>
            <a:endParaRPr lang="de-DE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374" name="Titel 1"/>
          <p:cNvSpPr>
            <a:spLocks/>
          </p:cNvSpPr>
          <p:nvPr/>
        </p:nvSpPr>
        <p:spPr bwMode="auto">
          <a:xfrm>
            <a:off x="4122738" y="3105150"/>
            <a:ext cx="52863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de-DE" sz="3200" b="1" dirty="0" smtClean="0">
                <a:solidFill>
                  <a:srgbClr val="00457D"/>
                </a:solidFill>
                <a:latin typeface="Calibri" pitchFamily="34" charset="0"/>
              </a:rPr>
              <a:t>Stadt Wermelskirchen</a:t>
            </a:r>
            <a:endParaRPr lang="de-DE" sz="32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1285875" y="1592263"/>
            <a:ext cx="1223963" cy="1223962"/>
          </a:xfrm>
          <a:prstGeom prst="rect">
            <a:avLst/>
          </a:prstGeom>
          <a:noFill/>
          <a:ln w="3175" cap="rnd">
            <a:solidFill>
              <a:srgbClr val="EAEAEA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-9525" y="3465513"/>
            <a:ext cx="1223963" cy="1223962"/>
          </a:xfrm>
          <a:prstGeom prst="rect">
            <a:avLst/>
          </a:prstGeom>
          <a:noFill/>
          <a:ln w="3175" cap="rnd">
            <a:solidFill>
              <a:srgbClr val="EAEAEA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1285875" y="4186238"/>
            <a:ext cx="1223963" cy="1223962"/>
          </a:xfrm>
          <a:prstGeom prst="rect">
            <a:avLst/>
          </a:prstGeom>
          <a:noFill/>
          <a:ln w="3175" cap="rnd">
            <a:solidFill>
              <a:srgbClr val="EAEAEA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-9525" y="4768850"/>
            <a:ext cx="1223963" cy="1223963"/>
          </a:xfrm>
          <a:prstGeom prst="rect">
            <a:avLst/>
          </a:prstGeom>
          <a:noFill/>
          <a:ln w="3175" cap="rnd">
            <a:solidFill>
              <a:srgbClr val="EAEAEA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2584450" y="2171700"/>
            <a:ext cx="1223963" cy="1223963"/>
          </a:xfrm>
          <a:prstGeom prst="rect">
            <a:avLst/>
          </a:prstGeom>
          <a:noFill/>
          <a:ln w="3175" cap="rnd">
            <a:solidFill>
              <a:srgbClr val="EAEAEA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ERSCHLIESSUNGSVARIANTE - 1 GRUNDSTÜCK </a:t>
            </a:r>
            <a:r>
              <a:rPr lang="de-DE" b="1" dirty="0" smtClean="0">
                <a:solidFill>
                  <a:srgbClr val="00457D"/>
                </a:solidFill>
                <a:latin typeface="Calibri" pitchFamily="34" charset="0"/>
              </a:rPr>
              <a:t>(2017)</a:t>
            </a:r>
            <a:endParaRPr lang="de-DE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70" y="2003344"/>
            <a:ext cx="5546558" cy="41301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7100" y="5565322"/>
            <a:ext cx="1370135" cy="4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5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23" y="1746700"/>
            <a:ext cx="6564101" cy="4654345"/>
          </a:xfrm>
          <a:prstGeom prst="rect">
            <a:avLst/>
          </a:prstGeom>
        </p:spPr>
      </p:pic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0"/>
            <a:ext cx="43973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ÜBERSICHTSPLAN</a:t>
            </a:r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4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feld 9"/>
          <p:cNvSpPr txBox="1">
            <a:spLocks noChangeArrowheads="1"/>
          </p:cNvSpPr>
          <p:nvPr/>
        </p:nvSpPr>
        <p:spPr bwMode="auto">
          <a:xfrm>
            <a:off x="1157288" y="2070100"/>
            <a:ext cx="567793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marL="0" indent="0"/>
            <a:endParaRPr lang="de-DE" b="1" dirty="0" smtClean="0">
              <a:solidFill>
                <a:srgbClr val="97BF0D"/>
              </a:solidFill>
              <a:latin typeface="Calibri" pitchFamily="34" charset="0"/>
            </a:endParaRPr>
          </a:p>
          <a:p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0"/>
            <a:ext cx="4397375" cy="46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SCHEMASCHNITT</a:t>
            </a:r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9" y="3020775"/>
            <a:ext cx="8185372" cy="22277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8579" y="2824542"/>
            <a:ext cx="243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P+R – Parkplatz 57 Stpl.</a:t>
            </a:r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809630" y="2795036"/>
            <a:ext cx="2976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97BF0D"/>
                </a:solidFill>
                <a:latin typeface="Calibri" pitchFamily="34" charset="0"/>
              </a:rPr>
              <a:t>ca. </a:t>
            </a:r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200 Mitarbeiter- und Besucherstellplätze</a:t>
            </a:r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 flipH="1">
            <a:off x="3410613" y="3133183"/>
            <a:ext cx="399017" cy="739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284133" y="3172166"/>
            <a:ext cx="777506" cy="899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923331" y="2802627"/>
            <a:ext cx="1989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Entwässerungs-</a:t>
            </a:r>
          </a:p>
          <a:p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und Versickerungs-</a:t>
            </a:r>
          </a:p>
          <a:p>
            <a:r>
              <a:rPr lang="de-DE" b="1" dirty="0" err="1" smtClean="0">
                <a:solidFill>
                  <a:srgbClr val="97BF0D"/>
                </a:solidFill>
                <a:latin typeface="Calibri" pitchFamily="34" charset="0"/>
              </a:rPr>
              <a:t>fläche</a:t>
            </a:r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endParaRPr lang="de-DE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976284" y="3234542"/>
            <a:ext cx="787718" cy="667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7780767" y="3568523"/>
            <a:ext cx="183362" cy="566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688080" y="5074786"/>
            <a:ext cx="2661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BAUABSCHNITT</a:t>
            </a: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12.000 m² LOGISTIKHALLE</a:t>
            </a: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3.000 m² BÜROFLÄCHE</a:t>
            </a:r>
            <a:endParaRPr lang="de-DE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6407857" y="5118141"/>
            <a:ext cx="2544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2.  BAUABSCHNITT</a:t>
            </a: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2.000 m² LOGISTIKHALLE</a:t>
            </a:r>
            <a:endParaRPr lang="de-DE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927856" y="5156592"/>
            <a:ext cx="2098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WIRTSCHAFTSHOF /</a:t>
            </a:r>
          </a:p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ANLIEFERUNG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014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feld 9"/>
          <p:cNvSpPr txBox="1">
            <a:spLocks noChangeArrowheads="1"/>
          </p:cNvSpPr>
          <p:nvPr/>
        </p:nvSpPr>
        <p:spPr bwMode="auto">
          <a:xfrm>
            <a:off x="1157288" y="2070100"/>
            <a:ext cx="56779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0"/>
            <a:ext cx="511682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Vorhabenbezogener Bebauungsplan nach § 12 BauGB</a:t>
            </a:r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sp>
        <p:nvSpPr>
          <p:cNvPr id="5" name="Textfeld 9"/>
          <p:cNvSpPr txBox="1">
            <a:spLocks noChangeArrowheads="1"/>
          </p:cNvSpPr>
          <p:nvPr/>
        </p:nvSpPr>
        <p:spPr bwMode="auto">
          <a:xfrm>
            <a:off x="1266824" y="2085975"/>
            <a:ext cx="696277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marL="0" indent="0"/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VBP als rechtliche Sonderform des Bebauungsplans:</a:t>
            </a:r>
          </a:p>
          <a:p>
            <a:pPr marL="0" indent="0"/>
            <a:r>
              <a:rPr lang="de-DE" sz="1600" b="1" dirty="0" smtClean="0">
                <a:solidFill>
                  <a:srgbClr val="97BF0D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Planerisch ausgearbeiteter Erschließungs- und Bebauungsvorschlag durch Vorhabenträger (VEP) wird Bestandteil des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Vorhabenbezogenen Bebauungsplans (</a:t>
            </a:r>
            <a:r>
              <a:rPr lang="de-DE" sz="1600" dirty="0" err="1" smtClean="0">
                <a:solidFill>
                  <a:srgbClr val="00457D"/>
                </a:solidFill>
                <a:latin typeface="Calibri" pitchFamily="34" charset="0"/>
              </a:rPr>
              <a:t>VbB</a:t>
            </a: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Durchführung wird in einem städtebaulichen Vertrag (Durchführungsvertrag) vereinbart</a:t>
            </a: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rgbClr val="00457D"/>
              </a:solidFill>
              <a:latin typeface="Calibri" pitchFamily="34" charset="0"/>
            </a:endParaRPr>
          </a:p>
          <a:p>
            <a:pPr marL="0" indent="0"/>
            <a:r>
              <a:rPr lang="de-DE" sz="1600" b="1" dirty="0">
                <a:solidFill>
                  <a:srgbClr val="97BF0D"/>
                </a:solidFill>
                <a:latin typeface="Calibri" pitchFamily="34" charset="0"/>
              </a:rPr>
              <a:t>Gründe:</a:t>
            </a:r>
          </a:p>
          <a:p>
            <a:pPr>
              <a:buFont typeface="Wingdings" pitchFamily="2" charset="2"/>
              <a:buChar char="§"/>
            </a:pPr>
            <a:endParaRPr lang="de-DE" sz="1600" dirty="0" smtClean="0">
              <a:solidFill>
                <a:srgbClr val="00457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Maßgeschneiderte Festlegungen möglich, die die Erfordernisse an das Vorhaben und die städtebauliche Zielsetzungen der Stadt Wermelskirchen berücksichtigen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Zügige Umsetzung </a:t>
            </a: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0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feld 9"/>
          <p:cNvSpPr txBox="1">
            <a:spLocks noChangeArrowheads="1"/>
          </p:cNvSpPr>
          <p:nvPr/>
        </p:nvSpPr>
        <p:spPr bwMode="auto">
          <a:xfrm>
            <a:off x="1157288" y="2070100"/>
            <a:ext cx="56779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b="1" dirty="0">
              <a:solidFill>
                <a:srgbClr val="97BF0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0"/>
            <a:ext cx="511682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40. Änderung Flächennutzungsplan</a:t>
            </a:r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sp>
        <p:nvSpPr>
          <p:cNvPr id="5" name="Textfeld 9"/>
          <p:cNvSpPr txBox="1">
            <a:spLocks noChangeArrowheads="1"/>
          </p:cNvSpPr>
          <p:nvPr/>
        </p:nvSpPr>
        <p:spPr bwMode="auto">
          <a:xfrm>
            <a:off x="1266823" y="1831672"/>
            <a:ext cx="69627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marL="0" indent="0"/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Parallelverfahren</a:t>
            </a:r>
          </a:p>
          <a:p>
            <a:pPr marL="0" indent="0"/>
            <a:r>
              <a:rPr lang="de-DE" sz="1600" b="1" dirty="0" smtClean="0">
                <a:solidFill>
                  <a:srgbClr val="97BF0D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6" name="Picture 2" descr="Vergleich_FNP aktuelle und geplante FNP-Aenderu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66823" y="2226609"/>
            <a:ext cx="4124574" cy="34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266824" y="5750165"/>
            <a:ext cx="41245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i="1" dirty="0" smtClean="0">
                <a:solidFill>
                  <a:schemeClr val="tx2"/>
                </a:solidFill>
              </a:rPr>
              <a:t>Flächennutzungsplan  aktuell</a:t>
            </a:r>
          </a:p>
          <a:p>
            <a:r>
              <a:rPr lang="de-DE" sz="1000" i="1" dirty="0" smtClean="0">
                <a:solidFill>
                  <a:schemeClr val="tx2"/>
                </a:solidFill>
              </a:rPr>
              <a:t>Deutsche </a:t>
            </a:r>
            <a:r>
              <a:rPr lang="de-DE" sz="1000" i="1" dirty="0">
                <a:solidFill>
                  <a:schemeClr val="tx2"/>
                </a:solidFill>
              </a:rPr>
              <a:t>Grundkarte (DGK 5) ©  Geobasisdaten Vermessungs- und Katasteramt des Rheinisch-Bergischen Kreises 2016</a:t>
            </a:r>
            <a:endParaRPr lang="de-DE" sz="1000" dirty="0">
              <a:solidFill>
                <a:schemeClr val="tx2"/>
              </a:solidFill>
            </a:endParaRPr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5391398" y="2070100"/>
            <a:ext cx="34573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marL="0" indent="0"/>
            <a:r>
              <a:rPr lang="de-DE" sz="1600" b="1" dirty="0" smtClean="0">
                <a:solidFill>
                  <a:srgbClr val="97BF0D"/>
                </a:solidFill>
                <a:latin typeface="Calibri" pitchFamily="34" charset="0"/>
              </a:rPr>
              <a:t> </a:t>
            </a:r>
          </a:p>
          <a:p>
            <a:pPr marL="0" indent="0"/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Änderung von Fläche für die Landwirtschaft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gewerbliche Baufläche</a:t>
            </a:r>
          </a:p>
          <a:p>
            <a:pPr>
              <a:buFont typeface="Wingdings" pitchFamily="2" charset="2"/>
              <a:buChar char="§"/>
            </a:pPr>
            <a:endParaRPr lang="de-DE" sz="1600" dirty="0" smtClean="0">
              <a:solidFill>
                <a:srgbClr val="00457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45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itel 1"/>
          <p:cNvSpPr txBox="1">
            <a:spLocks/>
          </p:cNvSpPr>
          <p:nvPr/>
        </p:nvSpPr>
        <p:spPr bwMode="auto">
          <a:xfrm>
            <a:off x="1165225" y="1257300"/>
            <a:ext cx="70326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Weiteres Vorgehen</a:t>
            </a:r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sp>
        <p:nvSpPr>
          <p:cNvPr id="7" name="Textfeld 9"/>
          <p:cNvSpPr txBox="1">
            <a:spLocks noChangeArrowheads="1"/>
          </p:cNvSpPr>
          <p:nvPr/>
        </p:nvSpPr>
        <p:spPr bwMode="auto">
          <a:xfrm>
            <a:off x="1157288" y="2070100"/>
            <a:ext cx="7452322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1093788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501775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909763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31775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7749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32321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6893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414655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pPr marL="0" indent="0"/>
            <a:r>
              <a:rPr lang="de-DE" b="1" dirty="0" smtClean="0">
                <a:solidFill>
                  <a:srgbClr val="97BF0D"/>
                </a:solidFill>
                <a:latin typeface="Calibri" pitchFamily="34" charset="0"/>
              </a:rPr>
              <a:t>Vom städtebaulichen Konzept zum Vorhabenbezogenen Bebauungsplan</a:t>
            </a:r>
          </a:p>
          <a:p>
            <a:pPr marL="0" indent="0"/>
            <a:r>
              <a:rPr lang="de-DE" sz="1600" b="1" dirty="0" smtClean="0">
                <a:solidFill>
                  <a:srgbClr val="97BF0D"/>
                </a:solidFill>
                <a:latin typeface="Calibri" pitchFamily="34" charset="0"/>
              </a:rPr>
              <a:t> </a:t>
            </a:r>
          </a:p>
          <a:p>
            <a:pPr marL="0" indent="0"/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Frühzeitige Einbindung notwendiger Fachplanungen ist bereits erfolgt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Verkehrserschließung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Entwässerungskonzept 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Lärmimmissionsschutz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Umwelt und Artenschutz</a:t>
            </a:r>
          </a:p>
          <a:p>
            <a:pPr>
              <a:buFont typeface="Wingdings" pitchFamily="2" charset="2"/>
              <a:buChar char="§"/>
            </a:pPr>
            <a:endParaRPr lang="de-DE" sz="1600" dirty="0" smtClean="0">
              <a:solidFill>
                <a:srgbClr val="00457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Durchführung der frühzeitigen Beteiligung gem. § 3(1), §4 (1) BauGB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Erarbeitung des Bauleitpläne unter Berücksichtigung und Abwägung der eingegangenen Anregungen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Öffentliche Auslegung, förmliche Beteiligung gem. § 3(2) , § 4(2) BauGB</a:t>
            </a: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Abwägung aller Belange und Satzungsbeschluss durch den Rat</a:t>
            </a:r>
          </a:p>
          <a:p>
            <a:pPr>
              <a:buFont typeface="Wingdings" pitchFamily="2" charset="2"/>
              <a:buChar char="§"/>
            </a:pPr>
            <a:endParaRPr lang="de-DE" sz="1600" dirty="0" smtClean="0">
              <a:solidFill>
                <a:srgbClr val="00457D"/>
              </a:solidFill>
              <a:latin typeface="Calibri" pitchFamily="34" charset="0"/>
            </a:endParaRPr>
          </a:p>
          <a:p>
            <a:pPr marL="0" indent="0"/>
            <a:r>
              <a:rPr lang="de-DE" sz="1600" b="1" dirty="0" smtClean="0">
                <a:solidFill>
                  <a:srgbClr val="97BF0D"/>
                </a:solidFill>
                <a:latin typeface="Calibri" pitchFamily="34" charset="0"/>
              </a:rPr>
              <a:t>Ziel</a:t>
            </a:r>
            <a:endParaRPr lang="de-DE" sz="1600" b="1" dirty="0">
              <a:solidFill>
                <a:srgbClr val="97BF0D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1600" dirty="0" smtClean="0">
                <a:solidFill>
                  <a:srgbClr val="00457D"/>
                </a:solidFill>
                <a:latin typeface="Calibri" pitchFamily="34" charset="0"/>
              </a:rPr>
              <a:t>Beginn der Erdarbeiten in 2018, Beginn der Hochbauarbeiten 2019</a:t>
            </a:r>
          </a:p>
          <a:p>
            <a:pPr>
              <a:buFont typeface="Wingdings" pitchFamily="2" charset="2"/>
              <a:buChar char="§"/>
            </a:pPr>
            <a:endParaRPr lang="de-DE" sz="16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32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 txBox="1">
            <a:spLocks/>
          </p:cNvSpPr>
          <p:nvPr/>
        </p:nvSpPr>
        <p:spPr bwMode="auto">
          <a:xfrm>
            <a:off x="4083050" y="2928938"/>
            <a:ext cx="528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3200" b="1" dirty="0">
                <a:solidFill>
                  <a:srgbClr val="00457D"/>
                </a:solidFill>
                <a:latin typeface="Calibri" pitchFamily="34" charset="0"/>
              </a:rPr>
              <a:t>Vielen Dank für</a:t>
            </a:r>
          </a:p>
          <a:p>
            <a:r>
              <a:rPr lang="de-DE" sz="3200" b="1" dirty="0">
                <a:solidFill>
                  <a:srgbClr val="00457D"/>
                </a:solidFill>
                <a:latin typeface="Calibri" pitchFamily="34" charset="0"/>
              </a:rPr>
              <a:t>Ihre Aufmerksamkeit!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gray">
          <a:xfrm>
            <a:off x="387244" y="1958312"/>
            <a:ext cx="5447506" cy="710495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lIns="189025" tIns="108014" rIns="108014" bIns="108014"/>
          <a:lstStyle/>
          <a:p>
            <a:pPr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Kundenspezifische Produkte und Sortimente sind eine unserer Kernkompetenzen. </a:t>
            </a:r>
            <a:b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</a:b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Eine ganze Abteilung kümmert sich bei Dönges um die Entwicklung, Konfektionierung und Lieferung maßgeschneiderter Pakete. Drei Beispiele: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packend. </a:t>
            </a:r>
            <a:r>
              <a:rPr lang="de-DE" sz="2100" b="1" dirty="0"/>
              <a:t>Werkzeugpakete.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3.000 spezielle Produkte werden im Haus konfektioniert.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75" y="856915"/>
            <a:ext cx="2967393" cy="258972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b="5556"/>
          <a:stretch/>
        </p:blipFill>
        <p:spPr>
          <a:xfrm>
            <a:off x="3265073" y="2828913"/>
            <a:ext cx="2569677" cy="211922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gray">
          <a:xfrm>
            <a:off x="387240" y="2819783"/>
            <a:ext cx="2573516" cy="212835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lIns="189025" tIns="108014" rIns="108014" bIns="108014"/>
          <a:lstStyle/>
          <a:p>
            <a:pPr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FireBox </a:t>
            </a:r>
            <a:b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</a:br>
            <a: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Beladungskonzept nach DIN für die Feuerwehr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im Laufe der Jahre über 50.000 Werkzeugsätze nach DIN 14880 gefertigt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12 verschiedene Standardsätze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Einteilungen aus Alu, Halterungen, Schaumeinsätze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0" b="41350"/>
          <a:stretch/>
        </p:blipFill>
        <p:spPr>
          <a:xfrm>
            <a:off x="6184675" y="3446639"/>
            <a:ext cx="2967393" cy="25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packend. </a:t>
            </a:r>
            <a:r>
              <a:rPr lang="de-DE" sz="2100" b="1" dirty="0"/>
              <a:t>Werkzeugpakete.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3.000 spezielle Produkte werden im Haus konfektioniert.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75" y="856915"/>
            <a:ext cx="2967393" cy="258972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gray">
          <a:xfrm>
            <a:off x="387240" y="1970025"/>
            <a:ext cx="5473548" cy="1567574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lIns="189025" tIns="108014" rIns="108014" bIns="108014"/>
          <a:lstStyle/>
          <a:p>
            <a:pPr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Ausstattungssatz Dekon-P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spezieller Satz zur Dekontamination von Opfern und Einsatzkräften bei chemischer, biologischer oder radioaktiver Kontamination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Rollwagen, Zelte, Heißwassererzeuger, Pumpen, Werkzeugsätze…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mehr als 400 Sätze im Wert von über 13 Mio. € wurden an den Bund geliefert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Entwicklung, Konzeption und Lieferung durch Dönges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10577" r="4278" b="23549"/>
          <a:stretch/>
        </p:blipFill>
        <p:spPr>
          <a:xfrm>
            <a:off x="387240" y="3640482"/>
            <a:ext cx="5473548" cy="2026478"/>
          </a:xfrm>
          <a:prstGeom prst="rect">
            <a:avLst/>
          </a:prstGeom>
        </p:spPr>
      </p:pic>
      <p:pic>
        <p:nvPicPr>
          <p:cNvPr id="9" name="Picture 2" descr="https://www.doenges-rs.de/media/wysiwyg/Fertigung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r="26988"/>
          <a:stretch/>
        </p:blipFill>
        <p:spPr bwMode="auto">
          <a:xfrm flipH="1">
            <a:off x="6184674" y="3446639"/>
            <a:ext cx="2959327" cy="25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packend. </a:t>
            </a:r>
            <a:r>
              <a:rPr lang="de-DE" sz="2100" b="1" dirty="0"/>
              <a:t>Werkzeugpakete.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3.000 spezielle Produkte werden im Haus konfektioniert.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07" y="3411361"/>
            <a:ext cx="2967393" cy="258972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gray">
          <a:xfrm>
            <a:off x="387240" y="1970025"/>
            <a:ext cx="2573516" cy="2917733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lIns="189025" tIns="108014" rIns="108014" bIns="108014"/>
          <a:lstStyle/>
          <a:p>
            <a:pPr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Smartphone-</a:t>
            </a:r>
            <a:r>
              <a:rPr lang="de-DE" sz="1200" b="1" dirty="0" err="1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Reparaturkit</a:t>
            </a:r>
            <a:r>
              <a:rPr lang="de-DE" sz="1200" b="1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 Nokia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Standard-Servicekoffer mit Präzisionswerkzeugen für alle Nokia-Stores weltweit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im elektrisch leitfähigen Koffer mit Schaumeinsatz</a:t>
            </a:r>
          </a:p>
          <a:p>
            <a:pPr marL="134559" indent="-134559" defTabSz="685823" fontAlgn="auto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Arial" charset="0"/>
              </a:rPr>
              <a:t>tausende von Einheiten weltweit geliefert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7555"/>
          <a:stretch/>
        </p:blipFill>
        <p:spPr>
          <a:xfrm>
            <a:off x="3285121" y="1970024"/>
            <a:ext cx="2575667" cy="30262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80" b="41350"/>
          <a:stretch/>
        </p:blipFill>
        <p:spPr>
          <a:xfrm>
            <a:off x="6176608" y="856915"/>
            <a:ext cx="2967393" cy="25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57" y="1460637"/>
            <a:ext cx="7600437" cy="454969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4" name="Picture 2" descr="S:\Design\Logos\Firmenlogos\Wetec\Wetec_komp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3" y="3408807"/>
            <a:ext cx="1252453" cy="2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0233" y="3082128"/>
            <a:ext cx="1252453" cy="2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11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4676" y="856915"/>
            <a:ext cx="2967392" cy="51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ieren 25"/>
          <p:cNvGrpSpPr/>
          <p:nvPr/>
        </p:nvGrpSpPr>
        <p:grpSpPr>
          <a:xfrm>
            <a:off x="387242" y="1958312"/>
            <a:ext cx="5447509" cy="3324596"/>
            <a:chOff x="516250" y="1915200"/>
            <a:chExt cx="5698320" cy="3888000"/>
          </a:xfrm>
        </p:grpSpPr>
        <p:sp>
          <p:nvSpPr>
            <p:cNvPr id="9" name="Rechteck 8"/>
            <p:cNvSpPr/>
            <p:nvPr/>
          </p:nvSpPr>
          <p:spPr bwMode="gray">
            <a:xfrm>
              <a:off x="516252" y="1915200"/>
              <a:ext cx="5698316" cy="2789216"/>
            </a:xfrm>
            <a:prstGeom prst="rect">
              <a:avLst/>
            </a:prstGeom>
            <a:solidFill>
              <a:srgbClr val="EAEAEA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9025" tIns="108014" rIns="108014" bIns="108014"/>
            <a:lstStyle/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Umsatz heute mehr als 7 Mio. €/Jahr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über 20.000 bestellberechtigte Personen 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über 40.000 Aufträge pro Jahr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ca. 3.500 Sonderbeschaffungen neben dem Katalogprogramm  pro Jahr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alle Standardaufträge laufen vollautomatisch in die Logistik</a:t>
              </a:r>
            </a:p>
            <a:p>
              <a:pPr marL="134559" indent="-134559" defTabSz="601286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über 40.000 Pakete pro Jahr – auch an Warenschleusen, Packstationen, etc. </a:t>
              </a:r>
            </a:p>
            <a:p>
              <a:pPr marL="134559" indent="-134559" defTabSz="601286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seit 2002 ständiger Rahmenvertragslieferant bei regelmäßiger Erweiterung um neue Warengruppen</a:t>
              </a:r>
            </a:p>
            <a:p>
              <a:pPr marL="134559" indent="-134559" defTabSz="601286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Char char="§"/>
              </a:pP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dynamisches Produktprogramm, in der Spitze mehr als 120.000 Katalogartikel</a:t>
              </a:r>
            </a:p>
          </p:txBody>
        </p:sp>
        <p:sp>
          <p:nvSpPr>
            <p:cNvPr id="11" name="Rechteck 10"/>
            <p:cNvSpPr/>
            <p:nvPr/>
          </p:nvSpPr>
          <p:spPr bwMode="auto">
            <a:xfrm flipH="1">
              <a:off x="516250" y="4848933"/>
              <a:ext cx="2792666" cy="954267"/>
            </a:xfrm>
            <a:prstGeom prst="rect">
              <a:avLst/>
            </a:prstGeom>
            <a:solidFill>
              <a:srgbClr val="EAEAEA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endParaRPr lang="de-DE" sz="1500" b="1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 flipH="1">
              <a:off x="3421905" y="4848933"/>
              <a:ext cx="2792665" cy="954267"/>
            </a:xfrm>
            <a:prstGeom prst="rect">
              <a:avLst/>
            </a:prstGeom>
            <a:solidFill>
              <a:srgbClr val="EAEAEA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25" b="1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Kontakt:</a:t>
              </a:r>
            </a:p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Frau Sabine Schmitz</a:t>
              </a:r>
            </a:p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25" dirty="0" err="1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Indirect</a:t>
              </a:r>
              <a:r>
                <a:rPr lang="de-DE" sz="825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Materials &amp; </a:t>
              </a:r>
              <a:r>
                <a:rPr lang="de-DE" sz="825" dirty="0" err="1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Supplies</a:t>
              </a: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(GSUS-GPS)</a:t>
              </a:r>
            </a:p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Tel. 0228/181-17318</a:t>
              </a:r>
            </a:p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E-Mail: </a:t>
              </a:r>
              <a:r>
                <a:rPr lang="de-DE" sz="825" dirty="0">
                  <a:solidFill>
                    <a:prstClr val="white">
                      <a:lumMod val="50000"/>
                    </a:prstClr>
                  </a:solidFill>
                  <a:latin typeface="Calibri"/>
                  <a:hlinkClick r:id="rId5"/>
                </a:rPr>
                <a:t>sabine.schmitz01@telekom.de</a:t>
              </a:r>
              <a:endParaRPr lang="de-DE" sz="825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Verbundenheit. </a:t>
            </a:r>
            <a:r>
              <a:rPr lang="de-DE" sz="2100" b="1" dirty="0"/>
              <a:t>Die Deutsche Telekom.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Eine </a:t>
            </a:r>
            <a:r>
              <a:rPr lang="de-DE" dirty="0" smtClean="0"/>
              <a:t>über 45-jährige </a:t>
            </a:r>
            <a:r>
              <a:rPr lang="de-DE" dirty="0"/>
              <a:t>Partnerschaft.</a:t>
            </a:r>
          </a:p>
        </p:txBody>
      </p:sp>
      <p:pic>
        <p:nvPicPr>
          <p:cNvPr id="25" name="Picture 2" descr="C:\Users\MSC~1.DOE\AppData\Local\Temp\43\Rar$DRa0.097\T-without-Slogan_png\T_Logo_3c_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8" y="4575577"/>
            <a:ext cx="1217410" cy="5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982" r="43922" b="15104"/>
          <a:stretch/>
        </p:blipFill>
        <p:spPr>
          <a:xfrm>
            <a:off x="6184675" y="856915"/>
            <a:ext cx="2959326" cy="51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/>
          <p:cNvGrpSpPr/>
          <p:nvPr/>
        </p:nvGrpSpPr>
        <p:grpSpPr>
          <a:xfrm>
            <a:off x="387244" y="1958311"/>
            <a:ext cx="5447509" cy="3639652"/>
            <a:chOff x="516252" y="1915199"/>
            <a:chExt cx="5698320" cy="3753278"/>
          </a:xfrm>
        </p:grpSpPr>
        <p:sp>
          <p:nvSpPr>
            <p:cNvPr id="9" name="Rechteck 8"/>
            <p:cNvSpPr/>
            <p:nvPr/>
          </p:nvSpPr>
          <p:spPr bwMode="gray">
            <a:xfrm>
              <a:off x="516252" y="1915199"/>
              <a:ext cx="5698316" cy="2660073"/>
            </a:xfrm>
            <a:prstGeom prst="rect">
              <a:avLst/>
            </a:prstGeom>
            <a:solidFill>
              <a:srgbClr val="EAEAEA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189025" tIns="108014" rIns="108014" bIns="108014"/>
            <a:lstStyle/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Marktführer in Deutschland bei der Beladung von Feuerwehr- und Katastrophenschutzfahrzeugen. Alle großen Hersteller werden bedient.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Just in Time-Anlieferung von Beladungen, Paletten teils nach Fahrzeugseiten getrennt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dirty="0">
                  <a:solidFill>
                    <a:srgbClr val="000000"/>
                  </a:solidFill>
                  <a:latin typeface="Calibri Light" panose="020F0302020204030204" pitchFamily="34" charset="0"/>
                  <a:cs typeface="Arial" charset="0"/>
                </a:rPr>
                <a:t>Sendungen samt Beschriftung optimal für die Beladung der Fahrzeuge vorbereitet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b="1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Magirus</a:t>
              </a:r>
              <a:br>
                <a:rPr lang="de-DE" sz="1200" b="1" dirty="0">
                  <a:solidFill>
                    <a:prstClr val="black"/>
                  </a:solidFill>
                  <a:latin typeface="Calibri Light" panose="020F0302020204030204" pitchFamily="34" charset="0"/>
                </a:rPr>
              </a:b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(vormals Iveco-Magirus), größter deutscher Feuerwehrfahrzeughersteller mit hunderten Beladungen pro Jahr (seit 1994)</a:t>
              </a:r>
            </a:p>
            <a:p>
              <a:pPr marL="134559" indent="-134559" defTabSz="685823" fontAlgn="auto">
                <a:lnSpc>
                  <a:spcPct val="95000"/>
                </a:lnSpc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de-DE" sz="1200" b="1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BBK</a:t>
              </a:r>
              <a:br>
                <a:rPr lang="de-DE" sz="1200" b="1" dirty="0">
                  <a:solidFill>
                    <a:prstClr val="black"/>
                  </a:solidFill>
                  <a:latin typeface="Calibri Light" panose="020F0302020204030204" pitchFamily="34" charset="0"/>
                </a:rPr>
              </a:b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Dönges ist größter Ausrüstungslieferant der letzten Jahrzehnte mit mehr als </a:t>
              </a:r>
              <a:b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</a:b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1.000 Beladungen für unterschiedlichste Fahrzeuge und Anhänger. </a:t>
              </a:r>
              <a:b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</a:br>
              <a:r>
                <a:rPr lang="de-DE" sz="1200" dirty="0">
                  <a:solidFill>
                    <a:prstClr val="black"/>
                  </a:solidFill>
                  <a:latin typeface="Calibri Light" panose="020F0302020204030204" pitchFamily="34" charset="0"/>
                </a:rPr>
                <a:t>Gesamtvolumen in den letzten 10 Jahren ca. 25 Mio. €.</a:t>
              </a:r>
            </a:p>
          </p:txBody>
        </p:sp>
        <p:sp>
          <p:nvSpPr>
            <p:cNvPr id="11" name="Rechteck 10"/>
            <p:cNvSpPr/>
            <p:nvPr/>
          </p:nvSpPr>
          <p:spPr bwMode="auto">
            <a:xfrm flipH="1">
              <a:off x="516252" y="4714210"/>
              <a:ext cx="2792666" cy="954267"/>
            </a:xfrm>
            <a:prstGeom prst="rect">
              <a:avLst/>
            </a:prstGeom>
            <a:solidFill>
              <a:srgbClr val="EAEAEA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endParaRPr lang="de-DE" sz="1500" b="1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 flipH="1">
              <a:off x="3421907" y="4714210"/>
              <a:ext cx="2792665" cy="954267"/>
            </a:xfrm>
            <a:prstGeom prst="rect">
              <a:avLst/>
            </a:prstGeom>
            <a:solidFill>
              <a:srgbClr val="EAEAEA"/>
            </a:soli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endParaRPr lang="de-DE" sz="900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einladend. </a:t>
            </a:r>
            <a:r>
              <a:rPr lang="de-DE" sz="2100" b="1" dirty="0"/>
              <a:t>Fahrzeugausrüstung.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Eine Spezialität des Hauses.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5" y="4938081"/>
            <a:ext cx="2381184" cy="394387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8" y="4803231"/>
            <a:ext cx="1514445" cy="6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16363"/>
          <a:stretch/>
        </p:blipFill>
        <p:spPr>
          <a:xfrm>
            <a:off x="6205360" y="856915"/>
            <a:ext cx="2945300" cy="5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einsatzkräftig. </a:t>
            </a:r>
            <a:r>
              <a:rPr lang="de-DE" sz="2100" b="1" dirty="0"/>
              <a:t>Die Bundeswehr.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Gemeinsam stark für Deutschland.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87242" y="1958312"/>
            <a:ext cx="5447509" cy="3324596"/>
            <a:chOff x="516255" y="1468338"/>
            <a:chExt cx="7262400" cy="4432217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516255" y="1468338"/>
              <a:ext cx="7262400" cy="4432217"/>
              <a:chOff x="516250" y="1915200"/>
              <a:chExt cx="5698320" cy="3888000"/>
            </a:xfrm>
          </p:grpSpPr>
          <p:sp>
            <p:nvSpPr>
              <p:cNvPr id="9" name="Rechteck 8"/>
              <p:cNvSpPr/>
              <p:nvPr/>
            </p:nvSpPr>
            <p:spPr bwMode="gray">
              <a:xfrm>
                <a:off x="516252" y="1915200"/>
                <a:ext cx="5698316" cy="2789216"/>
              </a:xfrm>
              <a:prstGeom prst="rect">
                <a:avLst/>
              </a:prstGeom>
              <a:solidFill>
                <a:srgbClr val="EAEAEA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89025" tIns="108014" rIns="108014" bIns="108014"/>
              <a:lstStyle/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Arial" charset="0"/>
                  </a:rPr>
                  <a:t>Umsatz heute mehr als 13 Mio. €/Jahr</a:t>
                </a:r>
              </a:p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Arial" charset="0"/>
                  </a:rPr>
                  <a:t>rund 12.000 Aufträge pro Jahr von 800 bestellberechtigten Dienststellen</a:t>
                </a:r>
              </a:p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seit 2004 zentrale Bewirtschaftung u. a. der Warengruppen: Werkzeuge, Batterien, Seile, Verpackungsmittel, Gehörschutz, Leuchtmittel, chemische Leuchtstäbe, Vorhangschlösser</a:t>
                </a:r>
              </a:p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Aufträge u. a. mit 40.000 Kühlschränken (= 6.600 Paletten) und </a:t>
                </a:r>
                <a:b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</a:b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70.000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Deckenflutern</a:t>
                </a: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 (= 1.800 Paletten) </a:t>
                </a:r>
              </a:p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Arial" charset="0"/>
                  </a:rPr>
                  <a:t>Lieferung von Wartungssätzen für die Luftwaffe (u.a. Eurofighter, Tiger, NH90) </a:t>
                </a:r>
              </a:p>
              <a:p>
                <a:pPr marL="134559" indent="-134559" defTabSz="685823" fontAlgn="auto">
                  <a:lnSpc>
                    <a:spcPct val="95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Entwicklung und Lieferung von Ausrüstungen zur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Gefechtsschädenbeseitigung</a:t>
                </a: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 </a:t>
                </a:r>
                <a:b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</a:br>
                <a:r>
                  <a:rPr lang="de-DE" sz="1200" dirty="0">
                    <a:solidFill>
                      <a:prstClr val="black"/>
                    </a:solidFill>
                    <a:latin typeface="Calibri Light" panose="020F0302020204030204" pitchFamily="34" charset="0"/>
                  </a:rPr>
                  <a:t>auf geschützten Fahrzeugen, Typ DINGO </a:t>
                </a:r>
              </a:p>
            </p:txBody>
          </p:sp>
          <p:sp>
            <p:nvSpPr>
              <p:cNvPr id="11" name="Rechteck 10"/>
              <p:cNvSpPr/>
              <p:nvPr/>
            </p:nvSpPr>
            <p:spPr bwMode="auto">
              <a:xfrm flipH="1">
                <a:off x="516250" y="4848933"/>
                <a:ext cx="2792666" cy="954267"/>
              </a:xfrm>
              <a:prstGeom prst="rect">
                <a:avLst/>
              </a:prstGeom>
              <a:solidFill>
                <a:srgbClr val="EAEAEA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defTabSz="685823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500" b="1" dirty="0">
                  <a:solidFill>
                    <a:prstClr val="white">
                      <a:lumMod val="50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 bwMode="auto">
              <a:xfrm flipH="1">
                <a:off x="3421905" y="4848933"/>
                <a:ext cx="2792665" cy="954267"/>
              </a:xfrm>
              <a:prstGeom prst="rect">
                <a:avLst/>
              </a:prstGeom>
              <a:solidFill>
                <a:srgbClr val="EAEAEA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defTabSz="68582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825" b="1" dirty="0">
                    <a:solidFill>
                      <a:prstClr val="white">
                        <a:lumMod val="50000"/>
                      </a:prstClr>
                    </a:solidFill>
                    <a:latin typeface="Calibri"/>
                  </a:rPr>
                  <a:t>Kontakt</a:t>
                </a:r>
                <a:r>
                  <a:rPr lang="de-DE" sz="900" b="1" dirty="0">
                    <a:solidFill>
                      <a:prstClr val="white">
                        <a:lumMod val="50000"/>
                      </a:prstClr>
                    </a:solidFill>
                    <a:latin typeface="Calibri"/>
                  </a:rPr>
                  <a:t>:</a:t>
                </a:r>
              </a:p>
              <a:p>
                <a:pPr algn="ctr" defTabSz="68582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825" dirty="0" err="1">
                    <a:solidFill>
                      <a:prstClr val="white">
                        <a:lumMod val="50000"/>
                      </a:prstClr>
                    </a:solidFill>
                    <a:latin typeface="Calibri"/>
                  </a:rPr>
                  <a:t>BAAINBw</a:t>
                </a:r>
                <a:r>
                  <a:rPr lang="de-DE" sz="825" dirty="0">
                    <a:solidFill>
                      <a:prstClr val="white">
                        <a:lumMod val="50000"/>
                      </a:prstClr>
                    </a:solidFill>
                    <a:latin typeface="Calibri"/>
                  </a:rPr>
                  <a:t> Koblenz</a:t>
                </a:r>
              </a:p>
              <a:p>
                <a:pPr algn="ctr" defTabSz="68582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825" dirty="0">
                    <a:solidFill>
                      <a:prstClr val="white">
                        <a:lumMod val="50000"/>
                      </a:prstClr>
                    </a:solidFill>
                    <a:latin typeface="Calibri"/>
                  </a:rPr>
                  <a:t>Je nach Produktgruppe vermitteln wir Ihnen gern den richtigen Ansprechpartner.</a:t>
                </a:r>
              </a:p>
            </p:txBody>
          </p:sp>
        </p:grp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007" y="4898064"/>
              <a:ext cx="2333693" cy="917141"/>
            </a:xfrm>
            <a:prstGeom prst="rect">
              <a:avLst/>
            </a:prstGeom>
          </p:spPr>
        </p:pic>
      </p:grp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0" r="11255"/>
          <a:stretch/>
        </p:blipFill>
        <p:spPr>
          <a:xfrm>
            <a:off x="6184675" y="856915"/>
            <a:ext cx="2959325" cy="51441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0" r="1608"/>
          <a:stretch/>
        </p:blipFill>
        <p:spPr>
          <a:xfrm>
            <a:off x="6184675" y="856915"/>
            <a:ext cx="2959326" cy="51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NAS\PresentationLoad\07 Produktion\1_TEMPLATES\5_Unternehmenspräsentation\1 JOBS ZUM BEARBEITEN\T2302_Company-Presentation-Toolbox\Drafts\Bilder\Bilder Unternehmenspräsenation Templates\komprimiert\image1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191" y="855994"/>
            <a:ext cx="9145191" cy="51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184061" y="856916"/>
            <a:ext cx="2965706" cy="5144170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noFill/>
          </a:ln>
          <a:extLst/>
        </p:spPr>
        <p:txBody>
          <a:bodyPr vert="horz" wrap="square" lIns="68582" tIns="34291" rIns="68582" bIns="34291" numCol="1" anchor="t" anchorCtr="0" compatLnSpc="1">
            <a:prstTxWarp prst="textNoShape">
              <a:avLst/>
            </a:prstTxWarp>
          </a:bodyPr>
          <a:lstStyle/>
          <a:p>
            <a:pPr defTabSz="685823" fontAlgn="auto">
              <a:spcBef>
                <a:spcPts val="0"/>
              </a:spcBef>
              <a:spcAft>
                <a:spcPts val="0"/>
              </a:spcAft>
            </a:pPr>
            <a:endParaRPr lang="de-DE" sz="142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100" dirty="0"/>
              <a:t>Dönges ist Dienstleister. </a:t>
            </a:r>
            <a:r>
              <a:rPr lang="de-DE" sz="2100" b="1" dirty="0"/>
              <a:t>Unser Service.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21807" y="1398431"/>
            <a:ext cx="2474580" cy="435385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kompetente und freundliche Beratung rund um unser Sortiment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Schulung Ihrer Mitarbeiter in Kooperation mit den Herstellern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unkomplizierte Reklamationsabwicklung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Reparatur von Elektrowerkzeugen aller Fabrikate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im Notfall stellen wir Leihgeräte zur Verfügung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de-DE" sz="1650" dirty="0">
                <a:solidFill>
                  <a:schemeClr val="bg2"/>
                </a:solidFill>
                <a:cs typeface="Arial" charset="0"/>
              </a:rPr>
              <a:t>Vollservice - Bosch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endParaRPr lang="de-DE" sz="165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0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4999909" y="2027182"/>
            <a:ext cx="3037857" cy="3499836"/>
            <a:chOff x="6665676" y="1560152"/>
            <a:chExt cx="4049949" cy="4665841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676" y="1560152"/>
              <a:ext cx="4049949" cy="4665841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 rot="18322181">
              <a:off x="7288397" y="3113915"/>
              <a:ext cx="2644066" cy="410456"/>
            </a:xfrm>
            <a:prstGeom prst="rect">
              <a:avLst/>
            </a:prstGeom>
            <a:noFill/>
          </p:spPr>
          <p:txBody>
            <a:bodyPr wrap="square" lIns="68589" tIns="34294" rIns="68589" bIns="34294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685823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b="1" dirty="0">
                  <a:ln w="11430"/>
                  <a:gradFill>
                    <a:gsLst>
                      <a:gs pos="0">
                        <a:srgbClr val="FFD9DB">
                          <a:alpha val="0"/>
                        </a:srgbClr>
                      </a:gs>
                      <a:gs pos="75000">
                        <a:srgbClr val="C8303F">
                          <a:tint val="90000"/>
                          <a:shade val="60000"/>
                          <a:satMod val="240000"/>
                          <a:alpha val="29000"/>
                        </a:srgbClr>
                      </a:gs>
                      <a:gs pos="100000">
                        <a:srgbClr val="C8303F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0"/>
                      </a:srgbClr>
                    </a:outerShdw>
                  </a:effectLst>
                  <a:latin typeface="Calibri"/>
                </a:rPr>
                <a:t>in Vorbereitung</a:t>
              </a: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100" dirty="0"/>
              <a:t>Dönges ist Qualität. </a:t>
            </a:r>
            <a:r>
              <a:rPr lang="de-DE" sz="2100" b="1" dirty="0"/>
              <a:t>Unsere Qualifizierung.</a:t>
            </a:r>
            <a:endParaRPr lang="de-DE" sz="21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Qualitätsmanagement 	nach DIN EN ISO 9001:2008  </a:t>
            </a:r>
            <a:br>
              <a:rPr lang="de-DE" dirty="0" smtClean="0"/>
            </a:br>
            <a:r>
              <a:rPr lang="de-DE" dirty="0" smtClean="0"/>
              <a:t>Umweltmanagement 	nach DIN EN ISO 14001:2015 (in Arbeit, Zertifizierung am 27.11.2017).</a:t>
            </a:r>
            <a:endParaRPr lang="de-DE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55" y="5552161"/>
            <a:ext cx="1862380" cy="21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3" y="2101154"/>
            <a:ext cx="2973650" cy="342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3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8938" r="10123" b="-472"/>
          <a:stretch/>
        </p:blipFill>
        <p:spPr>
          <a:xfrm>
            <a:off x="3987476" y="1433714"/>
            <a:ext cx="4903027" cy="2588732"/>
          </a:xfrm>
          <a:prstGeom prst="rect">
            <a:avLst/>
          </a:prstGeom>
        </p:spPr>
      </p:pic>
      <p:pic>
        <p:nvPicPr>
          <p:cNvPr id="9" name="Picture 2" descr="S:\Design\Logos\Firmenlogos\Wetec\Wetec_komp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6" y="1882467"/>
            <a:ext cx="2219422" cy="3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371708"/>
            <a:ext cx="2219423" cy="2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0943" y="3856703"/>
            <a:ext cx="5119560" cy="24132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r="6073"/>
          <a:stretch/>
        </p:blipFill>
        <p:spPr>
          <a:xfrm>
            <a:off x="1165225" y="2728080"/>
            <a:ext cx="2219422" cy="38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9" name="Picture 2" descr="S:\Design\Logos\Firmenlogos\Wetec\Wetec_komp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6" y="1882467"/>
            <a:ext cx="2219422" cy="3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371708"/>
            <a:ext cx="2219423" cy="2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39937" y="1130852"/>
            <a:ext cx="4869385" cy="20067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78947" y="3416968"/>
            <a:ext cx="7611556" cy="27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129" y="1462928"/>
            <a:ext cx="7784374" cy="3101518"/>
          </a:xfrm>
          <a:prstGeom prst="rect">
            <a:avLst/>
          </a:prstGeom>
        </p:spPr>
      </p:pic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371708"/>
            <a:ext cx="2219423" cy="2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/>
          <a:stretch/>
        </p:blipFill>
        <p:spPr>
          <a:xfrm>
            <a:off x="1165226" y="4612262"/>
            <a:ext cx="1603706" cy="124690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/>
          <a:stretch/>
        </p:blipFill>
        <p:spPr>
          <a:xfrm>
            <a:off x="3139500" y="4612262"/>
            <a:ext cx="1602937" cy="124940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16396" r="52" b="204"/>
          <a:stretch/>
        </p:blipFill>
        <p:spPr>
          <a:xfrm>
            <a:off x="5113005" y="4615838"/>
            <a:ext cx="1604200" cy="124582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r="10258"/>
          <a:stretch/>
        </p:blipFill>
        <p:spPr>
          <a:xfrm>
            <a:off x="7087773" y="4614756"/>
            <a:ext cx="1602143" cy="1246909"/>
          </a:xfrm>
          <a:prstGeom prst="rect">
            <a:avLst/>
          </a:prstGeom>
        </p:spPr>
      </p:pic>
      <p:sp>
        <p:nvSpPr>
          <p:cNvPr id="18" name="Rectangle 19"/>
          <p:cNvSpPr>
            <a:spLocks noChangeArrowheads="1"/>
          </p:cNvSpPr>
          <p:nvPr/>
        </p:nvSpPr>
        <p:spPr bwMode="gray">
          <a:xfrm>
            <a:off x="3139500" y="5855608"/>
            <a:ext cx="1602937" cy="260919"/>
          </a:xfrm>
          <a:prstGeom prst="rect">
            <a:avLst/>
          </a:prstGeom>
          <a:solidFill>
            <a:schemeClr val="accent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81011" tIns="54007" rIns="81011" bIns="54007" anchor="ctr"/>
          <a:lstStyle/>
          <a:p>
            <a:pPr defTabSz="60134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400" cap="all" dirty="0">
                <a:solidFill>
                  <a:srgbClr val="FFFFFF"/>
                </a:solidFill>
                <a:latin typeface="Calibri"/>
                <a:cs typeface="Arial" charset="0"/>
              </a:rPr>
              <a:t>Feuerwehr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gray">
          <a:xfrm>
            <a:off x="5119395" y="5855607"/>
            <a:ext cx="1597810" cy="260919"/>
          </a:xfrm>
          <a:prstGeom prst="rect">
            <a:avLst/>
          </a:prstGeom>
          <a:solidFill>
            <a:schemeClr val="accent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81011" tIns="54007" rIns="81011" bIns="54007" anchor="ctr"/>
          <a:lstStyle/>
          <a:p>
            <a:pPr defTabSz="60134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400" cap="all" dirty="0">
                <a:solidFill>
                  <a:srgbClr val="FFFFFF"/>
                </a:solidFill>
                <a:latin typeface="Calibri"/>
                <a:cs typeface="Arial" charset="0"/>
              </a:rPr>
              <a:t>Bundeswehr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gray">
          <a:xfrm>
            <a:off x="7087773" y="5855608"/>
            <a:ext cx="1595753" cy="254861"/>
          </a:xfrm>
          <a:prstGeom prst="rect">
            <a:avLst/>
          </a:prstGeom>
          <a:solidFill>
            <a:schemeClr val="accent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81011" tIns="54007" rIns="81011" bIns="54007" anchor="ctr"/>
          <a:lstStyle/>
          <a:p>
            <a:pPr defTabSz="60134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400" cap="all" dirty="0">
                <a:solidFill>
                  <a:srgbClr val="FFFFFF"/>
                </a:solidFill>
                <a:latin typeface="Calibri"/>
                <a:cs typeface="Arial" charset="0"/>
              </a:rPr>
              <a:t>Projektierung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gray">
          <a:xfrm>
            <a:off x="1165225" y="5859171"/>
            <a:ext cx="1602937" cy="260919"/>
          </a:xfrm>
          <a:prstGeom prst="rect">
            <a:avLst/>
          </a:prstGeom>
          <a:solidFill>
            <a:schemeClr val="accent1">
              <a:alpha val="7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81011" tIns="54007" rIns="81011" bIns="54007" anchor="ctr"/>
          <a:lstStyle/>
          <a:p>
            <a:pPr defTabSz="60134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sz="1400" cap="all" dirty="0" err="1" smtClean="0">
                <a:solidFill>
                  <a:srgbClr val="FFFFFF"/>
                </a:solidFill>
                <a:latin typeface="Calibri"/>
                <a:cs typeface="Arial" charset="0"/>
              </a:rPr>
              <a:t>werkzeughandel</a:t>
            </a:r>
            <a:endParaRPr lang="de-DE" sz="1400" cap="all" dirty="0">
              <a:solidFill>
                <a:srgbClr val="FFFFFF"/>
              </a:solidFill>
              <a:latin typeface="Calibri"/>
              <a:cs typeface="Arial" charset="0"/>
            </a:endParaRPr>
          </a:p>
        </p:txBody>
      </p:sp>
      <p:pic>
        <p:nvPicPr>
          <p:cNvPr id="9" name="Picture 2" descr="S:\Design\Logos\Firmenlogos\Wetec\Wetec_komp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6" y="1882467"/>
            <a:ext cx="2219422" cy="3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8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26699" r="22481" b="29001"/>
          <a:stretch/>
        </p:blipFill>
        <p:spPr>
          <a:xfrm>
            <a:off x="1165226" y="2633432"/>
            <a:ext cx="7725277" cy="3385408"/>
          </a:xfrm>
          <a:prstGeom prst="rect">
            <a:avLst/>
          </a:prstGeom>
        </p:spPr>
      </p:pic>
      <p:pic>
        <p:nvPicPr>
          <p:cNvPr id="11" name="Picture 2" descr="S:\Design\Logos\Firmenlogos\Wetec\Wetec_komp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6" y="1882467"/>
            <a:ext cx="2219422" cy="3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371708"/>
            <a:ext cx="2219423" cy="26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hteck 12"/>
          <p:cNvSpPr/>
          <p:nvPr/>
        </p:nvSpPr>
        <p:spPr>
          <a:xfrm>
            <a:off x="3688080" y="1371708"/>
            <a:ext cx="4215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ZUSAMMENLEGUNG DER 3 STANDORTE AUS RS</a:t>
            </a:r>
            <a:endParaRPr lang="de-DE" sz="1600" dirty="0"/>
          </a:p>
        </p:txBody>
      </p:sp>
      <p:sp>
        <p:nvSpPr>
          <p:cNvPr id="14" name="Rechteck 13"/>
          <p:cNvSpPr/>
          <p:nvPr/>
        </p:nvSpPr>
        <p:spPr>
          <a:xfrm>
            <a:off x="3688080" y="1865453"/>
            <a:ext cx="3661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DERZEIT CA. 7.000 m² LAGERFLÄCHE </a:t>
            </a:r>
          </a:p>
          <a:p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UND MEHR ALS  5.000 PALETTENPLÄTZE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09690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endParaRPr lang="de-DE" sz="24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66" y="1425801"/>
            <a:ext cx="7600437" cy="454969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" name="Rechteck 1"/>
          <p:cNvSpPr/>
          <p:nvPr/>
        </p:nvSpPr>
        <p:spPr>
          <a:xfrm>
            <a:off x="2138032" y="2109539"/>
            <a:ext cx="5748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AUFSTELLUNGSBESCHLUSS                                     31.03.2014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138031" y="2834117"/>
            <a:ext cx="583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1. SCOPING-TERMIN                                                28.06.2016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138031" y="3566801"/>
            <a:ext cx="5770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RATSBESCHLUSS VERKAUF                                     04.07.2016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138032" y="4299485"/>
            <a:ext cx="562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2. SCOPING-TERMIN                                               06.09.2017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138032" y="4952825"/>
            <a:ext cx="570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FRÜHZEITIGE BETEILIGUNG                              ANFANG 2018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975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ERSCHLIESSUNGSVARIANTEN – 3 GRUNDSTÜCKE </a:t>
            </a:r>
            <a:r>
              <a:rPr lang="de-DE" sz="2000" b="1" dirty="0" smtClean="0">
                <a:solidFill>
                  <a:srgbClr val="00457D"/>
                </a:solidFill>
                <a:latin typeface="Calibri" pitchFamily="34" charset="0"/>
              </a:rPr>
              <a:t>(terrassiert)</a:t>
            </a:r>
            <a:endParaRPr lang="de-DE" sz="20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8574" y="2001953"/>
            <a:ext cx="5528349" cy="4132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7100" y="5565322"/>
            <a:ext cx="1370135" cy="4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7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itel 1"/>
          <p:cNvSpPr txBox="1">
            <a:spLocks/>
          </p:cNvSpPr>
          <p:nvPr/>
        </p:nvSpPr>
        <p:spPr bwMode="auto">
          <a:xfrm>
            <a:off x="1165225" y="1257301"/>
            <a:ext cx="7725278" cy="4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he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he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he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he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heSan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heSans" pitchFamily="34" charset="0"/>
              </a:defRPr>
            </a:lvl9pPr>
          </a:lstStyle>
          <a:p>
            <a:r>
              <a:rPr lang="de-DE" sz="2400" b="1" dirty="0" smtClean="0">
                <a:solidFill>
                  <a:srgbClr val="00457D"/>
                </a:solidFill>
                <a:latin typeface="Calibri" pitchFamily="34" charset="0"/>
              </a:rPr>
              <a:t>ERSCHLIESSUNGSVARIANTE - 1 GRUNDSTÜCK </a:t>
            </a:r>
            <a:r>
              <a:rPr lang="de-DE" sz="2000" b="1" dirty="0" smtClean="0">
                <a:solidFill>
                  <a:srgbClr val="00457D"/>
                </a:solidFill>
                <a:latin typeface="Calibri" pitchFamily="34" charset="0"/>
              </a:rPr>
              <a:t>(2015)</a:t>
            </a:r>
            <a:endParaRPr lang="de-DE" sz="2000" b="1" dirty="0">
              <a:solidFill>
                <a:srgbClr val="00457D"/>
              </a:solidFill>
              <a:latin typeface="Calibri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235652"/>
            <a:ext cx="2163445" cy="4889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9470" y="1998475"/>
            <a:ext cx="5546558" cy="41398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7100" y="5565322"/>
            <a:ext cx="1370135" cy="4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4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2016_Calibri">
  <a:themeElements>
    <a:clrScheme name="PPP_neueBilder 13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PPP_neueBilder">
      <a:majorFont>
        <a:latin typeface="TheSans"/>
        <a:ea typeface=""/>
        <a:cs typeface=""/>
      </a:majorFont>
      <a:minorFont>
        <a:latin typeface="The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neueBil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neueBil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neueBil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neueBil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neueBil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neueBil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neueBilder 13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elseite">
  <a:themeElements>
    <a:clrScheme name="Titelseite 13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Titelseite">
      <a:majorFont>
        <a:latin typeface="TheSans"/>
        <a:ea typeface=""/>
        <a:cs typeface=""/>
      </a:majorFont>
      <a:minorFont>
        <a:latin typeface="The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else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se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se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se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se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se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seite 13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halte_Praentation">
  <a:themeElements>
    <a:clrScheme name="Inhalte_Praentation 2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Inhalte_Praentation">
      <a:majorFont>
        <a:latin typeface="TheSans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halte_Praentation 1">
        <a:dk1>
          <a:srgbClr val="FFFFFF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2C1DB"/>
        </a:accent5>
        <a:accent6>
          <a:srgbClr val="92B7D1"/>
        </a:accent6>
        <a:hlink>
          <a:srgbClr val="1F497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halte_Praentation 2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nhalte_Praentation">
  <a:themeElements>
    <a:clrScheme name="1_Inhalte_Praentation 2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1_Inhalte_Praentation">
      <a:majorFont>
        <a:latin typeface="TheSans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Inhalte_Praentation 1">
        <a:dk1>
          <a:srgbClr val="FFFFFF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2C1DB"/>
        </a:accent5>
        <a:accent6>
          <a:srgbClr val="92B7D1"/>
        </a:accent6>
        <a:hlink>
          <a:srgbClr val="1F497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halte_Praentation 2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Inhalte_Praentation">
  <a:themeElements>
    <a:clrScheme name="2_Inhalte_Praentation 2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2_Inhalte_Praentation">
      <a:majorFont>
        <a:latin typeface="TheSans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Inhalte_Praentation 1">
        <a:dk1>
          <a:srgbClr val="FFFFFF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2C1DB"/>
        </a:accent5>
        <a:accent6>
          <a:srgbClr val="92B7D1"/>
        </a:accent6>
        <a:hlink>
          <a:srgbClr val="1F497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halte_Praentation 2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Inhalte_Praentation">
  <a:themeElements>
    <a:clrScheme name="3_Inhalte_Praentation 2">
      <a:dk1>
        <a:srgbClr val="FFFFFF"/>
      </a:dk1>
      <a:lt1>
        <a:srgbClr val="FFFFFF"/>
      </a:lt1>
      <a:dk2>
        <a:srgbClr val="00457D"/>
      </a:dk2>
      <a:lt2>
        <a:srgbClr val="EEECE1"/>
      </a:lt2>
      <a:accent1>
        <a:srgbClr val="7791B7"/>
      </a:accent1>
      <a:accent2>
        <a:srgbClr val="A2CAE7"/>
      </a:accent2>
      <a:accent3>
        <a:srgbClr val="FFFFFF"/>
      </a:accent3>
      <a:accent4>
        <a:srgbClr val="DADADA"/>
      </a:accent4>
      <a:accent5>
        <a:srgbClr val="BDC7D8"/>
      </a:accent5>
      <a:accent6>
        <a:srgbClr val="92B7D1"/>
      </a:accent6>
      <a:hlink>
        <a:srgbClr val="97BF0D"/>
      </a:hlink>
      <a:folHlink>
        <a:srgbClr val="800080"/>
      </a:folHlink>
    </a:clrScheme>
    <a:fontScheme name="3_Inhalte_Praentation">
      <a:majorFont>
        <a:latin typeface="TheSans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Inhalte_Praentation 1">
        <a:dk1>
          <a:srgbClr val="FFFFFF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2C1DB"/>
        </a:accent5>
        <a:accent6>
          <a:srgbClr val="92B7D1"/>
        </a:accent6>
        <a:hlink>
          <a:srgbClr val="1F497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halte_Praentation 2">
        <a:dk1>
          <a:srgbClr val="FFFFFF"/>
        </a:dk1>
        <a:lt1>
          <a:srgbClr val="FFFFFF"/>
        </a:lt1>
        <a:dk2>
          <a:srgbClr val="00457D"/>
        </a:dk2>
        <a:lt2>
          <a:srgbClr val="EEECE1"/>
        </a:lt2>
        <a:accent1>
          <a:srgbClr val="7791B7"/>
        </a:accent1>
        <a:accent2>
          <a:srgbClr val="A2CAE7"/>
        </a:accent2>
        <a:accent3>
          <a:srgbClr val="FFFFFF"/>
        </a:accent3>
        <a:accent4>
          <a:srgbClr val="DADADA"/>
        </a:accent4>
        <a:accent5>
          <a:srgbClr val="BDC7D8"/>
        </a:accent5>
        <a:accent6>
          <a:srgbClr val="92B7D1"/>
        </a:accent6>
        <a:hlink>
          <a:srgbClr val="97BF0D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PPP_2016_Calibri</Template>
  <TotalTime>0</TotalTime>
  <Words>755</Words>
  <Application>Microsoft Office PowerPoint</Application>
  <PresentationFormat>Bildschirmpräsentation (4:3)</PresentationFormat>
  <Paragraphs>150</Paragraphs>
  <Slides>24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7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PPP_2016_Calibri</vt:lpstr>
      <vt:lpstr>Titelseite</vt:lpstr>
      <vt:lpstr>Inhalte_Praentation</vt:lpstr>
      <vt:lpstr>1_Inhalte_Praentation</vt:lpstr>
      <vt:lpstr>2_Inhalte_Praentation</vt:lpstr>
      <vt:lpstr>3_Inhalte_Praentation</vt:lpstr>
      <vt:lpstr>PRESENTATIONLOAD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Dönges ist packend. Werkzeugpakete.</vt:lpstr>
      <vt:lpstr>Dönges ist packend. Werkzeugpakete.</vt:lpstr>
      <vt:lpstr>Dönges ist packend. Werkzeugpakete.</vt:lpstr>
      <vt:lpstr>Dönges ist Verbundenheit. Die Deutsche Telekom.</vt:lpstr>
      <vt:lpstr>Dönges ist einladend. Fahrzeugausrüstung.</vt:lpstr>
      <vt:lpstr>Dönges ist einsatzkräftig. Die Bundeswehr.</vt:lpstr>
      <vt:lpstr>Dönges ist Dienstleister. Unser Service.</vt:lpstr>
      <vt:lpstr>Dönges ist Qualität. Unsere Qualifizierung.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cadstudent</dc:creator>
  <cp:lastModifiedBy>Administrator</cp:lastModifiedBy>
  <cp:revision>72</cp:revision>
  <cp:lastPrinted>2017-11-26T21:07:46Z</cp:lastPrinted>
  <dcterms:created xsi:type="dcterms:W3CDTF">2016-06-08T13:17:19Z</dcterms:created>
  <dcterms:modified xsi:type="dcterms:W3CDTF">2017-11-27T13:09:24Z</dcterms:modified>
</cp:coreProperties>
</file>