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81" r:id="rId3"/>
    <p:sldId id="264" r:id="rId4"/>
    <p:sldId id="265" r:id="rId5"/>
    <p:sldId id="266" r:id="rId6"/>
    <p:sldId id="267" r:id="rId7"/>
    <p:sldId id="278" r:id="rId8"/>
    <p:sldId id="268" r:id="rId9"/>
    <p:sldId id="269" r:id="rId10"/>
    <p:sldId id="271" r:id="rId11"/>
    <p:sldId id="270" r:id="rId12"/>
    <p:sldId id="272" r:id="rId13"/>
    <p:sldId id="280" r:id="rId14"/>
    <p:sldId id="276" r:id="rId15"/>
  </p:sldIdLst>
  <p:sldSz cx="12192000" cy="6858000"/>
  <p:notesSz cx="6797675" cy="9928225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E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A07CF9-3607-4BBB-8AE3-D87FEE674D6B}" v="27" dt="2019-06-20T12:20:43.723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>
        <p:scale>
          <a:sx n="122" d="100"/>
          <a:sy n="122" d="100"/>
        </p:scale>
        <p:origin x="-66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E433E0F-0BD9-4E8F-A998-797C493C518A}" type="datetime1">
              <a:rPr lang="de-DE" smtClean="0"/>
              <a:t>18.07.2019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de-DE" smtClean="0"/>
              <a:pPr algn="r"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FBF0576-C552-488E-8E68-A4E03AE6F498}" type="datetime1">
              <a:rPr lang="de-DE" smtClean="0"/>
              <a:pPr/>
              <a:t>18.07.2019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/>
              <a:t>Textmasterformat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82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grpSp>
        <p:nvGrpSpPr>
          <p:cNvPr id="84" name="Gruppe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6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7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8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9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0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1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2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3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4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5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6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97" name="Bildplatzhalter 33" descr="Leerer Platzhalter zum Hinzufügen eines Bilds. Klicken Sie auf den Platzhalter, und wählen Sie das hinzuzufügende Bild aus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98" name="Gruppe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0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1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2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3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4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5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6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7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8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9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0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111" name="Bildplatzhalter 33" descr="Leerer Platzhalter zum Hinzufügen eines Bilds. Klicken Sie auf den Platzhalter, und wählen Sie das hinzuzufügende Bild aus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112" name="Gruppe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4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5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6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7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8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9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20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21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22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23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24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125" name="Bildplatzhalter 33" descr="Leerer Platzhalter zum Hinzufügen eines Bilds. Klicken Sie auf den Platzhalter, und wählen Sie das hinzuzufügende Bild aus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6" name="Textplatzhalt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grpSp>
        <p:nvGrpSpPr>
          <p:cNvPr id="8" name="Gruppe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ihand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" name="Freihand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grpSp>
          <p:nvGrpSpPr>
            <p:cNvPr id="11" name="Gruppe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ihand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dirty="0"/>
              </a:p>
            </p:txBody>
          </p:sp>
          <p:sp>
            <p:nvSpPr>
              <p:cNvPr id="21" name="Freihand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dirty="0"/>
              </a:p>
            </p:txBody>
          </p:sp>
        </p:grpSp>
        <p:sp>
          <p:nvSpPr>
            <p:cNvPr id="12" name="Freihand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3" name="Freihand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4" name="Freihand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5" name="Freihand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6" name="Freihand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7" name="Freihand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8" name="Freihand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9" name="Freihand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3C2DF7EF-A0C8-4941-AC2F-3653825E87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47" y="693757"/>
            <a:ext cx="1889990" cy="125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AC84B1D1-08E2-48CB-82D9-FFFD910CE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15" y="833126"/>
            <a:ext cx="1889990" cy="125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8A866E0B-029F-4E92-87B5-1054CE94AE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229" y="629962"/>
            <a:ext cx="1889990" cy="125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8764AC3F-51BF-4924-9589-E0590F19E4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871" y="927674"/>
            <a:ext cx="1889990" cy="125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mit Beschrift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grpSp>
        <p:nvGrpSpPr>
          <p:cNvPr id="9" name="Gruppe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2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3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4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5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6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7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8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9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0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1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36" name="Bildplatzhalter 33" descr="Leerer Platzhalter zum Hinzufügen eines Bilds. Klicken Sie auf den Platzhalter, und wählen Sie das hinzuzufügende Bild aus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9" name="Textplatzhalt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grpSp>
        <p:nvGrpSpPr>
          <p:cNvPr id="22" name="Gruppe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4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5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37" name="Bildplatzhalter 33" descr="Leerer Platzhalter zum Hinzufügen eines Bilds. Klicken Sie auf den Platzhalter, und wählen Sie das hinzuzufügende Bild aus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0" name="Textplatzhalt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xmlns="" id="{9A84A44E-E6F9-4599-8F1E-AB84DFA34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871" y="614193"/>
            <a:ext cx="1889990" cy="125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mit Beschrift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grpSp>
        <p:nvGrpSpPr>
          <p:cNvPr id="52" name="Gruppe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54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55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56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57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58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59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60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61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62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63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64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79" name="Bildplatzhalter 33" descr="Leerer Platzhalter zum Hinzufügen eines Bilds. Klicken Sie auf den Platzhalter, und wählen Sie das hinzuzufügende Bild aus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1" name="Textplatzhalt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grpSp>
        <p:nvGrpSpPr>
          <p:cNvPr id="84" name="Gruppe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6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7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8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9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0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1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2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3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4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5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6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78" name="Bildplatzhalter 33" descr="Leerer Platzhalter zum Hinzufügen eines Bilds. Klicken Sie auf den Platzhalter, und wählen Sie das hinzuzufügende Bild aus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2" name="Textplatzhalt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grpSp>
        <p:nvGrpSpPr>
          <p:cNvPr id="97" name="Gruppe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9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0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1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2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3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4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5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6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7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8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9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80" name="Bildplatzhalter 33" descr="Leerer Platzhalter zum Hinzufügen eines Bilds. Klicken Sie auf den Platzhalter, und wählen Sie das hinzuzufügende Bild aus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3" name="Textplatzhalt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dirty="0"/>
              <a:t>Textmasterformate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-DE" dirty="0"/>
              <a:t> </a:t>
            </a:r>
          </a:p>
        </p:txBody>
      </p:sp>
      <p:pic>
        <p:nvPicPr>
          <p:cNvPr id="1028" name="Picture 4" descr="E:\Stöppken\logo_briefkopf_ohn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235" y="1625600"/>
            <a:ext cx="4494334" cy="269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6573206-D600-4F0E-BE92-AED70E4C6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Organisatorischer Rahmen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C41BB6E-69ED-4339-8D6A-EDDB56529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9737467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 </a:t>
            </a:r>
            <a:r>
              <a:rPr lang="de-DE" dirty="0" smtClean="0">
                <a:solidFill>
                  <a:schemeClr val="tx2"/>
                </a:solidFill>
              </a:rPr>
              <a:t>Gruppenform/Betreuung</a:t>
            </a:r>
            <a:endParaRPr lang="de-DE" dirty="0">
              <a:solidFill>
                <a:schemeClr val="tx2"/>
              </a:solidFill>
            </a:endParaRPr>
          </a:p>
          <a:p>
            <a:r>
              <a:rPr lang="de-DE" sz="2200" dirty="0">
                <a:solidFill>
                  <a:schemeClr val="tx2"/>
                </a:solidFill>
              </a:rPr>
              <a:t>zwei Gruppen mit jeweils 15-25 </a:t>
            </a:r>
            <a:r>
              <a:rPr lang="de-DE" sz="2200" dirty="0" smtClean="0">
                <a:solidFill>
                  <a:schemeClr val="tx2"/>
                </a:solidFill>
              </a:rPr>
              <a:t>Kindern</a:t>
            </a:r>
            <a:endParaRPr lang="de-DE" sz="2200" dirty="0">
              <a:solidFill>
                <a:schemeClr val="tx2"/>
              </a:solidFill>
            </a:endParaRPr>
          </a:p>
          <a:p>
            <a:r>
              <a:rPr lang="de-DE" sz="2200" dirty="0" smtClean="0">
                <a:solidFill>
                  <a:schemeClr val="tx2"/>
                </a:solidFill>
              </a:rPr>
              <a:t>Funktionsräume/Gemeinschaftsräume/Kinderrestaurant</a:t>
            </a:r>
            <a:endParaRPr lang="de-DE" sz="2200" dirty="0">
              <a:solidFill>
                <a:schemeClr val="tx2"/>
              </a:solidFill>
            </a:endParaRPr>
          </a:p>
          <a:p>
            <a:r>
              <a:rPr lang="de-DE" sz="2200" dirty="0">
                <a:solidFill>
                  <a:schemeClr val="tx2"/>
                </a:solidFill>
              </a:rPr>
              <a:t>pädagogische Fachkräfte und Ergänzungskräfte nach vorgegebenem Betreuungsschlüssel</a:t>
            </a:r>
          </a:p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9720018" cy="228600"/>
          </a:xfrm>
        </p:spPr>
        <p:txBody>
          <a:bodyPr/>
          <a:lstStyle/>
          <a:p>
            <a:pPr algn="r" rtl="0"/>
            <a:fld id="{022B156B-59AE-415F-B24B-8756D48BB977}" type="slidenum">
              <a:rPr lang="de-DE" smtClean="0">
                <a:solidFill>
                  <a:schemeClr val="tx2"/>
                </a:solidFill>
              </a:rPr>
              <a:pPr algn="r" rtl="0"/>
              <a:t>10</a:t>
            </a:fld>
            <a:r>
              <a:rPr lang="de-DE" dirty="0" smtClean="0">
                <a:solidFill>
                  <a:schemeClr val="tx2"/>
                </a:solidFill>
              </a:rPr>
              <a:t> von 14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0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6573206-D600-4F0E-BE92-AED70E4C6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Organisatorischer Rahmen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EC4C99ED-C4F9-4CC8-A2AE-DC8D6066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5212" y="1825625"/>
            <a:ext cx="10058402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tx2"/>
                </a:solidFill>
              </a:rPr>
              <a:t>Öffnungs- und </a:t>
            </a:r>
            <a:r>
              <a:rPr lang="de-DE" dirty="0" smtClean="0">
                <a:solidFill>
                  <a:schemeClr val="tx2"/>
                </a:solidFill>
              </a:rPr>
              <a:t>Betreuungszeiten</a:t>
            </a:r>
            <a:endParaRPr lang="de-DE" dirty="0">
              <a:solidFill>
                <a:schemeClr val="tx2"/>
              </a:solidFill>
            </a:endParaRPr>
          </a:p>
          <a:p>
            <a:r>
              <a:rPr lang="de-DE" sz="2200" dirty="0">
                <a:solidFill>
                  <a:schemeClr val="tx2"/>
                </a:solidFill>
              </a:rPr>
              <a:t>Kernöffnungszeit zwischen 7 und 17 Uhr</a:t>
            </a:r>
          </a:p>
          <a:p>
            <a:r>
              <a:rPr lang="de-DE" sz="2200" dirty="0">
                <a:solidFill>
                  <a:schemeClr val="tx2"/>
                </a:solidFill>
              </a:rPr>
              <a:t>einen Tag pro Woche bis 18h</a:t>
            </a:r>
          </a:p>
          <a:p>
            <a:r>
              <a:rPr lang="de-DE" sz="2200" dirty="0">
                <a:solidFill>
                  <a:schemeClr val="tx2"/>
                </a:solidFill>
              </a:rPr>
              <a:t>Möglichkeit der individuellen Betreuungsanpassung durch flexibel einsetzbare Wochenstunden im Umfang </a:t>
            </a:r>
            <a:r>
              <a:rPr lang="de-DE" sz="2200" dirty="0" smtClean="0">
                <a:solidFill>
                  <a:schemeClr val="tx2"/>
                </a:solidFill>
              </a:rPr>
              <a:t>von</a:t>
            </a:r>
            <a:endParaRPr lang="de-DE" sz="2200" dirty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</a:pPr>
            <a:r>
              <a:rPr lang="de-DE" sz="2200" dirty="0">
                <a:solidFill>
                  <a:schemeClr val="tx2"/>
                </a:solidFill>
              </a:rPr>
              <a:t>25 Stunden</a:t>
            </a:r>
          </a:p>
          <a:p>
            <a:pPr lvl="1">
              <a:spcBef>
                <a:spcPts val="0"/>
              </a:spcBef>
            </a:pPr>
            <a:r>
              <a:rPr lang="de-DE" sz="2200" dirty="0">
                <a:solidFill>
                  <a:schemeClr val="tx2"/>
                </a:solidFill>
              </a:rPr>
              <a:t>35 Stunden</a:t>
            </a:r>
          </a:p>
          <a:p>
            <a:pPr lvl="1">
              <a:spcBef>
                <a:spcPts val="0"/>
              </a:spcBef>
            </a:pPr>
            <a:r>
              <a:rPr lang="de-DE" sz="2200" dirty="0">
                <a:solidFill>
                  <a:schemeClr val="tx2"/>
                </a:solidFill>
              </a:rPr>
              <a:t>45 Stunden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1065212" y="6019801"/>
            <a:ext cx="9727833" cy="228600"/>
          </a:xfrm>
        </p:spPr>
        <p:txBody>
          <a:bodyPr/>
          <a:lstStyle/>
          <a:p>
            <a:pPr algn="r" rtl="0"/>
            <a:fld id="{022B156B-59AE-415F-B24B-8756D48BB977}" type="slidenum">
              <a:rPr lang="de-DE" smtClean="0">
                <a:solidFill>
                  <a:schemeClr val="tx2"/>
                </a:solidFill>
              </a:rPr>
              <a:pPr algn="r" rtl="0"/>
              <a:t>11</a:t>
            </a:fld>
            <a:r>
              <a:rPr lang="de-DE" dirty="0" smtClean="0">
                <a:solidFill>
                  <a:schemeClr val="tx2"/>
                </a:solidFill>
              </a:rPr>
              <a:t> von 14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7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BB2301-E525-4436-81CB-92AEF5BAC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Organisatorischer Rahmen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5B75719-0832-4B52-A5A1-0C7E424B8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058402" cy="41879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sz="4000" dirty="0" smtClean="0">
                <a:solidFill>
                  <a:schemeClr val="tx2"/>
                </a:solidFill>
              </a:rPr>
              <a:t>Ernährung</a:t>
            </a:r>
          </a:p>
          <a:p>
            <a:r>
              <a:rPr lang="de-DE" sz="4000" dirty="0">
                <a:solidFill>
                  <a:schemeClr val="tx2"/>
                </a:solidFill>
              </a:rPr>
              <a:t>f</a:t>
            </a:r>
            <a:r>
              <a:rPr lang="de-DE" sz="4000" dirty="0" smtClean="0">
                <a:solidFill>
                  <a:schemeClr val="tx2"/>
                </a:solidFill>
              </a:rPr>
              <a:t>risches, ausgewogenes Frühstücksbuffet</a:t>
            </a:r>
          </a:p>
          <a:p>
            <a:r>
              <a:rPr lang="de-DE" sz="4000" dirty="0">
                <a:solidFill>
                  <a:schemeClr val="tx2"/>
                </a:solidFill>
              </a:rPr>
              <a:t>s</a:t>
            </a:r>
            <a:r>
              <a:rPr lang="de-DE" sz="4000" dirty="0" smtClean="0">
                <a:solidFill>
                  <a:schemeClr val="tx2"/>
                </a:solidFill>
              </a:rPr>
              <a:t>aisonales, gesundes Mittagessen auf die Bedürfnisse der Kinder abgestimmt</a:t>
            </a:r>
          </a:p>
          <a:p>
            <a:pPr marL="0" indent="0">
              <a:buNone/>
            </a:pPr>
            <a:r>
              <a:rPr lang="de-DE" sz="4000" dirty="0" smtClean="0">
                <a:solidFill>
                  <a:schemeClr val="tx2"/>
                </a:solidFill>
              </a:rPr>
              <a:t>Nachhaltigkeit</a:t>
            </a:r>
            <a:endParaRPr lang="de-DE" sz="4000" dirty="0">
              <a:solidFill>
                <a:schemeClr val="tx2"/>
              </a:solidFill>
            </a:endParaRPr>
          </a:p>
          <a:p>
            <a:r>
              <a:rPr lang="de-DE" sz="4000" dirty="0">
                <a:solidFill>
                  <a:schemeClr val="tx2"/>
                </a:solidFill>
              </a:rPr>
              <a:t>Befähigung der Kinder zu nachhaltigem Denken und Handeln</a:t>
            </a:r>
          </a:p>
          <a:p>
            <a:r>
              <a:rPr lang="de-DE" sz="4000" dirty="0">
                <a:solidFill>
                  <a:schemeClr val="tx2"/>
                </a:solidFill>
              </a:rPr>
              <a:t>Verstärkung des Themas durch Projektangebote</a:t>
            </a:r>
          </a:p>
          <a:p>
            <a:pPr marL="0" indent="0">
              <a:buNone/>
            </a:pPr>
            <a:r>
              <a:rPr lang="de-DE" sz="4000" b="1" dirty="0"/>
              <a:t>  </a:t>
            </a:r>
            <a:endParaRPr lang="de-DE" sz="4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2200" dirty="0"/>
              <a:t> </a:t>
            </a:r>
            <a:r>
              <a:rPr lang="de-DE" sz="2200" dirty="0">
                <a:solidFill>
                  <a:schemeClr val="tx2"/>
                </a:solidFill>
              </a:rPr>
              <a:t> 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9720018" cy="228600"/>
          </a:xfrm>
        </p:spPr>
        <p:txBody>
          <a:bodyPr/>
          <a:lstStyle/>
          <a:p>
            <a:pPr algn="r" rtl="0"/>
            <a:fld id="{022B156B-59AE-415F-B24B-8756D48BB977}" type="slidenum">
              <a:rPr lang="de-DE" smtClean="0">
                <a:solidFill>
                  <a:schemeClr val="tx2"/>
                </a:solidFill>
              </a:rPr>
              <a:pPr algn="r" rtl="0"/>
              <a:t>12</a:t>
            </a:fld>
            <a:r>
              <a:rPr lang="de-DE" dirty="0" smtClean="0">
                <a:solidFill>
                  <a:schemeClr val="tx2"/>
                </a:solidFill>
              </a:rPr>
              <a:t> von 14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6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BB2301-E525-4436-81CB-92AEF5BAC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Organisatorischer Rahmen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5B75719-0832-4B52-A5A1-0C7E424B8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058402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dirty="0" smtClean="0">
                <a:solidFill>
                  <a:schemeClr val="tx2"/>
                </a:solidFill>
              </a:rPr>
              <a:t>Jahresablauf</a:t>
            </a:r>
            <a:endParaRPr lang="de-DE" sz="2200" dirty="0">
              <a:solidFill>
                <a:schemeClr val="tx2"/>
              </a:solidFill>
            </a:endParaRPr>
          </a:p>
          <a:p>
            <a:r>
              <a:rPr lang="de-DE" sz="2200" dirty="0" smtClean="0">
                <a:solidFill>
                  <a:schemeClr val="tx2"/>
                </a:solidFill>
              </a:rPr>
              <a:t>Orientierung an landesüblichen Festen und Feierlichkeiten</a:t>
            </a:r>
          </a:p>
          <a:p>
            <a:r>
              <a:rPr lang="de-DE" sz="2200" dirty="0">
                <a:solidFill>
                  <a:schemeClr val="tx2"/>
                </a:solidFill>
              </a:rPr>
              <a:t>a</a:t>
            </a:r>
            <a:r>
              <a:rPr lang="de-DE" sz="2200" dirty="0" smtClean="0">
                <a:solidFill>
                  <a:schemeClr val="tx2"/>
                </a:solidFill>
              </a:rPr>
              <a:t>ktive Mitgestaltung der Kinder</a:t>
            </a:r>
          </a:p>
          <a:p>
            <a:r>
              <a:rPr lang="de-DE" sz="2200" dirty="0">
                <a:solidFill>
                  <a:schemeClr val="tx2"/>
                </a:solidFill>
              </a:rPr>
              <a:t>i</a:t>
            </a:r>
            <a:r>
              <a:rPr lang="de-DE" sz="2200" dirty="0" smtClean="0">
                <a:solidFill>
                  <a:schemeClr val="tx2"/>
                </a:solidFill>
              </a:rPr>
              <a:t>nterkulturelles Handeln</a:t>
            </a:r>
          </a:p>
          <a:p>
            <a:pPr marL="0" indent="0">
              <a:buNone/>
            </a:pPr>
            <a:r>
              <a:rPr lang="de-DE" sz="2200" dirty="0" smtClean="0">
                <a:solidFill>
                  <a:schemeClr val="tx2"/>
                </a:solidFill>
              </a:rPr>
              <a:t>Elternmitwirkung</a:t>
            </a:r>
          </a:p>
          <a:p>
            <a:r>
              <a:rPr lang="de-DE" sz="2200" dirty="0">
                <a:solidFill>
                  <a:schemeClr val="tx2"/>
                </a:solidFill>
              </a:rPr>
              <a:t>j</a:t>
            </a:r>
            <a:r>
              <a:rPr lang="de-DE" sz="2200" dirty="0" smtClean="0">
                <a:solidFill>
                  <a:schemeClr val="tx2"/>
                </a:solidFill>
              </a:rPr>
              <a:t>ede Familie wird aktives Mitglied im Verein</a:t>
            </a:r>
          </a:p>
          <a:p>
            <a:r>
              <a:rPr lang="de-DE" sz="2200" dirty="0" smtClean="0">
                <a:solidFill>
                  <a:schemeClr val="tx2"/>
                </a:solidFill>
              </a:rPr>
              <a:t>Verpflichtung über 20 Elternstunden im Jahr</a:t>
            </a:r>
          </a:p>
          <a:p>
            <a:pPr marL="0" indent="0">
              <a:buNone/>
            </a:pPr>
            <a:endParaRPr lang="de-DE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2200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9720018" cy="228600"/>
          </a:xfrm>
        </p:spPr>
        <p:txBody>
          <a:bodyPr/>
          <a:lstStyle/>
          <a:p>
            <a:pPr algn="r" rtl="0"/>
            <a:fld id="{022B156B-59AE-415F-B24B-8756D48BB977}" type="slidenum">
              <a:rPr lang="de-DE" smtClean="0">
                <a:solidFill>
                  <a:schemeClr val="tx2"/>
                </a:solidFill>
              </a:rPr>
              <a:pPr algn="r" rtl="0"/>
              <a:t>13</a:t>
            </a:fld>
            <a:r>
              <a:rPr lang="de-DE" dirty="0" smtClean="0">
                <a:solidFill>
                  <a:schemeClr val="tx2"/>
                </a:solidFill>
              </a:rPr>
              <a:t> von 14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6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81D5A7BE-594E-4B9D-8543-B139E9CD2AC0}"/>
              </a:ext>
            </a:extLst>
          </p:cNvPr>
          <p:cNvSpPr/>
          <p:nvPr/>
        </p:nvSpPr>
        <p:spPr>
          <a:xfrm>
            <a:off x="1913862" y="2105247"/>
            <a:ext cx="75172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6000" b="1" dirty="0">
                <a:solidFill>
                  <a:schemeClr val="tx2"/>
                </a:solidFill>
              </a:rPr>
              <a:t>Danke für Ihre Aufmerksamkeit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9720018" cy="228600"/>
          </a:xfrm>
        </p:spPr>
        <p:txBody>
          <a:bodyPr/>
          <a:lstStyle/>
          <a:p>
            <a:pPr algn="r" rtl="0"/>
            <a:fld id="{022B156B-59AE-415F-B24B-8756D48BB977}" type="slidenum">
              <a:rPr lang="de-DE" smtClean="0">
                <a:solidFill>
                  <a:schemeClr val="tx2"/>
                </a:solidFill>
              </a:rPr>
              <a:pPr algn="r" rtl="0"/>
              <a:t>14</a:t>
            </a:fld>
            <a:r>
              <a:rPr lang="de-DE" dirty="0" smtClean="0">
                <a:solidFill>
                  <a:schemeClr val="tx2"/>
                </a:solidFill>
              </a:rPr>
              <a:t> von 14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7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tx2"/>
                </a:solidFill>
              </a:rPr>
              <a:t>Inhaltsverzeichnis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de-DE" sz="2200" dirty="0" smtClean="0">
                <a:solidFill>
                  <a:schemeClr val="tx2"/>
                </a:solidFill>
              </a:rPr>
              <a:t>Einleitung</a:t>
            </a:r>
          </a:p>
          <a:p>
            <a:pPr marL="457200" indent="-457200">
              <a:buAutoNum type="arabicPeriod"/>
            </a:pPr>
            <a:r>
              <a:rPr lang="de-DE" sz="2200" dirty="0" smtClean="0">
                <a:solidFill>
                  <a:schemeClr val="tx2"/>
                </a:solidFill>
              </a:rPr>
              <a:t>Grundsatz</a:t>
            </a:r>
          </a:p>
          <a:p>
            <a:pPr marL="457200" indent="-457200">
              <a:buAutoNum type="arabicPeriod"/>
            </a:pPr>
            <a:r>
              <a:rPr lang="de-DE" sz="2200" dirty="0" smtClean="0">
                <a:solidFill>
                  <a:schemeClr val="tx2"/>
                </a:solidFill>
              </a:rPr>
              <a:t>Leitgedanken</a:t>
            </a:r>
          </a:p>
          <a:p>
            <a:pPr marL="457200" indent="-457200">
              <a:buAutoNum type="arabicPeriod"/>
            </a:pPr>
            <a:r>
              <a:rPr lang="de-DE" sz="2200" dirty="0">
                <a:solidFill>
                  <a:schemeClr val="tx2"/>
                </a:solidFill>
              </a:rPr>
              <a:t>G</a:t>
            </a:r>
            <a:r>
              <a:rPr lang="de-DE" sz="2200" dirty="0" smtClean="0">
                <a:solidFill>
                  <a:schemeClr val="tx2"/>
                </a:solidFill>
              </a:rPr>
              <a:t>rundlegende pädagogische Prinzipien</a:t>
            </a:r>
          </a:p>
          <a:p>
            <a:pPr marL="457200" indent="-457200">
              <a:buAutoNum type="arabicPeriod"/>
            </a:pPr>
            <a:r>
              <a:rPr lang="de-DE" sz="2200" dirty="0">
                <a:solidFill>
                  <a:schemeClr val="tx2"/>
                </a:solidFill>
              </a:rPr>
              <a:t>O</a:t>
            </a:r>
            <a:r>
              <a:rPr lang="de-DE" sz="2200" dirty="0" smtClean="0">
                <a:solidFill>
                  <a:schemeClr val="tx2"/>
                </a:solidFill>
              </a:rPr>
              <a:t>rganisatorischer Rahmen</a:t>
            </a:r>
            <a:endParaRPr lang="de-DE" sz="2200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9727834" cy="228600"/>
          </a:xfrm>
        </p:spPr>
        <p:txBody>
          <a:bodyPr/>
          <a:lstStyle/>
          <a:p>
            <a:pPr algn="r" rtl="0"/>
            <a:fld id="{022B156B-59AE-415F-B24B-8756D48BB977}" type="slidenum">
              <a:rPr lang="de-DE" smtClean="0">
                <a:solidFill>
                  <a:schemeClr val="tx2"/>
                </a:solidFill>
              </a:rPr>
              <a:pPr algn="r" rtl="0"/>
              <a:t>2</a:t>
            </a:fld>
            <a:r>
              <a:rPr lang="de-DE" dirty="0" smtClean="0">
                <a:solidFill>
                  <a:schemeClr val="tx2"/>
                </a:solidFill>
              </a:rPr>
              <a:t> von 14</a:t>
            </a:r>
            <a:endParaRPr lang="de-DE" dirty="0">
              <a:solidFill>
                <a:schemeClr val="tx2"/>
              </a:solidFill>
            </a:endParaRPr>
          </a:p>
        </p:txBody>
      </p:sp>
      <p:pic>
        <p:nvPicPr>
          <p:cNvPr id="1026" name="Picture 2" descr="E:\Stöppken\logo_briefkopf_ohne_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911" y="649532"/>
            <a:ext cx="1890713" cy="12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70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396A7CD-FDB7-4081-96C3-B47B8A388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/>
                </a:solidFill>
              </a:rPr>
              <a:t>Einleitung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3BB75A7B-8314-49E1-8D76-AC137AC23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5212" y="1786548"/>
            <a:ext cx="10058402" cy="4187952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Zusammenkunft unzufriedener Eltern Anfang 2019</a:t>
            </a:r>
          </a:p>
          <a:p>
            <a:r>
              <a:rPr lang="de-DE" dirty="0" smtClean="0">
                <a:solidFill>
                  <a:schemeClr val="tx2"/>
                </a:solidFill>
              </a:rPr>
              <a:t>Gründung des Vereins „</a:t>
            </a:r>
            <a:r>
              <a:rPr lang="de-DE" dirty="0" err="1" smtClean="0">
                <a:solidFill>
                  <a:schemeClr val="tx2"/>
                </a:solidFill>
              </a:rPr>
              <a:t>Stöppken</a:t>
            </a:r>
            <a:r>
              <a:rPr lang="de-DE" dirty="0" smtClean="0">
                <a:solidFill>
                  <a:schemeClr val="tx2"/>
                </a:solidFill>
              </a:rPr>
              <a:t>“</a:t>
            </a:r>
          </a:p>
          <a:p>
            <a:r>
              <a:rPr lang="de-DE" dirty="0">
                <a:solidFill>
                  <a:schemeClr val="tx2"/>
                </a:solidFill>
              </a:rPr>
              <a:t>g</a:t>
            </a:r>
            <a:r>
              <a:rPr lang="de-DE" dirty="0" smtClean="0">
                <a:solidFill>
                  <a:schemeClr val="tx2"/>
                </a:solidFill>
              </a:rPr>
              <a:t>emeinsamer Wunsch nach alternativer Betreuung</a:t>
            </a:r>
            <a:endParaRPr lang="de-DE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smtClean="0">
                <a:solidFill>
                  <a:schemeClr val="tx2"/>
                </a:solidFill>
              </a:rPr>
              <a:t>         - aktive Mitbestimmung der Eltern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2"/>
                </a:solidFill>
              </a:rPr>
              <a:t>          - Partizipation der Kinder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2"/>
                </a:solidFill>
              </a:rPr>
              <a:t>          - demokratischer Alltag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1065212" y="6019801"/>
            <a:ext cx="9727833" cy="228600"/>
          </a:xfrm>
        </p:spPr>
        <p:txBody>
          <a:bodyPr/>
          <a:lstStyle/>
          <a:p>
            <a:pPr algn="r" rtl="0"/>
            <a:fld id="{022B156B-59AE-415F-B24B-8756D48BB977}" type="slidenum">
              <a:rPr lang="de-DE" smtClean="0">
                <a:solidFill>
                  <a:schemeClr val="tx2"/>
                </a:solidFill>
              </a:rPr>
              <a:pPr algn="r" rtl="0"/>
              <a:t>3</a:t>
            </a:fld>
            <a:r>
              <a:rPr lang="de-DE" dirty="0" smtClean="0">
                <a:solidFill>
                  <a:schemeClr val="tx2"/>
                </a:solidFill>
              </a:rPr>
              <a:t> von 14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4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AD19969-210C-4F36-B9CD-E2778ED0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Grundsatz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6F2191F7-9FFE-4302-BEDF-53AFD23FD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6298" y="1825625"/>
            <a:ext cx="10177316" cy="4187952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Einrichtung zur familienergänzenden Betreuung</a:t>
            </a:r>
          </a:p>
          <a:p>
            <a:r>
              <a:rPr lang="de-DE" dirty="0" smtClean="0">
                <a:solidFill>
                  <a:schemeClr val="tx2"/>
                </a:solidFill>
              </a:rPr>
              <a:t>Betreuung für Kinder im Alter von zwei bis zur Einschulung</a:t>
            </a:r>
          </a:p>
          <a:p>
            <a:r>
              <a:rPr lang="de-DE" dirty="0" smtClean="0">
                <a:solidFill>
                  <a:schemeClr val="tx2"/>
                </a:solidFill>
              </a:rPr>
              <a:t>Identifizierung der Eltern mit gemeinsam organisierter und verwalteter Kinderbetreuung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1065212" y="6019801"/>
            <a:ext cx="9727833" cy="228600"/>
          </a:xfrm>
        </p:spPr>
        <p:txBody>
          <a:bodyPr/>
          <a:lstStyle/>
          <a:p>
            <a:pPr algn="r" rtl="0"/>
            <a:fld id="{022B156B-59AE-415F-B24B-8756D48BB977}" type="slidenum">
              <a:rPr lang="de-DE" smtClean="0">
                <a:solidFill>
                  <a:schemeClr val="tx2"/>
                </a:solidFill>
              </a:rPr>
              <a:pPr algn="r" rtl="0"/>
              <a:t>4</a:t>
            </a:fld>
            <a:r>
              <a:rPr lang="de-DE" dirty="0" smtClean="0">
                <a:solidFill>
                  <a:schemeClr val="tx2"/>
                </a:solidFill>
              </a:rPr>
              <a:t> von 14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BE6B418-CE5D-4E34-B6D2-2F8ED87C3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Leitgedanken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CE1EC3BA-5F1C-4778-AFFE-172342AB4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5212" y="1825624"/>
            <a:ext cx="10058402" cy="4727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200" dirty="0">
                <a:solidFill>
                  <a:schemeClr val="tx2"/>
                </a:solidFill>
              </a:rPr>
              <a:t>Die Kindertagesstätte „</a:t>
            </a:r>
            <a:r>
              <a:rPr lang="de-DE" sz="2200" dirty="0" err="1">
                <a:solidFill>
                  <a:schemeClr val="tx2"/>
                </a:solidFill>
              </a:rPr>
              <a:t>Stöppken</a:t>
            </a:r>
            <a:r>
              <a:rPr lang="de-DE" sz="2200" dirty="0">
                <a:solidFill>
                  <a:schemeClr val="tx2"/>
                </a:solidFill>
              </a:rPr>
              <a:t>“ ist ein Haus für </a:t>
            </a:r>
            <a:r>
              <a:rPr lang="de-DE" sz="2200" dirty="0" smtClean="0">
                <a:solidFill>
                  <a:schemeClr val="tx2"/>
                </a:solidFill>
              </a:rPr>
              <a:t>Kinder!</a:t>
            </a:r>
            <a:endParaRPr lang="de-DE" sz="2200" dirty="0">
              <a:solidFill>
                <a:schemeClr val="tx2"/>
              </a:solidFill>
            </a:endParaRPr>
          </a:p>
          <a:p>
            <a:r>
              <a:rPr lang="de-DE" sz="2200" dirty="0" smtClean="0">
                <a:solidFill>
                  <a:schemeClr val="tx2"/>
                </a:solidFill>
              </a:rPr>
              <a:t>Kinder </a:t>
            </a:r>
            <a:r>
              <a:rPr lang="de-DE" sz="2200" dirty="0">
                <a:solidFill>
                  <a:schemeClr val="tx2"/>
                </a:solidFill>
              </a:rPr>
              <a:t>spielen, leben und </a:t>
            </a:r>
            <a:r>
              <a:rPr lang="de-DE" sz="2200" dirty="0" smtClean="0">
                <a:solidFill>
                  <a:schemeClr val="tx2"/>
                </a:solidFill>
              </a:rPr>
              <a:t>lernen in </a:t>
            </a:r>
            <a:r>
              <a:rPr lang="de-DE" sz="2200" dirty="0">
                <a:solidFill>
                  <a:schemeClr val="tx2"/>
                </a:solidFill>
              </a:rPr>
              <a:t>verschiedenen Gruppen </a:t>
            </a:r>
            <a:r>
              <a:rPr lang="de-DE" sz="2200" dirty="0" smtClean="0">
                <a:solidFill>
                  <a:schemeClr val="tx2"/>
                </a:solidFill>
              </a:rPr>
              <a:t>miteinander</a:t>
            </a:r>
            <a:endParaRPr lang="de-DE" sz="2200" dirty="0">
              <a:solidFill>
                <a:schemeClr val="tx2"/>
              </a:solidFill>
            </a:endParaRPr>
          </a:p>
          <a:p>
            <a:r>
              <a:rPr lang="de-DE" sz="2200" dirty="0" smtClean="0">
                <a:solidFill>
                  <a:schemeClr val="tx2"/>
                </a:solidFill>
              </a:rPr>
              <a:t>Wahrnehmung und Wertschätzung als eigenständige Individuen</a:t>
            </a:r>
          </a:p>
          <a:p>
            <a:r>
              <a:rPr lang="de-DE" sz="2200" dirty="0" smtClean="0">
                <a:solidFill>
                  <a:schemeClr val="tx2"/>
                </a:solidFill>
              </a:rPr>
              <a:t>Sicherheit </a:t>
            </a:r>
            <a:r>
              <a:rPr lang="de-DE" sz="2200" dirty="0">
                <a:solidFill>
                  <a:schemeClr val="tx2"/>
                </a:solidFill>
              </a:rPr>
              <a:t>u</a:t>
            </a:r>
            <a:r>
              <a:rPr lang="de-DE" sz="2200" dirty="0" smtClean="0">
                <a:solidFill>
                  <a:schemeClr val="tx2"/>
                </a:solidFill>
              </a:rPr>
              <a:t>nd Geborgenheit durch strukturierte Rahmenbedingungen, verlässliche Rituale und verbindliche Beziehungen</a:t>
            </a:r>
          </a:p>
          <a:p>
            <a:r>
              <a:rPr lang="de-DE" sz="2200" dirty="0" smtClean="0">
                <a:solidFill>
                  <a:schemeClr val="tx2"/>
                </a:solidFill>
              </a:rPr>
              <a:t>Unterstützung der Kinder gemäß ihrer Stärken</a:t>
            </a:r>
            <a:endParaRPr lang="de-DE" sz="2200" dirty="0">
              <a:solidFill>
                <a:schemeClr val="tx2"/>
              </a:solidFill>
            </a:endParaRPr>
          </a:p>
          <a:p>
            <a:r>
              <a:rPr lang="de-DE" sz="2200" dirty="0" smtClean="0">
                <a:solidFill>
                  <a:schemeClr val="tx2"/>
                </a:solidFill>
              </a:rPr>
              <a:t>Angebot von Freiräumen</a:t>
            </a:r>
            <a:endParaRPr lang="de-DE" sz="2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2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9720018" cy="228600"/>
          </a:xfrm>
        </p:spPr>
        <p:txBody>
          <a:bodyPr/>
          <a:lstStyle/>
          <a:p>
            <a:pPr algn="r" rtl="0"/>
            <a:fld id="{022B156B-59AE-415F-B24B-8756D48BB977}" type="slidenum">
              <a:rPr lang="de-DE" smtClean="0">
                <a:solidFill>
                  <a:schemeClr val="tx2"/>
                </a:solidFill>
              </a:rPr>
              <a:pPr algn="r" rtl="0"/>
              <a:t>5</a:t>
            </a:fld>
            <a:r>
              <a:rPr lang="de-DE" dirty="0" smtClean="0">
                <a:solidFill>
                  <a:schemeClr val="tx2"/>
                </a:solidFill>
              </a:rPr>
              <a:t> von 14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1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64E518-B178-4A34-9DFD-6C0D1EABF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Leitgedanken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2BF1F201-54EC-4C69-BDE8-89B1EBEC0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5212" y="1953216"/>
            <a:ext cx="10058402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dirty="0">
                <a:solidFill>
                  <a:schemeClr val="tx2"/>
                </a:solidFill>
              </a:rPr>
              <a:t>Die Kindertagesstätte „</a:t>
            </a:r>
            <a:r>
              <a:rPr lang="de-DE" sz="2200" dirty="0" err="1">
                <a:solidFill>
                  <a:schemeClr val="tx2"/>
                </a:solidFill>
              </a:rPr>
              <a:t>Stöppken</a:t>
            </a:r>
            <a:r>
              <a:rPr lang="de-DE" sz="2200" dirty="0">
                <a:solidFill>
                  <a:schemeClr val="tx2"/>
                </a:solidFill>
              </a:rPr>
              <a:t>“ ist ein Haus für </a:t>
            </a:r>
            <a:r>
              <a:rPr lang="de-DE" sz="2200" dirty="0" smtClean="0">
                <a:solidFill>
                  <a:schemeClr val="tx2"/>
                </a:solidFill>
              </a:rPr>
              <a:t>Familien!</a:t>
            </a:r>
          </a:p>
          <a:p>
            <a:r>
              <a:rPr lang="de-DE" sz="2200" dirty="0" smtClean="0">
                <a:solidFill>
                  <a:schemeClr val="tx2"/>
                </a:solidFill>
              </a:rPr>
              <a:t>Beteiligung der Familien an der Arbeit mit und für die Kinder</a:t>
            </a:r>
          </a:p>
          <a:p>
            <a:r>
              <a:rPr lang="de-DE" sz="2200" dirty="0" smtClean="0">
                <a:solidFill>
                  <a:schemeClr val="tx2"/>
                </a:solidFill>
              </a:rPr>
              <a:t>Einbringen der Eltern auf vielfältige Weise</a:t>
            </a:r>
          </a:p>
          <a:p>
            <a:r>
              <a:rPr lang="de-DE" sz="2200" dirty="0">
                <a:solidFill>
                  <a:schemeClr val="tx2"/>
                </a:solidFill>
              </a:rPr>
              <a:t>a</a:t>
            </a:r>
            <a:r>
              <a:rPr lang="de-DE" sz="2200" dirty="0" smtClean="0">
                <a:solidFill>
                  <a:schemeClr val="tx2"/>
                </a:solidFill>
              </a:rPr>
              <a:t>ktives Leben und Mitgestalten einer Erziehungspartnerschaft</a:t>
            </a:r>
          </a:p>
          <a:p>
            <a:pPr marL="0" indent="0">
              <a:buNone/>
            </a:pPr>
            <a:endParaRPr lang="de-DE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9720018" cy="228600"/>
          </a:xfrm>
        </p:spPr>
        <p:txBody>
          <a:bodyPr/>
          <a:lstStyle/>
          <a:p>
            <a:pPr algn="r" rtl="0"/>
            <a:fld id="{022B156B-59AE-415F-B24B-8756D48BB977}" type="slidenum">
              <a:rPr lang="de-DE" smtClean="0">
                <a:solidFill>
                  <a:schemeClr val="tx2"/>
                </a:solidFill>
              </a:rPr>
              <a:pPr algn="r" rtl="0"/>
              <a:t>6</a:t>
            </a:fld>
            <a:r>
              <a:rPr lang="de-DE" dirty="0" smtClean="0">
                <a:solidFill>
                  <a:schemeClr val="tx2"/>
                </a:solidFill>
              </a:rPr>
              <a:t> von 14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9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64E518-B178-4A34-9DFD-6C0D1EABF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Leitgedanken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2BF1F201-54EC-4C69-BDE8-89B1EBEC0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5212" y="2048909"/>
            <a:ext cx="10058402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dirty="0">
                <a:solidFill>
                  <a:schemeClr val="tx2"/>
                </a:solidFill>
              </a:rPr>
              <a:t>Die Kindertagesstätte „</a:t>
            </a:r>
            <a:r>
              <a:rPr lang="de-DE" sz="2200" dirty="0" err="1">
                <a:solidFill>
                  <a:schemeClr val="tx2"/>
                </a:solidFill>
              </a:rPr>
              <a:t>Stöppken</a:t>
            </a:r>
            <a:r>
              <a:rPr lang="de-DE" sz="2200" dirty="0">
                <a:solidFill>
                  <a:schemeClr val="tx2"/>
                </a:solidFill>
              </a:rPr>
              <a:t>“ ist ein Haus für </a:t>
            </a:r>
            <a:r>
              <a:rPr lang="de-DE" sz="2200" dirty="0" smtClean="0">
                <a:solidFill>
                  <a:schemeClr val="tx2"/>
                </a:solidFill>
              </a:rPr>
              <a:t>Mitarbeiter/innen!</a:t>
            </a:r>
            <a:endParaRPr lang="de-DE" sz="2200" dirty="0">
              <a:solidFill>
                <a:schemeClr val="tx2"/>
              </a:solidFill>
            </a:endParaRPr>
          </a:p>
          <a:p>
            <a:r>
              <a:rPr lang="de-DE" sz="2200" dirty="0" smtClean="0">
                <a:solidFill>
                  <a:schemeClr val="tx2"/>
                </a:solidFill>
              </a:rPr>
              <a:t>Bedingungen, </a:t>
            </a:r>
            <a:r>
              <a:rPr lang="de-DE" sz="2200" dirty="0">
                <a:solidFill>
                  <a:schemeClr val="tx2"/>
                </a:solidFill>
              </a:rPr>
              <a:t>unter denen alle Mitarbeiter pädagogisch gut arbeiten </a:t>
            </a:r>
            <a:r>
              <a:rPr lang="de-DE" sz="2200" dirty="0" smtClean="0">
                <a:solidFill>
                  <a:schemeClr val="tx2"/>
                </a:solidFill>
              </a:rPr>
              <a:t>können</a:t>
            </a:r>
            <a:endParaRPr lang="de-DE" sz="2200" dirty="0">
              <a:solidFill>
                <a:schemeClr val="tx2"/>
              </a:solidFill>
            </a:endParaRPr>
          </a:p>
          <a:p>
            <a:r>
              <a:rPr lang="de-DE" sz="2200" dirty="0" smtClean="0">
                <a:solidFill>
                  <a:schemeClr val="tx2"/>
                </a:solidFill>
              </a:rPr>
              <a:t>Anerkennung der Professionalität und Mitgestaltung des eigenen Arbeitsplatzes in hohem Maße</a:t>
            </a:r>
            <a:endParaRPr lang="de-DE" sz="2200" dirty="0">
              <a:solidFill>
                <a:schemeClr val="tx2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9720018" cy="228600"/>
          </a:xfrm>
        </p:spPr>
        <p:txBody>
          <a:bodyPr/>
          <a:lstStyle/>
          <a:p>
            <a:pPr algn="r" rtl="0"/>
            <a:fld id="{022B156B-59AE-415F-B24B-8756D48BB977}" type="slidenum">
              <a:rPr lang="de-DE" smtClean="0">
                <a:solidFill>
                  <a:schemeClr val="tx2"/>
                </a:solidFill>
              </a:rPr>
              <a:pPr algn="r" rtl="0"/>
              <a:t>7</a:t>
            </a:fld>
            <a:r>
              <a:rPr lang="de-DE" dirty="0" smtClean="0">
                <a:solidFill>
                  <a:schemeClr val="tx2"/>
                </a:solidFill>
              </a:rPr>
              <a:t> von 14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3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2024BE5-13B2-48E5-A663-22048AE9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844423"/>
            <a:ext cx="10058402" cy="1219200"/>
          </a:xfrm>
        </p:spPr>
        <p:txBody>
          <a:bodyPr>
            <a:normAutofit fontScale="90000"/>
          </a:bodyPr>
          <a:lstStyle/>
          <a:p>
            <a:r>
              <a:rPr lang="de-DE" sz="3800" b="1" dirty="0">
                <a:solidFill>
                  <a:schemeClr val="tx2"/>
                </a:solidFill>
              </a:rPr>
              <a:t>Grundlegende pädagogische </a:t>
            </a:r>
            <a:br>
              <a:rPr lang="de-DE" sz="3800" b="1" dirty="0">
                <a:solidFill>
                  <a:schemeClr val="tx2"/>
                </a:solidFill>
              </a:rPr>
            </a:br>
            <a:r>
              <a:rPr lang="de-DE" sz="3800" b="1" dirty="0">
                <a:solidFill>
                  <a:schemeClr val="tx2"/>
                </a:solidFill>
              </a:rPr>
              <a:t>Prinzipien</a:t>
            </a:r>
            <a:r>
              <a:rPr lang="de-DE" sz="3600" dirty="0">
                <a:solidFill>
                  <a:schemeClr val="tx2"/>
                </a:solidFill>
              </a:rPr>
              <a:t/>
            </a:r>
            <a:br>
              <a:rPr lang="de-DE" sz="3600" dirty="0">
                <a:solidFill>
                  <a:schemeClr val="tx2"/>
                </a:solidFill>
              </a:rPr>
            </a:b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C186F627-BC81-4826-B11C-C38E11B43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2999" y="2670048"/>
            <a:ext cx="4951414" cy="4187952"/>
          </a:xfrm>
        </p:spPr>
        <p:txBody>
          <a:bodyPr/>
          <a:lstStyle/>
          <a:p>
            <a:pPr marL="0" indent="0">
              <a:buNone/>
            </a:pPr>
            <a:r>
              <a:rPr lang="de-DE" sz="2200" dirty="0">
                <a:solidFill>
                  <a:schemeClr val="tx2"/>
                </a:solidFill>
              </a:rPr>
              <a:t>Als Grundlage unseres Bildungsauftrages verstehen wir die zehn Bildungsbereiche nach KIBIZ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1">
            <a:extLst>
              <a:ext uri="{FF2B5EF4-FFF2-40B4-BE49-F238E27FC236}">
                <a16:creationId xmlns:a16="http://schemas.microsoft.com/office/drawing/2014/main" xmlns="" id="{6634BC39-4E50-4D66-86F3-D618362D9BC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010032" y="1680308"/>
            <a:ext cx="4134338" cy="3899877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1065212" y="6019801"/>
            <a:ext cx="9727833" cy="228600"/>
          </a:xfrm>
        </p:spPr>
        <p:txBody>
          <a:bodyPr/>
          <a:lstStyle/>
          <a:p>
            <a:pPr algn="r" rtl="0"/>
            <a:fld id="{022B156B-59AE-415F-B24B-8756D48BB977}" type="slidenum">
              <a:rPr lang="de-DE" smtClean="0">
                <a:solidFill>
                  <a:schemeClr val="tx2"/>
                </a:solidFill>
              </a:rPr>
              <a:pPr algn="r" rtl="0"/>
              <a:t>8</a:t>
            </a:fld>
            <a:r>
              <a:rPr lang="de-DE" dirty="0" smtClean="0">
                <a:solidFill>
                  <a:schemeClr val="tx2"/>
                </a:solidFill>
              </a:rPr>
              <a:t> von 14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8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20248C5-C232-430C-A3E3-9EAD5AFAD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Grundlegende pädagogische </a:t>
            </a:r>
            <a:br>
              <a:rPr lang="de-DE" b="1" dirty="0">
                <a:solidFill>
                  <a:schemeClr val="tx2"/>
                </a:solidFill>
              </a:rPr>
            </a:br>
            <a:r>
              <a:rPr lang="de-DE" b="1" dirty="0">
                <a:solidFill>
                  <a:schemeClr val="tx2"/>
                </a:solidFill>
              </a:rPr>
              <a:t>Prinzipien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A01DCB2-128E-4C54-8C84-9391952BD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058402" cy="4187952"/>
          </a:xfrm>
        </p:spPr>
        <p:txBody>
          <a:bodyPr>
            <a:normAutofit/>
          </a:bodyPr>
          <a:lstStyle/>
          <a:p>
            <a:r>
              <a:rPr lang="de-DE" sz="2200" dirty="0">
                <a:solidFill>
                  <a:schemeClr val="tx2"/>
                </a:solidFill>
              </a:rPr>
              <a:t>t</a:t>
            </a:r>
            <a:r>
              <a:rPr lang="de-DE" sz="2200" dirty="0" smtClean="0">
                <a:solidFill>
                  <a:schemeClr val="tx2"/>
                </a:solidFill>
              </a:rPr>
              <a:t>eiloffenes Konzept mit festen Bezugsgruppen und offenen Angeboten</a:t>
            </a:r>
          </a:p>
          <a:p>
            <a:r>
              <a:rPr lang="de-DE" sz="2200" dirty="0">
                <a:solidFill>
                  <a:schemeClr val="tx2"/>
                </a:solidFill>
              </a:rPr>
              <a:t>a</a:t>
            </a:r>
            <a:r>
              <a:rPr lang="de-DE" sz="2200" dirty="0" smtClean="0">
                <a:solidFill>
                  <a:schemeClr val="tx2"/>
                </a:solidFill>
              </a:rPr>
              <a:t>ngelehnt an die Reggio-Pädagogik mit verschiedenen Funktionsräumen</a:t>
            </a:r>
          </a:p>
          <a:p>
            <a:r>
              <a:rPr lang="de-DE" sz="2200" dirty="0" smtClean="0">
                <a:solidFill>
                  <a:schemeClr val="tx2"/>
                </a:solidFill>
              </a:rPr>
              <a:t>Projektangebote</a:t>
            </a:r>
          </a:p>
          <a:p>
            <a:pPr marL="0" indent="0">
              <a:buNone/>
            </a:pPr>
            <a:endParaRPr lang="de-DE" sz="10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de-DE" sz="2200" dirty="0" smtClean="0">
                <a:solidFill>
                  <a:schemeClr val="tx2"/>
                </a:solidFill>
              </a:rPr>
              <a:t>Ziel </a:t>
            </a:r>
            <a:r>
              <a:rPr lang="de-DE" sz="2200" dirty="0">
                <a:solidFill>
                  <a:schemeClr val="tx2"/>
                </a:solidFill>
              </a:rPr>
              <a:t>ist es, das Kind in seiner Persönlichkeit zu stärken und seine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200" dirty="0">
                <a:solidFill>
                  <a:schemeClr val="tx2"/>
                </a:solidFill>
              </a:rPr>
              <a:t>   Begeisterungsfähigkeit zu </a:t>
            </a:r>
            <a:r>
              <a:rPr lang="de-DE" sz="2200" dirty="0" smtClean="0">
                <a:solidFill>
                  <a:schemeClr val="tx2"/>
                </a:solidFill>
              </a:rPr>
              <a:t>erhalten</a:t>
            </a:r>
            <a:endParaRPr lang="de-DE" sz="2200" dirty="0">
              <a:solidFill>
                <a:schemeClr val="tx2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9720018" cy="228600"/>
          </a:xfrm>
        </p:spPr>
        <p:txBody>
          <a:bodyPr/>
          <a:lstStyle/>
          <a:p>
            <a:pPr algn="r" rtl="0"/>
            <a:fld id="{022B156B-59AE-415F-B24B-8756D48BB977}" type="slidenum">
              <a:rPr lang="de-DE" smtClean="0">
                <a:solidFill>
                  <a:schemeClr val="tx2"/>
                </a:solidFill>
              </a:rPr>
              <a:pPr algn="r" rtl="0"/>
              <a:t>9</a:t>
            </a:fld>
            <a:r>
              <a:rPr lang="de-DE" dirty="0" smtClean="0">
                <a:solidFill>
                  <a:schemeClr val="tx2"/>
                </a:solidFill>
              </a:rPr>
              <a:t> von 14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4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darstellung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61_TF03431377_TF03431377.potx" id="{8BC5EDFC-603C-41EA-BFAB-531B9C30A46E}" vid="{68C19EAC-712E-4C12-96E5-0BA862346BC6}"/>
    </a:ext>
  </a:extLst>
</a:theme>
</file>

<file path=ppt/theme/theme2.xml><?xml version="1.0" encoding="utf-8"?>
<a:theme xmlns:a="http://schemas.openxmlformats.org/drawingml/2006/main" name="Office-Design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Naturpräsentation mit einem Landschaftsdesign (Breitbild)</Template>
  <TotalTime>0</TotalTime>
  <Words>371</Words>
  <Application>Microsoft Office PowerPoint</Application>
  <PresentationFormat>Benutzerdefiniert</PresentationFormat>
  <Paragraphs>88</Paragraphs>
  <Slides>14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Naturdarstellung 16:9</vt:lpstr>
      <vt:lpstr> </vt:lpstr>
      <vt:lpstr>Inhaltsverzeichnis</vt:lpstr>
      <vt:lpstr>Einleitung</vt:lpstr>
      <vt:lpstr>Grundsatz</vt:lpstr>
      <vt:lpstr>Leitgedanken</vt:lpstr>
      <vt:lpstr>Leitgedanken</vt:lpstr>
      <vt:lpstr>Leitgedanken</vt:lpstr>
      <vt:lpstr>Grundlegende pädagogische  Prinzipien </vt:lpstr>
      <vt:lpstr>Grundlegende pädagogische  Prinzipien</vt:lpstr>
      <vt:lpstr>Organisatorischer Rahmen</vt:lpstr>
      <vt:lpstr>Organisatorischer Rahmen</vt:lpstr>
      <vt:lpstr>Organisatorischer Rahmen</vt:lpstr>
      <vt:lpstr>Organisatorischer Rahmen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Paul-Rabe</cp:lastModifiedBy>
  <cp:revision>61</cp:revision>
  <cp:lastPrinted>2019-06-28T08:53:52Z</cp:lastPrinted>
  <dcterms:created xsi:type="dcterms:W3CDTF">2019-06-14T08:13:14Z</dcterms:created>
  <dcterms:modified xsi:type="dcterms:W3CDTF">2019-07-18T07:45:19Z</dcterms:modified>
</cp:coreProperties>
</file>