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267" r:id="rId3"/>
    <p:sldId id="263" r:id="rId4"/>
    <p:sldId id="271" r:id="rId5"/>
    <p:sldId id="272" r:id="rId6"/>
    <p:sldId id="262" r:id="rId7"/>
    <p:sldId id="260" r:id="rId8"/>
    <p:sldId id="268" r:id="rId9"/>
    <p:sldId id="269" r:id="rId10"/>
    <p:sldId id="270" r:id="rId11"/>
    <p:sldId id="259" r:id="rId12"/>
    <p:sldId id="273" r:id="rId13"/>
    <p:sldId id="258" r:id="rId14"/>
    <p:sldId id="274" r:id="rId15"/>
    <p:sldId id="275" r:id="rId16"/>
    <p:sldId id="277" r:id="rId17"/>
  </p:sldIdLst>
  <p:sldSz cx="9906000" cy="6858000" type="A4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E64"/>
    <a:srgbClr val="90EB81"/>
    <a:srgbClr val="09A749"/>
    <a:srgbClr val="56E13F"/>
    <a:srgbClr val="78F272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1" autoAdjust="0"/>
    <p:restoredTop sz="94464" autoAdjust="0"/>
  </p:normalViewPr>
  <p:slideViewPr>
    <p:cSldViewPr showGuides="1">
      <p:cViewPr>
        <p:scale>
          <a:sx n="100" d="100"/>
          <a:sy n="100" d="100"/>
        </p:scale>
        <p:origin x="-252" y="-2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E2FCB-38EE-4209-ADB0-48C493D5090D}" type="datetimeFigureOut">
              <a:rPr lang="de-DE" smtClean="0"/>
              <a:t>21.11.2019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5710"/>
            <a:ext cx="5438775" cy="44665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AD19D-7E8C-4891-AE96-66D96D891F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9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5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4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8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19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0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31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6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1" y="514353"/>
            <a:ext cx="2743199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1" y="1676400"/>
            <a:ext cx="2743199" cy="4488904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0" cy="4488904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88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670925" y="5359401"/>
            <a:ext cx="168275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746626" y="6219826"/>
            <a:ext cx="5159375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1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1113" y="-7937"/>
            <a:ext cx="992822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746626" y="-7938"/>
            <a:ext cx="5159375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3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95300" y="848866"/>
            <a:ext cx="89154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95300" y="1988840"/>
            <a:ext cx="8915400" cy="421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150537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07268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Ausschuss für Soziales und Inklusion</a:t>
            </a: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745089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 userDrawn="1"/>
        </p:nvGrpSpPr>
        <p:grpSpPr bwMode="auto">
          <a:xfrm rot="159925">
            <a:off x="0" y="235202"/>
            <a:ext cx="9859535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4" y="6165304"/>
            <a:ext cx="2088000" cy="592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7" r:id="rId2"/>
    <p:sldLayoutId id="2147483776" r:id="rId3"/>
    <p:sldLayoutId id="2147483775" r:id="rId4"/>
    <p:sldLayoutId id="2147483774" r:id="rId5"/>
    <p:sldLayoutId id="2147483773" r:id="rId6"/>
    <p:sldLayoutId id="2147483772" r:id="rId7"/>
    <p:sldLayoutId id="2147483771" r:id="rId8"/>
    <p:sldLayoutId id="2147483779" r:id="rId9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9A749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DE6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chemeClr val="accent2">
            <a:lumMod val="60000"/>
            <a:lumOff val="40000"/>
          </a:schemeClr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8504" y="908720"/>
            <a:ext cx="7896544" cy="2736304"/>
          </a:xfrm>
        </p:spPr>
        <p:txBody>
          <a:bodyPr>
            <a:noAutofit/>
          </a:bodyPr>
          <a:lstStyle/>
          <a:p>
            <a:pPr algn="ctr"/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600" dirty="0" smtClean="0"/>
              <a:t>Stabsstelle </a:t>
            </a:r>
            <a:r>
              <a:rPr lang="de-DE" sz="3600" dirty="0"/>
              <a:t/>
            </a:r>
            <a:br>
              <a:rPr lang="de-DE" sz="3600" dirty="0"/>
            </a:br>
            <a:r>
              <a:rPr lang="de-DE" sz="3600" dirty="0"/>
              <a:t>Demografischer Wandel</a:t>
            </a:r>
            <a:br>
              <a:rPr lang="de-DE" sz="3600" dirty="0"/>
            </a:br>
            <a:r>
              <a:rPr lang="de-DE" sz="3600" dirty="0"/>
              <a:t>Inklusion</a:t>
            </a:r>
            <a:br>
              <a:rPr lang="de-DE" sz="3600" dirty="0"/>
            </a:br>
            <a:r>
              <a:rPr lang="de-DE" sz="3600" dirty="0" smtClean="0"/>
              <a:t>Quartiersentwicklung und </a:t>
            </a:r>
            <a:r>
              <a:rPr lang="de-DE" sz="3600" dirty="0"/>
              <a:t/>
            </a:r>
            <a:br>
              <a:rPr lang="de-DE" sz="3600" dirty="0"/>
            </a:br>
            <a:r>
              <a:rPr lang="de-DE" sz="3600" dirty="0"/>
              <a:t>Ehrenamtskoordination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srgbClr val="FF0000"/>
              </a:solidFill>
            </a:endParaRPr>
          </a:p>
          <a:p>
            <a:pPr lvl="0" algn="ctr"/>
            <a:r>
              <a:rPr lang="de-DE" dirty="0" smtClean="0">
                <a:solidFill>
                  <a:srgbClr val="FF0000"/>
                </a:solidFill>
              </a:rPr>
              <a:t>        </a:t>
            </a:r>
          </a:p>
          <a:p>
            <a:pPr lvl="0" algn="ctr"/>
            <a:r>
              <a:rPr lang="de-DE" dirty="0" smtClean="0">
                <a:solidFill>
                  <a:srgbClr val="FF0000"/>
                </a:solidFill>
              </a:rPr>
              <a:t>Sachstandsbericht von 2017 bis heute</a:t>
            </a:r>
            <a:endParaRPr lang="de-DE" dirty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Ehrenamtskoordination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Sozialkonferenz September 2018 </a:t>
            </a:r>
          </a:p>
          <a:p>
            <a:pPr marL="0" indent="0" algn="ctr">
              <a:buNone/>
            </a:pPr>
            <a:endParaRPr lang="de-DE" dirty="0" smtClean="0"/>
          </a:p>
          <a:p>
            <a:pPr algn="ctr"/>
            <a:r>
              <a:rPr lang="de-DE" dirty="0" smtClean="0"/>
              <a:t>Fortbildung</a:t>
            </a:r>
          </a:p>
          <a:p>
            <a:pPr algn="ctr"/>
            <a:r>
              <a:rPr lang="de-DE" dirty="0" smtClean="0"/>
              <a:t>Wertschätzung</a:t>
            </a:r>
          </a:p>
          <a:p>
            <a:pPr algn="ctr"/>
            <a:r>
              <a:rPr lang="de-DE" dirty="0" smtClean="0"/>
              <a:t>Netzwerk</a:t>
            </a:r>
          </a:p>
          <a:p>
            <a:pPr algn="ctr"/>
            <a:r>
              <a:rPr lang="de-DE" dirty="0" smtClean="0"/>
              <a:t>Gewinnung von ehrenamtlichen Helfer*innen</a:t>
            </a:r>
          </a:p>
          <a:p>
            <a:pPr algn="ctr"/>
            <a:r>
              <a:rPr lang="de-DE" dirty="0" smtClean="0"/>
              <a:t>Zusammenarbeit mit Wirtschaft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Fortbildung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Fortbildung in Kooperation mit der VHS</a:t>
            </a:r>
          </a:p>
          <a:p>
            <a:pPr lvl="1"/>
            <a:r>
              <a:rPr lang="de-DE" dirty="0" smtClean="0"/>
              <a:t>Schulung 2019</a:t>
            </a:r>
          </a:p>
          <a:p>
            <a:pPr lvl="2"/>
            <a:r>
              <a:rPr lang="de-DE" dirty="0" smtClean="0"/>
              <a:t>Vereinsarbeit - Wie gewinne ich junge Menschen für meine Organisation?</a:t>
            </a:r>
          </a:p>
          <a:p>
            <a:pPr lvl="2"/>
            <a:r>
              <a:rPr lang="de-DE" dirty="0"/>
              <a:t>Welches Ehrenamt passt zu mir?</a:t>
            </a:r>
          </a:p>
          <a:p>
            <a:pPr lvl="2"/>
            <a:r>
              <a:rPr lang="de-DE" dirty="0" smtClean="0"/>
              <a:t>Effiziente und wirkungsvolle Antragstellung</a:t>
            </a:r>
          </a:p>
          <a:p>
            <a:pPr lvl="1"/>
            <a:r>
              <a:rPr lang="de-DE" dirty="0" smtClean="0">
                <a:solidFill>
                  <a:prstClr val="black"/>
                </a:solidFill>
              </a:rPr>
              <a:t>Geplante Schulung 1. Halbjahr 2020</a:t>
            </a:r>
          </a:p>
          <a:p>
            <a:pPr lvl="2"/>
            <a:r>
              <a:rPr lang="de-DE" dirty="0">
                <a:solidFill>
                  <a:prstClr val="black"/>
                </a:solidFill>
              </a:rPr>
              <a:t>Erfolgreich mit Freiwilligen und Ehrenamtlichen </a:t>
            </a:r>
            <a:r>
              <a:rPr lang="de-DE" dirty="0" smtClean="0">
                <a:solidFill>
                  <a:prstClr val="black"/>
                </a:solidFill>
              </a:rPr>
              <a:t>arbeiten</a:t>
            </a:r>
          </a:p>
          <a:p>
            <a:pPr lvl="2"/>
            <a:r>
              <a:rPr lang="de-DE" dirty="0">
                <a:solidFill>
                  <a:prstClr val="black"/>
                </a:solidFill>
              </a:rPr>
              <a:t>Welches Ehrenamt passt zu mir?</a:t>
            </a:r>
          </a:p>
          <a:p>
            <a:pPr lvl="2"/>
            <a:r>
              <a:rPr lang="de-DE" dirty="0" smtClean="0">
                <a:solidFill>
                  <a:prstClr val="black"/>
                </a:solidFill>
              </a:rPr>
              <a:t>Kuchenstand </a:t>
            </a:r>
            <a:r>
              <a:rPr lang="de-DE" dirty="0">
                <a:solidFill>
                  <a:prstClr val="black"/>
                </a:solidFill>
              </a:rPr>
              <a:t>und Grillwürstchen - und was ist mit Hygiene</a:t>
            </a:r>
          </a:p>
          <a:p>
            <a:pPr lvl="2"/>
            <a:r>
              <a:rPr lang="de-DE" dirty="0">
                <a:solidFill>
                  <a:prstClr val="black"/>
                </a:solidFill>
              </a:rPr>
              <a:t>und Sicherheit?</a:t>
            </a:r>
          </a:p>
          <a:p>
            <a:pPr lvl="2"/>
            <a:endParaRPr lang="de-DE" dirty="0">
              <a:solidFill>
                <a:prstClr val="black"/>
              </a:solidFill>
            </a:endParaRPr>
          </a:p>
          <a:p>
            <a:pPr lvl="2"/>
            <a:endParaRPr lang="de-DE" dirty="0">
              <a:solidFill>
                <a:prstClr val="black"/>
              </a:solidFill>
            </a:endParaRPr>
          </a:p>
          <a:p>
            <a:pPr lvl="2"/>
            <a:endParaRPr lang="de-DE" dirty="0">
              <a:solidFill>
                <a:prstClr val="black"/>
              </a:solidFill>
            </a:endParaRPr>
          </a:p>
          <a:p>
            <a:pPr marL="668337" lvl="2" indent="0">
              <a:buNone/>
            </a:pPr>
            <a:endParaRPr lang="de-DE" dirty="0" smtClean="0"/>
          </a:p>
          <a:p>
            <a:pPr marL="668337" lvl="2" indent="0">
              <a:buNone/>
            </a:pP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Wertschätzung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Ehrenamtskarte</a:t>
            </a:r>
          </a:p>
          <a:p>
            <a:pPr lvl="1"/>
            <a:r>
              <a:rPr lang="de-DE" dirty="0" smtClean="0"/>
              <a:t>Öffentlichkeitsarbeit</a:t>
            </a:r>
          </a:p>
          <a:p>
            <a:pPr lvl="1"/>
            <a:r>
              <a:rPr lang="de-DE" dirty="0" smtClean="0"/>
              <a:t>Zunahme der Antragstellung</a:t>
            </a:r>
          </a:p>
          <a:p>
            <a:pPr lvl="1"/>
            <a:r>
              <a:rPr lang="de-DE" dirty="0" smtClean="0"/>
              <a:t>Attraktivitätssteigerung durch Gewinnung neuer Partner </a:t>
            </a:r>
          </a:p>
          <a:p>
            <a:pPr lvl="1"/>
            <a:endParaRPr lang="de-DE" dirty="0" smtClean="0"/>
          </a:p>
          <a:p>
            <a:r>
              <a:rPr lang="de-DE" dirty="0" smtClean="0"/>
              <a:t>Erstellung eines Konzeptes </a:t>
            </a:r>
          </a:p>
          <a:p>
            <a:r>
              <a:rPr lang="de-DE" dirty="0" smtClean="0"/>
              <a:t>Suche von Sponsoren</a:t>
            </a:r>
          </a:p>
          <a:p>
            <a:pPr marL="393700" lvl="1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2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Aufbau eines Netzwerks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3 Netzwerk-Treffen</a:t>
            </a:r>
          </a:p>
          <a:p>
            <a:r>
              <a:rPr lang="de-DE" dirty="0" smtClean="0"/>
              <a:t>2 Projekte </a:t>
            </a:r>
          </a:p>
          <a:p>
            <a:pPr lvl="1"/>
            <a:r>
              <a:rPr lang="de-DE" dirty="0" smtClean="0"/>
              <a:t>Herbstferienprogramm Blaulichthelden</a:t>
            </a:r>
          </a:p>
          <a:p>
            <a:pPr lvl="1"/>
            <a:r>
              <a:rPr lang="de-DE" dirty="0" smtClean="0"/>
              <a:t>Lebendiger Adventskalender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168" y="2257797"/>
            <a:ext cx="2169790" cy="2664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184" y="836712"/>
            <a:ext cx="1080120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576" y="3861048"/>
            <a:ext cx="1163761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Gewinnung von ehrenamtlichen Helfer*innen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Schulung</a:t>
            </a:r>
          </a:p>
          <a:p>
            <a:pPr algn="ctr"/>
            <a:r>
              <a:rPr lang="de-DE" dirty="0" smtClean="0"/>
              <a:t>Gemeinsame Projekte</a:t>
            </a:r>
          </a:p>
          <a:p>
            <a:pPr algn="ctr"/>
            <a:r>
              <a:rPr lang="de-DE" dirty="0" smtClean="0"/>
              <a:t>Kontinuierliche Öffentlichkeitsarbeit 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0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Zusammenarbeit </a:t>
            </a:r>
            <a:r>
              <a:rPr lang="de-DE" dirty="0"/>
              <a:t>mit </a:t>
            </a:r>
            <a:r>
              <a:rPr lang="de-DE" dirty="0" smtClean="0"/>
              <a:t>Wirtschaft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WiW Marketing e.V.</a:t>
            </a:r>
          </a:p>
          <a:p>
            <a:pPr lvl="1"/>
            <a:r>
              <a:rPr lang="de-DE" dirty="0" smtClean="0"/>
              <a:t>Lieferservice Broschüre</a:t>
            </a:r>
          </a:p>
          <a:p>
            <a:pPr lvl="1"/>
            <a:r>
              <a:rPr lang="de-DE" dirty="0" smtClean="0"/>
              <a:t>Lichterfahrt</a:t>
            </a:r>
          </a:p>
          <a:p>
            <a:pPr lvl="1"/>
            <a:r>
              <a:rPr lang="de-DE" dirty="0" smtClean="0"/>
              <a:t>Familienfest 2020</a:t>
            </a:r>
            <a:endParaRPr lang="de-DE" dirty="0"/>
          </a:p>
          <a:p>
            <a:r>
              <a:rPr lang="de-DE" dirty="0" smtClean="0">
                <a:solidFill>
                  <a:prstClr val="black"/>
                </a:solidFill>
              </a:rPr>
              <a:t>Gesundheits- und </a:t>
            </a:r>
            <a:r>
              <a:rPr lang="de-DE" dirty="0" smtClean="0"/>
              <a:t>Pflegewirtschaft</a:t>
            </a:r>
          </a:p>
          <a:p>
            <a:pPr lvl="1"/>
            <a:r>
              <a:rPr lang="de-DE" dirty="0" smtClean="0"/>
              <a:t>Netzwerk Gesundheit</a:t>
            </a:r>
          </a:p>
          <a:p>
            <a:pPr lvl="1"/>
            <a:r>
              <a:rPr lang="de-DE" dirty="0" smtClean="0"/>
              <a:t>Pflegelotse</a:t>
            </a:r>
            <a:endParaRPr lang="de-DE" dirty="0"/>
          </a:p>
          <a:p>
            <a:r>
              <a:rPr lang="de-DE" dirty="0" smtClean="0"/>
              <a:t>Neue Herausforderung!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921496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Stabsstelle </a:t>
            </a:r>
            <a:br>
              <a:rPr lang="de-DE" sz="4000" dirty="0"/>
            </a:br>
            <a:r>
              <a:rPr lang="de-DE" sz="4000" dirty="0"/>
              <a:t>Demografischer Wandel</a:t>
            </a:r>
            <a:br>
              <a:rPr lang="de-DE" sz="4000" dirty="0"/>
            </a:br>
            <a:r>
              <a:rPr lang="de-DE" sz="4000" dirty="0"/>
              <a:t>Inklusion</a:t>
            </a:r>
            <a:br>
              <a:rPr lang="de-DE" sz="4000" dirty="0"/>
            </a:br>
            <a:r>
              <a:rPr lang="de-DE" sz="4000" dirty="0"/>
              <a:t>Quartiersentwicklung und </a:t>
            </a:r>
            <a:br>
              <a:rPr lang="de-DE" sz="4000" dirty="0"/>
            </a:br>
            <a:r>
              <a:rPr lang="de-DE" sz="4000" dirty="0"/>
              <a:t>Ehrenamtskoordination</a:t>
            </a: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533400" y="4437112"/>
            <a:ext cx="7854695" cy="1440160"/>
          </a:xfrm>
        </p:spPr>
        <p:txBody>
          <a:bodyPr/>
          <a:lstStyle/>
          <a:p>
            <a:pPr algn="ctr"/>
            <a:r>
              <a:rPr lang="de-DE" sz="4000" dirty="0" smtClean="0"/>
              <a:t>Vielen Dank für Ihre Aufmerksamkeit</a:t>
            </a:r>
            <a:endParaRPr lang="de-DE" sz="400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1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Demografischer Wandel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Sozialraumplanung</a:t>
            </a:r>
          </a:p>
          <a:p>
            <a:pPr algn="ctr"/>
            <a:r>
              <a:rPr lang="de-DE" dirty="0" smtClean="0"/>
              <a:t>Integriertes Entwicklungskonzept Wermelskirchen</a:t>
            </a:r>
          </a:p>
          <a:p>
            <a:pPr algn="ctr"/>
            <a:r>
              <a:rPr lang="de-DE" dirty="0" smtClean="0"/>
              <a:t>AK Zukunft</a:t>
            </a:r>
            <a:endParaRPr lang="de-DE" dirty="0"/>
          </a:p>
          <a:p>
            <a:pPr algn="ctr"/>
            <a:r>
              <a:rPr lang="de-DE" dirty="0" smtClean="0"/>
              <a:t>Geschäftsführung des Seniorenbeirats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Sozialraumplanung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Ansprechpartner</a:t>
            </a:r>
          </a:p>
          <a:p>
            <a:pPr marL="0" indent="0" algn="ctr">
              <a:buNone/>
            </a:pPr>
            <a:r>
              <a:rPr lang="de-DE" dirty="0" smtClean="0"/>
              <a:t>Koordination</a:t>
            </a:r>
          </a:p>
          <a:p>
            <a:pPr algn="ctr"/>
            <a:r>
              <a:rPr lang="de-DE" dirty="0"/>
              <a:t>Jugendberufshilfe </a:t>
            </a:r>
            <a:r>
              <a:rPr lang="de-DE" sz="1400" dirty="0"/>
              <a:t>(§16h </a:t>
            </a:r>
            <a:r>
              <a:rPr lang="de-DE" sz="1400" dirty="0" smtClean="0"/>
              <a:t>SGBII Jugendbüro KJA)</a:t>
            </a:r>
          </a:p>
          <a:p>
            <a:pPr algn="ctr"/>
            <a:r>
              <a:rPr lang="de-DE" dirty="0" smtClean="0"/>
              <a:t>Jugendfreizeitpark </a:t>
            </a:r>
            <a:r>
              <a:rPr lang="de-DE" sz="1400" dirty="0" smtClean="0"/>
              <a:t>(Fördermittel Motiv Mensch)</a:t>
            </a:r>
          </a:p>
          <a:p>
            <a:pPr lvl="0" algn="ctr"/>
            <a:r>
              <a:rPr lang="de-DE" dirty="0" smtClean="0">
                <a:solidFill>
                  <a:prstClr val="black"/>
                </a:solidFill>
              </a:rPr>
              <a:t>Pflegeplanung </a:t>
            </a:r>
            <a:r>
              <a:rPr lang="de-DE" sz="1400" dirty="0" smtClean="0">
                <a:solidFill>
                  <a:prstClr val="black"/>
                </a:solidFill>
              </a:rPr>
              <a:t>(</a:t>
            </a:r>
            <a:r>
              <a:rPr lang="de-DE" sz="1400" dirty="0" err="1" smtClean="0">
                <a:solidFill>
                  <a:prstClr val="black"/>
                </a:solidFill>
              </a:rPr>
              <a:t>Dühnn</a:t>
            </a:r>
            <a:r>
              <a:rPr lang="de-DE" sz="1400" dirty="0" smtClean="0">
                <a:solidFill>
                  <a:prstClr val="black"/>
                </a:solidFill>
              </a:rPr>
              <a:t>)</a:t>
            </a:r>
            <a:endParaRPr lang="de-DE" sz="1400" dirty="0">
              <a:solidFill>
                <a:prstClr val="black"/>
              </a:solidFill>
            </a:endParaRPr>
          </a:p>
          <a:p>
            <a:pPr algn="ctr"/>
            <a:r>
              <a:rPr lang="de-DE" dirty="0" smtClean="0"/>
              <a:t>Konzept </a:t>
            </a:r>
            <a:r>
              <a:rPr lang="de-DE" dirty="0" err="1" smtClean="0"/>
              <a:t>gemeinwesenorientierte</a:t>
            </a:r>
            <a:r>
              <a:rPr lang="de-DE" dirty="0" smtClean="0"/>
              <a:t> </a:t>
            </a:r>
            <a:r>
              <a:rPr lang="de-DE" dirty="0"/>
              <a:t>Seniorenarbeit</a:t>
            </a:r>
            <a:endParaRPr lang="de-DE" dirty="0" smtClean="0"/>
          </a:p>
          <a:p>
            <a:pPr algn="ctr"/>
            <a:r>
              <a:rPr lang="de-DE" dirty="0" smtClean="0"/>
              <a:t>Unterstützung </a:t>
            </a:r>
            <a:r>
              <a:rPr lang="de-DE" dirty="0"/>
              <a:t>Netzwerk Gesundheit</a:t>
            </a:r>
          </a:p>
          <a:p>
            <a:pPr algn="ctr"/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7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Integriertes Entwicklungskonzept </a:t>
            </a:r>
            <a:r>
              <a:rPr lang="de-DE" dirty="0" smtClean="0"/>
              <a:t>Wermelskirchen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Unterstützung der Fachämter 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0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Arbeitskreis Zukunft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Geschäftsführung des Arbeitskreise Zukunft</a:t>
            </a:r>
          </a:p>
          <a:p>
            <a:pPr lvl="1" algn="ctr"/>
            <a:r>
              <a:rPr lang="de-DE" dirty="0" smtClean="0"/>
              <a:t>Sitzungen </a:t>
            </a:r>
          </a:p>
          <a:p>
            <a:pPr lvl="1" algn="ctr"/>
            <a:r>
              <a:rPr lang="de-DE" dirty="0" smtClean="0"/>
              <a:t>Workshops</a:t>
            </a:r>
          </a:p>
          <a:p>
            <a:pPr marL="393700" lvl="1" indent="0" algn="ctr">
              <a:buNone/>
            </a:pPr>
            <a:endParaRPr lang="de-DE" dirty="0" smtClean="0"/>
          </a:p>
          <a:p>
            <a:pPr marL="393700" lvl="1" indent="0" algn="ctr">
              <a:buNone/>
            </a:pPr>
            <a:r>
              <a:rPr lang="de-DE" dirty="0"/>
              <a:t>politischer Wille </a:t>
            </a:r>
            <a:r>
              <a:rPr lang="de-DE" dirty="0" smtClean="0"/>
              <a:t> - Zukunftsausschuss 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6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Geschäftsführung des Seniorenbeirats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dirty="0" smtClean="0"/>
              <a:t>Informationsveranstaltungen</a:t>
            </a:r>
          </a:p>
          <a:p>
            <a:pPr lvl="1"/>
            <a:r>
              <a:rPr lang="de-DE" sz="2000" dirty="0" smtClean="0"/>
              <a:t>In Kooperation mit der VZ </a:t>
            </a:r>
            <a:r>
              <a:rPr lang="de-DE" sz="1400" dirty="0" smtClean="0"/>
              <a:t>Ausländische </a:t>
            </a:r>
            <a:r>
              <a:rPr lang="de-DE" sz="1400" dirty="0"/>
              <a:t>Haushalts- und Betreuungskräfte in </a:t>
            </a:r>
            <a:r>
              <a:rPr lang="de-DE" sz="1400" dirty="0" smtClean="0"/>
              <a:t>Privathaushalten und Die </a:t>
            </a:r>
            <a:r>
              <a:rPr lang="de-DE" sz="1400" dirty="0"/>
              <a:t>Maschen der unseriösen </a:t>
            </a:r>
            <a:r>
              <a:rPr lang="de-DE" sz="1400" dirty="0" smtClean="0"/>
              <a:t>Firmen </a:t>
            </a:r>
          </a:p>
          <a:p>
            <a:pPr lvl="1"/>
            <a:r>
              <a:rPr lang="de-DE" sz="2000" dirty="0" smtClean="0"/>
              <a:t>In Kooperation mit </a:t>
            </a:r>
            <a:r>
              <a:rPr lang="de-DE" sz="2000" dirty="0"/>
              <a:t>der Kreispolizei </a:t>
            </a:r>
            <a:r>
              <a:rPr lang="de-DE" sz="1400" dirty="0"/>
              <a:t>Sicherheit im Alter</a:t>
            </a:r>
            <a:endParaRPr lang="de-DE" sz="1400" dirty="0" smtClean="0"/>
          </a:p>
          <a:p>
            <a:pPr lvl="1"/>
            <a:r>
              <a:rPr lang="de-DE" sz="2000" dirty="0" smtClean="0"/>
              <a:t>Stadtteile (Dabringhausen, Dhünn, </a:t>
            </a:r>
            <a:r>
              <a:rPr lang="de-DE" sz="2000" dirty="0" err="1" smtClean="0"/>
              <a:t>Neuenhaus</a:t>
            </a:r>
            <a:r>
              <a:rPr lang="de-DE" sz="2000" dirty="0" smtClean="0"/>
              <a:t>)</a:t>
            </a:r>
          </a:p>
          <a:p>
            <a:pPr lvl="0"/>
            <a:r>
              <a:rPr lang="de-DE" sz="2000" dirty="0" smtClean="0">
                <a:solidFill>
                  <a:prstClr val="black"/>
                </a:solidFill>
              </a:rPr>
              <a:t>Öffentlichkeitsarbeit des Seniorenbeirats </a:t>
            </a:r>
            <a:r>
              <a:rPr lang="de-DE" sz="1400" dirty="0" smtClean="0">
                <a:solidFill>
                  <a:prstClr val="black"/>
                </a:solidFill>
              </a:rPr>
              <a:t>I</a:t>
            </a:r>
            <a:r>
              <a:rPr lang="de-DE" sz="1400" dirty="0" smtClean="0"/>
              <a:t>nternetauftritt und Logo</a:t>
            </a:r>
          </a:p>
          <a:p>
            <a:pPr lvl="0"/>
            <a:r>
              <a:rPr lang="de-DE" sz="2000" dirty="0" smtClean="0">
                <a:solidFill>
                  <a:prstClr val="black"/>
                </a:solidFill>
              </a:rPr>
              <a:t>Dialog Alt und Jung </a:t>
            </a:r>
            <a:r>
              <a:rPr lang="de-DE" sz="1400" dirty="0" smtClean="0">
                <a:solidFill>
                  <a:prstClr val="black"/>
                </a:solidFill>
              </a:rPr>
              <a:t>Austausch, gemeinsame Projekte z.B. zum Thema Umwelt</a:t>
            </a:r>
            <a:endParaRPr lang="de-DE" sz="2000" dirty="0" smtClean="0">
              <a:solidFill>
                <a:prstClr val="black"/>
              </a:solidFill>
            </a:endParaRPr>
          </a:p>
          <a:p>
            <a:pPr lvl="0"/>
            <a:r>
              <a:rPr lang="de-DE" sz="2000" dirty="0" smtClean="0">
                <a:solidFill>
                  <a:prstClr val="black"/>
                </a:solidFill>
              </a:rPr>
              <a:t>Neuauflage </a:t>
            </a:r>
            <a:r>
              <a:rPr lang="de-DE" sz="2000" dirty="0">
                <a:solidFill>
                  <a:prstClr val="black"/>
                </a:solidFill>
              </a:rPr>
              <a:t>des </a:t>
            </a:r>
            <a:r>
              <a:rPr lang="de-DE" sz="2000" dirty="0" smtClean="0">
                <a:solidFill>
                  <a:prstClr val="black"/>
                </a:solidFill>
              </a:rPr>
              <a:t>Lieferservice</a:t>
            </a:r>
            <a:r>
              <a:rPr lang="de-DE" sz="2000" dirty="0">
                <a:solidFill>
                  <a:prstClr val="black"/>
                </a:solidFill>
              </a:rPr>
              <a:t>	Seniorenbeirat und WiW </a:t>
            </a:r>
            <a:r>
              <a:rPr lang="de-DE" sz="2000" dirty="0" smtClean="0">
                <a:solidFill>
                  <a:prstClr val="black"/>
                </a:solidFill>
              </a:rPr>
              <a:t>Marketing</a:t>
            </a:r>
          </a:p>
          <a:p>
            <a:pPr lvl="0"/>
            <a:r>
              <a:rPr lang="de-DE" sz="2000" dirty="0">
                <a:solidFill>
                  <a:prstClr val="black"/>
                </a:solidFill>
              </a:rPr>
              <a:t>Einführung der Notfalldose in Kooperation mit den Apotheken </a:t>
            </a:r>
            <a:r>
              <a:rPr lang="de-DE" sz="2000" dirty="0" smtClean="0">
                <a:solidFill>
                  <a:prstClr val="black"/>
                </a:solidFill>
              </a:rPr>
              <a:t>und dem Rettungsdienst </a:t>
            </a:r>
            <a:endParaRPr lang="de-DE" sz="2000" dirty="0">
              <a:solidFill>
                <a:prstClr val="black"/>
              </a:solidFill>
            </a:endParaRPr>
          </a:p>
          <a:p>
            <a:pPr lvl="0"/>
            <a:endParaRPr lang="de-DE" sz="2000" dirty="0" smtClean="0">
              <a:solidFill>
                <a:prstClr val="black"/>
              </a:solidFill>
            </a:endParaRPr>
          </a:p>
          <a:p>
            <a:pPr marL="393700" lvl="1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4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Inklusion</a:t>
            </a:r>
            <a:r>
              <a:rPr lang="de-DE" sz="1200" dirty="0" smtClean="0"/>
              <a:t> </a:t>
            </a:r>
            <a:br>
              <a:rPr lang="de-DE" sz="1200" dirty="0" smtClean="0"/>
            </a:br>
            <a:r>
              <a:rPr lang="de-DE" sz="1200" dirty="0" smtClean="0">
                <a:solidFill>
                  <a:schemeClr val="tx1"/>
                </a:solidFill>
              </a:rPr>
              <a:t>(</a:t>
            </a:r>
            <a:r>
              <a:rPr lang="de-DE" sz="1200" dirty="0">
                <a:solidFill>
                  <a:schemeClr val="tx1"/>
                </a:solidFill>
              </a:rPr>
              <a:t>lateinisch „</a:t>
            </a:r>
            <a:r>
              <a:rPr lang="de-DE" sz="1200" dirty="0" err="1">
                <a:solidFill>
                  <a:schemeClr val="tx1"/>
                </a:solidFill>
              </a:rPr>
              <a:t>Enthaltensein</a:t>
            </a:r>
            <a:r>
              <a:rPr lang="de-DE" sz="1200" dirty="0">
                <a:solidFill>
                  <a:schemeClr val="tx1"/>
                </a:solidFill>
              </a:rPr>
              <a:t>“) bedeutet, dass alle Menschen selbstbestimmt am </a:t>
            </a:r>
            <a:r>
              <a:rPr lang="de-DE" sz="1200" dirty="0" smtClean="0">
                <a:solidFill>
                  <a:schemeClr val="tx1"/>
                </a:solidFill>
              </a:rPr>
              <a:t>gesellschaftlichen Leben teilnehmen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Flüchtlingshilfe</a:t>
            </a:r>
          </a:p>
          <a:p>
            <a:pPr lvl="1"/>
            <a:r>
              <a:rPr lang="de-DE" dirty="0" smtClean="0"/>
              <a:t>Sozialkonferenz, Runde Tische </a:t>
            </a:r>
            <a:r>
              <a:rPr lang="de-DE" sz="1600" dirty="0" smtClean="0"/>
              <a:t>Arbeit, Bildung, Wohnen, Freizeitgestaltung</a:t>
            </a:r>
          </a:p>
          <a:p>
            <a:pPr lvl="1"/>
            <a:r>
              <a:rPr lang="de-DE" dirty="0" smtClean="0"/>
              <a:t>Schulung </a:t>
            </a:r>
            <a:r>
              <a:rPr lang="de-DE" dirty="0"/>
              <a:t>für geflüchtete Menschen in Kooperation mit der </a:t>
            </a:r>
            <a:r>
              <a:rPr lang="de-DE" dirty="0" smtClean="0"/>
              <a:t>VZ </a:t>
            </a:r>
            <a:r>
              <a:rPr lang="de-DE" sz="1600" dirty="0" smtClean="0"/>
              <a:t>Heizen, </a:t>
            </a:r>
            <a:r>
              <a:rPr lang="de-DE" sz="1600" dirty="0"/>
              <a:t>Lüften, Verträge </a:t>
            </a:r>
            <a:r>
              <a:rPr lang="de-DE" dirty="0"/>
              <a:t>und BAV </a:t>
            </a:r>
            <a:r>
              <a:rPr lang="de-DE" sz="1600" dirty="0" smtClean="0"/>
              <a:t>Mülltrennung</a:t>
            </a:r>
            <a:endParaRPr lang="de-DE" sz="1600" dirty="0"/>
          </a:p>
          <a:p>
            <a:pPr lvl="1"/>
            <a:r>
              <a:rPr lang="de-DE" dirty="0" smtClean="0"/>
              <a:t>Willkommensmappe und Internet </a:t>
            </a:r>
            <a:r>
              <a:rPr lang="de-DE" sz="1600" dirty="0" smtClean="0"/>
              <a:t>Komm an- Förderung, Digitale Karte</a:t>
            </a:r>
          </a:p>
          <a:p>
            <a:pPr lvl="1"/>
            <a:r>
              <a:rPr lang="de-DE" dirty="0" smtClean="0"/>
              <a:t>Fest </a:t>
            </a:r>
            <a:r>
              <a:rPr lang="de-DE" dirty="0"/>
              <a:t>der </a:t>
            </a:r>
            <a:r>
              <a:rPr lang="de-DE" dirty="0" smtClean="0"/>
              <a:t>Vielfalt, Brauchtumsfeier </a:t>
            </a:r>
            <a:r>
              <a:rPr lang="de-DE" sz="1600" dirty="0" smtClean="0"/>
              <a:t>Weihnachtsfeier</a:t>
            </a:r>
            <a:r>
              <a:rPr lang="de-DE" sz="1800" dirty="0" smtClean="0"/>
              <a:t> </a:t>
            </a:r>
            <a:endParaRPr lang="de-DE" dirty="0" smtClean="0"/>
          </a:p>
          <a:p>
            <a:pPr lvl="1"/>
            <a:r>
              <a:rPr lang="de-DE" dirty="0" smtClean="0"/>
              <a:t>Zusammenarbeit mit KI und </a:t>
            </a:r>
            <a:r>
              <a:rPr lang="de-DE" dirty="0"/>
              <a:t>J</a:t>
            </a:r>
            <a:r>
              <a:rPr lang="de-DE" dirty="0" smtClean="0"/>
              <a:t>obcenter </a:t>
            </a:r>
          </a:p>
          <a:p>
            <a:pPr lvl="2"/>
            <a:r>
              <a:rPr lang="de-DE" sz="1800" dirty="0"/>
              <a:t>E</a:t>
            </a:r>
            <a:r>
              <a:rPr lang="de-DE" sz="1800" dirty="0" smtClean="0"/>
              <a:t>inwanderung gestalten, Angebot für ehrenamtliche Helfer*innen</a:t>
            </a:r>
          </a:p>
          <a:p>
            <a:pPr lvl="1"/>
            <a:r>
              <a:rPr lang="de-DE" dirty="0" smtClean="0">
                <a:solidFill>
                  <a:prstClr val="black"/>
                </a:solidFill>
              </a:rPr>
              <a:t>Gesamtkonzept Flüchtlingshilfe</a:t>
            </a:r>
            <a:endParaRPr lang="de-DE" dirty="0">
              <a:solidFill>
                <a:prstClr val="black"/>
              </a:solidFill>
            </a:endParaRPr>
          </a:p>
          <a:p>
            <a:pPr lvl="2"/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6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Inklusion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Beirat für Menschen mit Behinderung</a:t>
            </a:r>
          </a:p>
          <a:p>
            <a:pPr lvl="1"/>
            <a:r>
              <a:rPr lang="de-DE" dirty="0" smtClean="0"/>
              <a:t>Geschäftsführung </a:t>
            </a:r>
          </a:p>
          <a:p>
            <a:pPr lvl="1"/>
            <a:r>
              <a:rPr lang="de-DE" dirty="0" smtClean="0"/>
              <a:t>Öffentlichkeitsarbeit </a:t>
            </a:r>
            <a:r>
              <a:rPr lang="de-DE" sz="1600" dirty="0" smtClean="0"/>
              <a:t>Teilnahme an den Gesundheitstagen, Neugestaltung Flyer</a:t>
            </a:r>
          </a:p>
          <a:p>
            <a:pPr lvl="0"/>
            <a:r>
              <a:rPr lang="de-DE" dirty="0" smtClean="0"/>
              <a:t>Inklusion </a:t>
            </a:r>
            <a:r>
              <a:rPr lang="de-DE" dirty="0"/>
              <a:t>und Sport </a:t>
            </a:r>
            <a:endParaRPr lang="de-DE" dirty="0" smtClean="0"/>
          </a:p>
          <a:p>
            <a:pPr lvl="1"/>
            <a:r>
              <a:rPr lang="de-DE" dirty="0" smtClean="0"/>
              <a:t>Informationsveranstaltung in Kooperation mit Kreissportbund und Stadtsportverband</a:t>
            </a:r>
          </a:p>
          <a:p>
            <a:pPr lvl="0"/>
            <a:r>
              <a:rPr lang="de-DE" dirty="0" smtClean="0">
                <a:solidFill>
                  <a:prstClr val="black"/>
                </a:solidFill>
              </a:rPr>
              <a:t>Beteiligung an Maßnahme-Katalog RBK</a:t>
            </a:r>
          </a:p>
          <a:p>
            <a:pPr lvl="0"/>
            <a:r>
              <a:rPr lang="de-DE" dirty="0" smtClean="0">
                <a:solidFill>
                  <a:prstClr val="black"/>
                </a:solidFill>
              </a:rPr>
              <a:t>K</a:t>
            </a:r>
            <a:r>
              <a:rPr lang="de-DE" dirty="0" smtClean="0"/>
              <a:t>ooperation und Unterstützung der Vereine, Organisationen, Selbsthilfegruppen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2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Quartiersentwicklung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Innenstadt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Hilgen-Neuenhaus</a:t>
            </a:r>
            <a:endParaRPr lang="de-DE" dirty="0" smtClean="0"/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Dabringhausen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AGGWA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21.11.2019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Ausschuss für Soziales und Inklusion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452</Words>
  <Application>Microsoft Office PowerPoint</Application>
  <PresentationFormat>A4-Papier (210x297 mm)</PresentationFormat>
  <Paragraphs>146</Paragraphs>
  <Slides>16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Hyperion</vt:lpstr>
      <vt:lpstr>           Stabsstelle  Demografischer Wandel Inklusion Quartiersentwicklung und  Ehrenamtskoordination</vt:lpstr>
      <vt:lpstr>Demografischer Wandel</vt:lpstr>
      <vt:lpstr>Sozialraumplanung</vt:lpstr>
      <vt:lpstr>Integriertes Entwicklungskonzept Wermelskirchen</vt:lpstr>
      <vt:lpstr>Arbeitskreis Zukunft</vt:lpstr>
      <vt:lpstr>Geschäftsführung des Seniorenbeirats</vt:lpstr>
      <vt:lpstr> Inklusion  (lateinisch „Enthaltensein“) bedeutet, dass alle Menschen selbstbestimmt am gesellschaftlichen Leben teilnehmen</vt:lpstr>
      <vt:lpstr>Inklusion</vt:lpstr>
      <vt:lpstr>Quartiersentwicklung</vt:lpstr>
      <vt:lpstr>Ehrenamtskoordination</vt:lpstr>
      <vt:lpstr>Fortbildung</vt:lpstr>
      <vt:lpstr>Wertschätzung</vt:lpstr>
      <vt:lpstr>Aufbau eines Netzwerks</vt:lpstr>
      <vt:lpstr>Gewinnung von ehrenamtlichen Helfer*innen</vt:lpstr>
      <vt:lpstr> Zusammenarbeit mit Wirtschaft</vt:lpstr>
      <vt:lpstr>Stabsstelle  Demografischer Wandel Inklusion Quartiersentwicklung und  Ehrenamtskoordination</vt:lpstr>
    </vt:vector>
  </TitlesOfParts>
  <Company>Name Ihrer Firma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Ihr Benutzername</dc:creator>
  <cp:lastModifiedBy>Selbach, Renate</cp:lastModifiedBy>
  <cp:revision>114</cp:revision>
  <cp:lastPrinted>2019-11-21T14:36:10Z</cp:lastPrinted>
  <dcterms:created xsi:type="dcterms:W3CDTF">2010-11-03T10:05:40Z</dcterms:created>
  <dcterms:modified xsi:type="dcterms:W3CDTF">2019-11-21T14:41:44Z</dcterms:modified>
</cp:coreProperties>
</file>