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36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34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7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78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03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69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85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58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93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73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7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C302-8C31-4828-83D0-3F6FFC72AA2E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4C884-E6A0-4537-9A36-7F0FDF075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85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200" r="1641" b="63357"/>
          <a:stretch/>
        </p:blipFill>
        <p:spPr bwMode="auto">
          <a:xfrm>
            <a:off x="6715125" y="1466850"/>
            <a:ext cx="3886201" cy="37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ollup5(0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75520" y="2420575"/>
            <a:ext cx="49396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000" b="1" dirty="0">
                <a:solidFill>
                  <a:prstClr val="white"/>
                </a:solidFill>
                <a:latin typeface="Calibri"/>
              </a:rPr>
              <a:t>Inklusives </a:t>
            </a:r>
            <a:r>
              <a:rPr lang="de-DE" sz="4000" b="1" dirty="0" err="1">
                <a:solidFill>
                  <a:prstClr val="white"/>
                </a:solidFill>
                <a:latin typeface="Calibri"/>
              </a:rPr>
              <a:t>ArcheRY</a:t>
            </a:r>
            <a:r>
              <a:rPr lang="de-DE" sz="4000" b="1" dirty="0">
                <a:solidFill>
                  <a:prstClr val="white"/>
                </a:solidFill>
                <a:latin typeface="Calibri"/>
              </a:rPr>
              <a:t> Bogenprojekt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defRPr/>
            </a:pPr>
            <a:r>
              <a:rPr lang="de-DE" sz="3600" dirty="0">
                <a:solidFill>
                  <a:prstClr val="black"/>
                </a:solidFill>
                <a:latin typeface="Calibri"/>
              </a:rPr>
              <a:t>für Menschen mit und</a:t>
            </a:r>
          </a:p>
          <a:p>
            <a:pPr>
              <a:defRPr/>
            </a:pPr>
            <a:r>
              <a:rPr lang="de-DE" sz="3600" dirty="0">
                <a:solidFill>
                  <a:prstClr val="black"/>
                </a:solidFill>
                <a:latin typeface="Calibri"/>
              </a:rPr>
              <a:t>ohne Handicaps</a:t>
            </a:r>
          </a:p>
        </p:txBody>
      </p:sp>
      <p:pic>
        <p:nvPicPr>
          <p:cNvPr id="9" name="Picture 8" descr="alpha_logo_le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64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658C3F4-F83B-71C3-CBEB-F3ED31B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Sportplatz Tente - Gebäude</a:t>
            </a:r>
          </a:p>
        </p:txBody>
      </p:sp>
      <p:pic>
        <p:nvPicPr>
          <p:cNvPr id="11" name="Inhaltsplatzhalter 10" descr="Ein Bild, das draußen, Baum, Kleidung, Himmel enthält.&#10;&#10;KI-generierte Inhalte können fehlerhaft sein.">
            <a:extLst>
              <a:ext uri="{FF2B5EF4-FFF2-40B4-BE49-F238E27FC236}">
                <a16:creationId xmlns:a16="http://schemas.microsoft.com/office/drawing/2014/main" id="{06B1C3A2-38AD-05F7-6445-AB71339169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4" y="1600201"/>
            <a:ext cx="3394472" cy="4525963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8FEDC13-7D7E-F2C3-65CB-FECF4CB948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>
                <a:solidFill>
                  <a:schemeClr val="bg1"/>
                </a:solidFill>
              </a:rPr>
              <a:t>2 Umkleidekabinen</a:t>
            </a:r>
          </a:p>
          <a:p>
            <a:r>
              <a:rPr lang="de-DE" dirty="0">
                <a:solidFill>
                  <a:schemeClr val="bg1"/>
                </a:solidFill>
              </a:rPr>
              <a:t>1 Garage</a:t>
            </a:r>
          </a:p>
          <a:p>
            <a:r>
              <a:rPr lang="de-DE" dirty="0">
                <a:solidFill>
                  <a:schemeClr val="bg1"/>
                </a:solidFill>
              </a:rPr>
              <a:t>1 Container als Tagungsraum</a:t>
            </a:r>
          </a:p>
        </p:txBody>
      </p:sp>
    </p:spTree>
    <p:extLst>
      <p:ext uri="{BB962C8B-B14F-4D97-AF65-F5344CB8AC3E}">
        <p14:creationId xmlns:p14="http://schemas.microsoft.com/office/powerpoint/2010/main" val="314650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Ein Teil unserer ehrenamtlichen HelferInnen</a:t>
            </a:r>
            <a:br>
              <a:rPr lang="de-DE" sz="3600" b="1" dirty="0">
                <a:solidFill>
                  <a:schemeClr val="bg1"/>
                </a:solidFill>
              </a:rPr>
            </a:b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Sport, Bogenschießen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40EE9C8A-2F7A-BF1B-735F-CE9CE482C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46" y="980728"/>
            <a:ext cx="68899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7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/>
            </a:r>
            <a:br>
              <a:rPr lang="de-DE" sz="3600" b="1" dirty="0">
                <a:solidFill>
                  <a:schemeClr val="bg1"/>
                </a:solidFill>
              </a:rPr>
            </a:b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07076AA-2A28-2273-1757-E3A684772ABD}"/>
              </a:ext>
            </a:extLst>
          </p:cNvPr>
          <p:cNvSpPr txBox="1"/>
          <p:nvPr/>
        </p:nvSpPr>
        <p:spPr>
          <a:xfrm>
            <a:off x="2711624" y="528715"/>
            <a:ext cx="4532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prstClr val="white"/>
                </a:solidFill>
                <a:latin typeface="Calibri"/>
              </a:rPr>
              <a:t>Referenzen</a:t>
            </a:r>
            <a:br>
              <a:rPr lang="de-DE" sz="3200" b="1" dirty="0">
                <a:solidFill>
                  <a:prstClr val="white"/>
                </a:solidFill>
                <a:latin typeface="Calibri"/>
              </a:rPr>
            </a:br>
            <a:endParaRPr lang="de-DE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6C1378-D144-9F3B-445B-00C637148DC3}"/>
              </a:ext>
            </a:extLst>
          </p:cNvPr>
          <p:cNvSpPr txBox="1"/>
          <p:nvPr/>
        </p:nvSpPr>
        <p:spPr>
          <a:xfrm>
            <a:off x="2207568" y="1860011"/>
            <a:ext cx="75608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2011 Inklusionspreis der AGPR 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2012 Aufnahme in die Inklusionslandkarte der Bundesregierung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2012 Bericht des WDR-Lokalzeit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2013 Besuch des Staatssekretärs Dr. Schäffer, NRW Ministerium für Arbeit, Integration und Soziales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2016 Veröffentlichung in einem Buch der Gold-Kraemer-Stiftung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2016  Inklusionspreis NRW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2018 Ausführlicher Bericht in Hier und Heute – WDR Fernsehen - Köln   2018 Bericht des WDR – Lokalzeit</a:t>
            </a:r>
          </a:p>
          <a:p>
            <a:pPr>
              <a:defRPr/>
            </a:pPr>
            <a:r>
              <a:rPr lang="de-DE" sz="2000" b="1" dirty="0">
                <a:solidFill>
                  <a:prstClr val="white"/>
                </a:solidFill>
                <a:latin typeface="Calibri"/>
              </a:rPr>
              <a:t>2021 Mannschaft des Jahres der Stadt Wermelskirchen</a:t>
            </a:r>
          </a:p>
        </p:txBody>
      </p:sp>
    </p:spTree>
    <p:extLst>
      <p:ext uri="{BB962C8B-B14F-4D97-AF65-F5344CB8AC3E}">
        <p14:creationId xmlns:p14="http://schemas.microsoft.com/office/powerpoint/2010/main" val="240134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Ziel Barrierefreiheit</a:t>
            </a:r>
          </a:p>
        </p:txBody>
      </p:sp>
      <p:pic>
        <p:nvPicPr>
          <p:cNvPr id="20" name="Bildplatzhalter 19" descr="Ein Bild, das Gebäude, draußen, Kompositmaterial, Gelände enthält.&#10;&#10;KI-generierte Inhalte können fehlerhaft sein.">
            <a:extLst>
              <a:ext uri="{FF2B5EF4-FFF2-40B4-BE49-F238E27FC236}">
                <a16:creationId xmlns:a16="http://schemas.microsoft.com/office/drawing/2014/main" id="{5CAC6048-3BC1-DB83-044D-99726CAF1F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4098655" y="-345420"/>
            <a:ext cx="4500500" cy="6000667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07F5E9-0E39-9509-A581-7CE13C1AE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Rampe zur barrierefreien Toilette</a:t>
            </a:r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12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16288" y="480060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Ziel: Barrierefreiheit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Bildplatzhalter 4" descr="Ein Bild, das draußen, Baum, Gras, Bahn enthält.&#10;&#10;KI-generierte Inhalte können fehlerhaft sein.">
            <a:extLst>
              <a:ext uri="{FF2B5EF4-FFF2-40B4-BE49-F238E27FC236}">
                <a16:creationId xmlns:a16="http://schemas.microsoft.com/office/drawing/2014/main" id="{32CE8463-0AD5-E7A8-F25B-AEA8A47D3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4002088" y="-73025"/>
            <a:ext cx="4114800" cy="5486400"/>
          </a:xfrm>
        </p:spPr>
      </p:pic>
      <p:sp>
        <p:nvSpPr>
          <p:cNvPr id="3" name="Inhaltsplatzhalter 2"/>
          <p:cNvSpPr>
            <a:spLocks noGrp="1"/>
          </p:cNvSpPr>
          <p:nvPr>
            <p:ph type="body" sz="half" idx="2"/>
          </p:nvPr>
        </p:nvSpPr>
        <p:spPr>
          <a:xfrm>
            <a:off x="3316288" y="5367338"/>
            <a:ext cx="5486400" cy="804862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sz="1800" b="1" dirty="0"/>
              <a:t>Ein Weg zum Bogensportgelände muss angelegt werden</a:t>
            </a:r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76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0DCA7-E606-43F1-C609-146D9AC8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Finanzierung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04B838-3C0B-CA59-ADFF-00051FA5C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/>
              <a:t>Geringe Mitgliedsbeiträge und Einführungskurse für Private Feiern, Soziale Einrichtungen und Firmen, Eintrittsgelder 3D-Bogenparcours</a:t>
            </a:r>
          </a:p>
        </p:txBody>
      </p:sp>
      <p:pic>
        <p:nvPicPr>
          <p:cNvPr id="9" name="Inhaltsplatzhalter 8" descr="Ein Bild, das Text, Broschüre, Werbung, Screenshot enthält.&#10;&#10;KI-generierte Inhalte können fehlerhaft sein.">
            <a:extLst>
              <a:ext uri="{FF2B5EF4-FFF2-40B4-BE49-F238E27FC236}">
                <a16:creationId xmlns:a16="http://schemas.microsoft.com/office/drawing/2014/main" id="{CF9507CD-8961-5F30-E954-BEC6B093D3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60" y="2557555"/>
            <a:ext cx="2595536" cy="3568608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3ADFE8-344D-93F2-83DD-3E27FA2F9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877616"/>
            <a:ext cx="4040188" cy="297258"/>
          </a:xfrm>
        </p:spPr>
        <p:txBody>
          <a:bodyPr>
            <a:normAutofit fontScale="62500" lnSpcReduction="20000"/>
          </a:bodyPr>
          <a:lstStyle/>
          <a:p>
            <a:r>
              <a:rPr lang="de-DE" dirty="0"/>
              <a:t>Links SBK Köln / rechts Schloss Bensberg</a:t>
            </a:r>
          </a:p>
        </p:txBody>
      </p:sp>
      <p:pic>
        <p:nvPicPr>
          <p:cNvPr id="11" name="Inhaltsplatzhalter 10" descr="Ein Bild, das draußen, Wolke, Himmel, Baum enthält.&#10;&#10;KI-generierte Inhalte können fehlerhaft sein.">
            <a:extLst>
              <a:ext uri="{FF2B5EF4-FFF2-40B4-BE49-F238E27FC236}">
                <a16:creationId xmlns:a16="http://schemas.microsoft.com/office/drawing/2014/main" id="{D40E8280-A0CE-3BD0-4AEC-5EDEA02683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1" y="2634853"/>
            <a:ext cx="4655080" cy="3491310"/>
          </a:xfrm>
        </p:spPr>
      </p:pic>
    </p:spTree>
    <p:extLst>
      <p:ext uri="{BB962C8B-B14F-4D97-AF65-F5344CB8AC3E}">
        <p14:creationId xmlns:p14="http://schemas.microsoft.com/office/powerpoint/2010/main" val="274777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2027" y="26496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Wir danken:</a:t>
            </a: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G:\Jürgen\Eigene Dokumente\Geschäft\projektbogen\Logos   Banner\SpkInstitut r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423601"/>
            <a:ext cx="2767475" cy="12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Grafik 3" descr="Logo der Naturaren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23711"/>
          <a:stretch/>
        </p:blipFill>
        <p:spPr bwMode="auto">
          <a:xfrm>
            <a:off x="2205173" y="3185539"/>
            <a:ext cx="3152768" cy="12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Quellbild anzei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76" y="3233558"/>
            <a:ext cx="3152767" cy="12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Quellbild anzei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58" y="1529274"/>
            <a:ext cx="2705135" cy="109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79CA46-21BC-FEAB-ED8D-79B677C26D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45" y="4972583"/>
            <a:ext cx="6552728" cy="7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 err="1">
                <a:solidFill>
                  <a:schemeClr val="bg1"/>
                </a:solidFill>
              </a:rPr>
              <a:t>ArcheRY</a:t>
            </a:r>
            <a:r>
              <a:rPr lang="de-DE" sz="3600" b="1" dirty="0">
                <a:solidFill>
                  <a:schemeClr val="bg1"/>
                </a:solidFill>
              </a:rPr>
              <a:t> Bogenprojekt</a:t>
            </a:r>
            <a:r>
              <a:rPr lang="de-DE" sz="3100" dirty="0"/>
              <a:t> </a:t>
            </a:r>
            <a:br>
              <a:rPr lang="de-DE" sz="3100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16099" y="1268761"/>
            <a:ext cx="5194920" cy="4525963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de-DE" dirty="0"/>
              <a:t>Gründung: 2009</a:t>
            </a:r>
          </a:p>
          <a:p>
            <a:r>
              <a:rPr lang="de-DE" dirty="0"/>
              <a:t>Ca. 300 Mitglieder</a:t>
            </a:r>
          </a:p>
          <a:p>
            <a:r>
              <a:rPr lang="de-DE" dirty="0"/>
              <a:t>Jährlich ca. 1000 BesucherInnen</a:t>
            </a:r>
          </a:p>
          <a:p>
            <a:r>
              <a:rPr lang="de-DE" dirty="0"/>
              <a:t>Jährlich ca. 1500 BesucherInnen auf unserem 3D-Bogenparours</a:t>
            </a:r>
          </a:p>
          <a:p>
            <a:r>
              <a:rPr lang="de-DE" dirty="0"/>
              <a:t>Jährlich ca. 60.000 BesucherInnen auf unserer Webseite</a:t>
            </a:r>
          </a:p>
          <a:p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32" r="26539" b="-32"/>
          <a:stretch/>
        </p:blipFill>
        <p:spPr bwMode="auto">
          <a:xfrm>
            <a:off x="7211020" y="1268760"/>
            <a:ext cx="3173551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35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Bogenhalle</a:t>
            </a:r>
            <a:r>
              <a:rPr lang="de-DE" sz="3100" dirty="0"/>
              <a:t> </a:t>
            </a:r>
            <a:r>
              <a:rPr lang="de-DE" sz="3600" b="1" dirty="0">
                <a:solidFill>
                  <a:schemeClr val="bg1"/>
                </a:solidFill>
              </a:rPr>
              <a:t>Halzenberg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16099" y="1268761"/>
            <a:ext cx="5194920" cy="4525963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de-DE" dirty="0"/>
              <a:t>In Kooperation mit dem Sozialpsychiatrischen Zentrum Wermelskirchen  ( </a:t>
            </a:r>
            <a:r>
              <a:rPr lang="de-DE" dirty="0" err="1"/>
              <a:t>alpha</a:t>
            </a:r>
            <a:r>
              <a:rPr lang="de-DE" dirty="0"/>
              <a:t> e.V.)</a:t>
            </a:r>
          </a:p>
          <a:p>
            <a:r>
              <a:rPr lang="de-DE" dirty="0"/>
              <a:t>Gründung: 2010</a:t>
            </a:r>
          </a:p>
          <a:p>
            <a:r>
              <a:rPr lang="de-DE" dirty="0"/>
              <a:t>Ca. 250 </a:t>
            </a:r>
            <a:r>
              <a:rPr lang="de-DE" dirty="0" err="1"/>
              <a:t>MitgliederInnen</a:t>
            </a:r>
            <a:r>
              <a:rPr lang="de-DE" dirty="0"/>
              <a:t>, davon leben ca. ¼ mit einem Handicap</a:t>
            </a:r>
          </a:p>
          <a:p>
            <a:r>
              <a:rPr lang="de-DE" dirty="0"/>
              <a:t>Mitglied: Deutscher Feldbogensport Verband (DFBV) Naturarena</a:t>
            </a:r>
          </a:p>
          <a:p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" b="5720"/>
          <a:stretch/>
        </p:blipFill>
        <p:spPr bwMode="auto">
          <a:xfrm>
            <a:off x="1991545" y="1268760"/>
            <a:ext cx="844150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76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Bogensportgelände</a:t>
            </a:r>
            <a:r>
              <a:rPr lang="de-DE" sz="3100" dirty="0"/>
              <a:t> </a:t>
            </a:r>
            <a:r>
              <a:rPr lang="de-DE" sz="3600" b="1" dirty="0">
                <a:solidFill>
                  <a:schemeClr val="bg1"/>
                </a:solidFill>
              </a:rPr>
              <a:t>Halzenberg</a:t>
            </a:r>
            <a:r>
              <a:rPr lang="de-DE" sz="3100" b="1" dirty="0">
                <a:solidFill>
                  <a:schemeClr val="bg1"/>
                </a:solidFill>
              </a:rPr>
              <a:t/>
            </a:r>
            <a:br>
              <a:rPr lang="de-DE" sz="3100" b="1" dirty="0">
                <a:solidFill>
                  <a:schemeClr val="bg1"/>
                </a:solidFill>
              </a:rPr>
            </a:b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16099" y="1268761"/>
            <a:ext cx="5194920" cy="4525963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de-DE" dirty="0"/>
              <a:t>In Kooperation mit dem Sozialpsychiatrischen Zentrum Wermelskirchen  ( </a:t>
            </a:r>
            <a:r>
              <a:rPr lang="de-DE" dirty="0" err="1"/>
              <a:t>alpha</a:t>
            </a:r>
            <a:r>
              <a:rPr lang="de-DE" dirty="0"/>
              <a:t> e.V.)</a:t>
            </a:r>
          </a:p>
          <a:p>
            <a:r>
              <a:rPr lang="de-DE" dirty="0"/>
              <a:t>Gründung: 2010</a:t>
            </a:r>
          </a:p>
          <a:p>
            <a:r>
              <a:rPr lang="de-DE" dirty="0"/>
              <a:t>Ca. 250 </a:t>
            </a:r>
            <a:r>
              <a:rPr lang="de-DE" dirty="0" err="1"/>
              <a:t>MitgliederInnen</a:t>
            </a:r>
            <a:r>
              <a:rPr lang="de-DE" dirty="0"/>
              <a:t>, davon leben ca. ¼ mit einem Handicap</a:t>
            </a:r>
          </a:p>
          <a:p>
            <a:r>
              <a:rPr lang="de-DE" dirty="0"/>
              <a:t>Mitglied: Deutscher Feldbogensport Verband (DFBV) Naturarena</a:t>
            </a:r>
          </a:p>
          <a:p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 b="21468"/>
          <a:stretch/>
        </p:blipFill>
        <p:spPr bwMode="auto">
          <a:xfrm>
            <a:off x="2019301" y="1268760"/>
            <a:ext cx="841375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25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3D-Bogeparcours</a:t>
            </a:r>
            <a:r>
              <a:rPr lang="de-DE" sz="3100" dirty="0"/>
              <a:t> 		</a:t>
            </a:r>
            <a:r>
              <a:rPr lang="de-DE" sz="3100" dirty="0">
                <a:solidFill>
                  <a:schemeClr val="bg1"/>
                </a:solidFill>
              </a:rPr>
              <a:t>3D- Bogenkino</a:t>
            </a:r>
            <a:r>
              <a:rPr lang="de-DE" sz="3100" dirty="0"/>
              <a:t/>
            </a:r>
            <a:br>
              <a:rPr lang="de-DE" sz="3100" dirty="0"/>
            </a:b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38" y="1268760"/>
            <a:ext cx="3126458" cy="4536505"/>
          </a:xfrm>
          <a:prstGeom prst="rect">
            <a:avLst/>
          </a:prstGeom>
        </p:spPr>
      </p:pic>
      <p:pic>
        <p:nvPicPr>
          <p:cNvPr id="4" name="Grafik 3" descr="Ein Bild, das Text, Karte, Video enthält.&#10;&#10;KI-generierte Inhalte können fehlerhaft sein.">
            <a:extLst>
              <a:ext uri="{FF2B5EF4-FFF2-40B4-BE49-F238E27FC236}">
                <a16:creationId xmlns:a16="http://schemas.microsoft.com/office/drawing/2014/main" id="{B9A99B2B-A70F-6A7B-7062-8FD942E46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46" y="1268760"/>
            <a:ext cx="3810000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Inklusion und Integration </a:t>
            </a:r>
            <a:r>
              <a:rPr lang="de-DE" sz="3100" dirty="0"/>
              <a:t/>
            </a:r>
            <a:br>
              <a:rPr lang="de-DE" sz="3100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16099" y="1268761"/>
            <a:ext cx="5194920" cy="4525963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de-DE" sz="2000" dirty="0"/>
              <a:t>LVR Betreutes Wohnen für geistig behinderte Menschen</a:t>
            </a:r>
          </a:p>
          <a:p>
            <a:r>
              <a:rPr lang="de-DE" sz="2000" dirty="0"/>
              <a:t>Reha-Einrichtung </a:t>
            </a:r>
            <a:r>
              <a:rPr lang="de-DE" sz="2000" dirty="0" err="1"/>
              <a:t>alpha</a:t>
            </a:r>
            <a:r>
              <a:rPr lang="de-DE" sz="2000" dirty="0"/>
              <a:t> e.V.</a:t>
            </a:r>
          </a:p>
          <a:p>
            <a:r>
              <a:rPr lang="de-DE" sz="2000" dirty="0"/>
              <a:t>Sozialpsychiatrisches Zentrum WK</a:t>
            </a:r>
          </a:p>
          <a:p>
            <a:r>
              <a:rPr lang="de-DE" sz="2000" dirty="0"/>
              <a:t>Sozialpsychiatrisches Zentrum RS - angefragt</a:t>
            </a:r>
          </a:p>
          <a:p>
            <a:r>
              <a:rPr lang="de-DE" sz="2000" dirty="0"/>
              <a:t>KoKoBe</a:t>
            </a:r>
          </a:p>
          <a:p>
            <a:r>
              <a:rPr lang="de-DE" sz="2000" dirty="0"/>
              <a:t>Kinder der evangelischen Jugendhilfe</a:t>
            </a:r>
          </a:p>
          <a:p>
            <a:r>
              <a:rPr lang="de-DE" sz="2000" dirty="0"/>
              <a:t>Bergische Diakonie Velbert</a:t>
            </a:r>
          </a:p>
          <a:p>
            <a:r>
              <a:rPr lang="de-DE" sz="2000" dirty="0"/>
              <a:t>Suchtklinik des Deutschen Ordens aus Bergisch Gladbach</a:t>
            </a:r>
          </a:p>
          <a:p>
            <a:r>
              <a:rPr lang="de-DE" sz="2000" dirty="0"/>
              <a:t>Sana Klinikum Remscheid</a:t>
            </a:r>
          </a:p>
          <a:p>
            <a:r>
              <a:rPr lang="de-DE" sz="2000" dirty="0"/>
              <a:t>Fachklinik </a:t>
            </a:r>
            <a:r>
              <a:rPr lang="de-DE" sz="2000" dirty="0" err="1"/>
              <a:t>Akkerblick</a:t>
            </a:r>
            <a:r>
              <a:rPr lang="de-DE" sz="2000" dirty="0"/>
              <a:t> aus Overath</a:t>
            </a:r>
          </a:p>
          <a:p>
            <a:endParaRPr lang="de-DE" sz="2400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468" r="6188" b="204"/>
          <a:stretch/>
        </p:blipFill>
        <p:spPr bwMode="auto">
          <a:xfrm rot="5400000">
            <a:off x="6564610" y="1915172"/>
            <a:ext cx="4514852" cy="32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26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Sportplatz Tente - Außengelände</a:t>
            </a:r>
            <a:r>
              <a:rPr lang="de-DE" sz="3100" dirty="0"/>
              <a:t/>
            </a:r>
            <a:br>
              <a:rPr lang="de-DE" sz="3100" dirty="0"/>
            </a:b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4" descr="Ein Bild, das draußen, Gras, Baum, Himmel enthält.&#10;&#10;KI-generierte Inhalte können fehlerhaft sein.">
            <a:extLst>
              <a:ext uri="{FF2B5EF4-FFF2-40B4-BE49-F238E27FC236}">
                <a16:creationId xmlns:a16="http://schemas.microsoft.com/office/drawing/2014/main" id="{FFEDDF13-07CE-98C9-8310-B07F0945C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49" y="1055822"/>
            <a:ext cx="6332589" cy="4749442"/>
          </a:xfrm>
          <a:solidFill>
            <a:schemeClr val="bg1">
              <a:lumMod val="95000"/>
              <a:alpha val="7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377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bg1"/>
                </a:solidFill>
              </a:rPr>
              <a:t>Sportplatz Tente - Außengelände</a:t>
            </a:r>
            <a:br>
              <a:rPr lang="de-DE" sz="3600" b="1" dirty="0">
                <a:solidFill>
                  <a:schemeClr val="bg1"/>
                </a:solidFill>
              </a:rPr>
            </a:br>
            <a:endParaRPr lang="de-DE" dirty="0"/>
          </a:p>
        </p:txBody>
      </p:sp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10" descr="Ein Bild, das draußen, Gras, Baum, Feld enthält.&#10;&#10;KI-generierte Inhalte können fehlerhaft sein.">
            <a:extLst>
              <a:ext uri="{FF2B5EF4-FFF2-40B4-BE49-F238E27FC236}">
                <a16:creationId xmlns:a16="http://schemas.microsoft.com/office/drawing/2014/main" id="{378875ED-9037-87F4-A5EF-49B65C3C36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0" y="1106742"/>
            <a:ext cx="6360707" cy="4770530"/>
          </a:xfrm>
        </p:spPr>
      </p:pic>
    </p:spTree>
    <p:extLst>
      <p:ext uri="{BB962C8B-B14F-4D97-AF65-F5344CB8AC3E}">
        <p14:creationId xmlns:p14="http://schemas.microsoft.com/office/powerpoint/2010/main" val="134448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/>
              <a:t>Sportplatz Tente - Gebäude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78C6A14-6C0C-EC6F-1717-FA35DCCEF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Umkleidekabinen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44C52E4-69FB-EAD7-C8DF-E5282439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Rückseite</a:t>
            </a:r>
          </a:p>
        </p:txBody>
      </p:sp>
      <p:pic>
        <p:nvPicPr>
          <p:cNvPr id="13" name="Inhaltsplatzhalter 11" descr="Ein Bild, das Himmel, draußen, Baum, Gelände enthält.&#10;&#10;KI-generierte Inhalte können fehlerhaft sein.">
            <a:extLst>
              <a:ext uri="{FF2B5EF4-FFF2-40B4-BE49-F238E27FC236}">
                <a16:creationId xmlns:a16="http://schemas.microsoft.com/office/drawing/2014/main" id="{C1D6F746-9085-8065-5E8A-404148FD99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6" y="2635602"/>
            <a:ext cx="4041775" cy="3029834"/>
          </a:xfrm>
        </p:spPr>
      </p:pic>
      <p:pic>
        <p:nvPicPr>
          <p:cNvPr id="7" name="Picture 2" descr="Rollup5(0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9061" r="2772" b="15370"/>
          <a:stretch/>
        </p:blipFill>
        <p:spPr bwMode="auto">
          <a:xfrm>
            <a:off x="8904313" y="6080500"/>
            <a:ext cx="1528738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lpha_logo_le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0" y="6080500"/>
            <a:ext cx="166413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nhaltsplatzhalter 21" descr="Ein Bild, das Gebäude, draußen, Baum, Fenster enthält.&#10;&#10;KI-generierte Inhalte können fehlerhaft sein.">
            <a:extLst>
              <a:ext uri="{FF2B5EF4-FFF2-40B4-BE49-F238E27FC236}">
                <a16:creationId xmlns:a16="http://schemas.microsoft.com/office/drawing/2014/main" id="{0640D382-7400-1A0C-2CAF-1AD3F998E7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1200" y="2635449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91464360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Breitbild</PresentationFormat>
  <Paragraphs>61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9" baseType="lpstr">
      <vt:lpstr>Arial</vt:lpstr>
      <vt:lpstr>Calibri</vt:lpstr>
      <vt:lpstr>Larissa</vt:lpstr>
      <vt:lpstr>PowerPoint-Präsentation</vt:lpstr>
      <vt:lpstr>ArcheRY Bogenprojekt  </vt:lpstr>
      <vt:lpstr>Bogenhalle Halzenberg </vt:lpstr>
      <vt:lpstr>Bogensportgelände Halzenberg </vt:lpstr>
      <vt:lpstr>3D-Bogeparcours   3D- Bogenkino </vt:lpstr>
      <vt:lpstr>Inklusion und Integration  </vt:lpstr>
      <vt:lpstr>Sportplatz Tente - Außengelände </vt:lpstr>
      <vt:lpstr>Sportplatz Tente - Außengelände </vt:lpstr>
      <vt:lpstr>Sportplatz Tente - Gebäude</vt:lpstr>
      <vt:lpstr>Sportplatz Tente - Gebäude</vt:lpstr>
      <vt:lpstr>Ein Teil unserer ehrenamtlichen HelferInnen </vt:lpstr>
      <vt:lpstr> </vt:lpstr>
      <vt:lpstr>Ziel Barrierefreiheit</vt:lpstr>
      <vt:lpstr>Ziel: Barrierefreiheit </vt:lpstr>
      <vt:lpstr>Finanzierung</vt:lpstr>
      <vt:lpstr>Wir danken: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Robbe, S.</dc:creator>
  <cp:lastModifiedBy>Selbach, R.</cp:lastModifiedBy>
  <cp:revision>1</cp:revision>
  <dcterms:created xsi:type="dcterms:W3CDTF">2025-06-11T08:56:39Z</dcterms:created>
  <dcterms:modified xsi:type="dcterms:W3CDTF">2025-06-11T09:09:22Z</dcterms:modified>
</cp:coreProperties>
</file>