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71" r:id="rId4"/>
    <p:sldId id="270" r:id="rId5"/>
    <p:sldId id="274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6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2659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1570">
          <p15:clr>
            <a:srgbClr val="A4A3A4"/>
          </p15:clr>
        </p15:guide>
        <p15:guide id="9" orient="horz" pos="2341">
          <p15:clr>
            <a:srgbClr val="A4A3A4"/>
          </p15:clr>
        </p15:guide>
        <p15:guide id="10" orient="horz" pos="4020">
          <p15:clr>
            <a:srgbClr val="A4A3A4"/>
          </p15:clr>
        </p15:guide>
        <p15:guide id="11" orient="horz" pos="2205">
          <p15:clr>
            <a:srgbClr val="A4A3A4"/>
          </p15:clr>
        </p15:guide>
        <p15:guide id="12" orient="horz" pos="3249">
          <p15:clr>
            <a:srgbClr val="A4A3A4"/>
          </p15:clr>
        </p15:guide>
        <p15:guide id="13" orient="horz" pos="618">
          <p15:clr>
            <a:srgbClr val="A4A3A4"/>
          </p15:clr>
        </p15:guide>
        <p15:guide id="14" orient="horz" pos="1026">
          <p15:clr>
            <a:srgbClr val="A4A3A4"/>
          </p15:clr>
        </p15:guide>
        <p15:guide id="15" orient="horz" pos="709">
          <p15:clr>
            <a:srgbClr val="A4A3A4"/>
          </p15:clr>
        </p15:guide>
        <p15:guide id="16" orient="horz">
          <p15:clr>
            <a:srgbClr val="A4A3A4"/>
          </p15:clr>
        </p15:guide>
        <p15:guide id="17" pos="2880">
          <p15:clr>
            <a:srgbClr val="A4A3A4"/>
          </p15:clr>
        </p15:guide>
        <p15:guide id="18" pos="385">
          <p15:clr>
            <a:srgbClr val="A4A3A4"/>
          </p15:clr>
        </p15:guide>
        <p15:guide id="19" pos="5511">
          <p15:clr>
            <a:srgbClr val="A4A3A4"/>
          </p15:clr>
        </p15:guide>
        <p15:guide id="20" pos="340">
          <p15:clr>
            <a:srgbClr val="A4A3A4"/>
          </p15:clr>
        </p15:guide>
        <p15:guide id="21">
          <p15:clr>
            <a:srgbClr val="A4A3A4"/>
          </p15:clr>
        </p15:guide>
        <p15:guide id="22" pos="3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5976" autoAdjust="0"/>
  </p:normalViewPr>
  <p:slideViewPr>
    <p:cSldViewPr showGuides="1">
      <p:cViewPr varScale="1">
        <p:scale>
          <a:sx n="85" d="100"/>
          <a:sy n="85" d="100"/>
        </p:scale>
        <p:origin x="-1325" y="-82"/>
      </p:cViewPr>
      <p:guideLst>
        <p:guide orient="horz" pos="4156"/>
        <p:guide orient="horz" pos="1480"/>
        <p:guide orient="horz" pos="845"/>
        <p:guide orient="horz" pos="4110"/>
        <p:guide orient="horz" pos="164"/>
        <p:guide orient="horz" pos="2659"/>
        <p:guide orient="horz" pos="890"/>
        <p:guide orient="horz" pos="1570"/>
        <p:guide orient="horz" pos="2341"/>
        <p:guide orient="horz" pos="4020"/>
        <p:guide orient="horz" pos="2205"/>
        <p:guide orient="horz" pos="3249"/>
        <p:guide orient="horz" pos="618"/>
        <p:guide orient="horz" pos="1026"/>
        <p:guide orient="horz" pos="709"/>
        <p:guide orient="horz"/>
        <p:guide pos="2880"/>
        <p:guide pos="385"/>
        <p:guide pos="5511"/>
        <p:guide pos="340"/>
        <p:guide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E386A-E98B-46C6-82F3-89648A80901F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8516F-DDB6-442B-80F7-B4737693C1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69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20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781" indent="-275685" defTabSz="9312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739" indent="-220548" defTabSz="9312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3835" indent="-220548" defTabSz="9312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4931" indent="-220548" defTabSz="9312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027" indent="-220548" defTabSz="9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123" indent="-220548" defTabSz="9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218" indent="-220548" defTabSz="9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315" indent="-220548" defTabSz="9312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FDC1DF-35CB-4336-B846-318A9EFAA426}" type="slidenum">
              <a:rPr lang="de-DE" altLang="de-DE"/>
              <a:pPr eaLnBrk="1" hangingPunct="1"/>
              <a:t>6</a:t>
            </a:fld>
            <a:endParaRPr lang="de-DE" altLang="de-DE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952" y="4733129"/>
            <a:ext cx="4985772" cy="448523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844" tIns="46421" rIns="92844" bIns="46421"/>
          <a:lstStyle/>
          <a:p>
            <a:pPr eaLnBrk="1" hangingPunct="1"/>
            <a:r>
              <a:rPr lang="de-DE" altLang="de-DE" smtClean="0"/>
              <a:t>Geschwisterbruten sind für die exponential verlaufende Kurve entscheidend</a:t>
            </a:r>
          </a:p>
        </p:txBody>
      </p:sp>
      <p:sp>
        <p:nvSpPr>
          <p:cNvPr id="26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849313"/>
            <a:ext cx="6242050" cy="35115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7829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r>
              <a:rPr lang="de-DE" smtClean="0"/>
              <a:t>: Bürvenich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516F-DDB6-442B-80F7-B4737693C1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8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" y="908720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6876258" y="4940669"/>
            <a:ext cx="1787920" cy="1373958"/>
            <a:chOff x="4558" y="3287"/>
            <a:chExt cx="907" cy="697"/>
          </a:xfrm>
        </p:grpSpPr>
        <p:pic>
          <p:nvPicPr>
            <p:cNvPr id="10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90" y="4124589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B8E0-4647-4505-A1E5-046792EAB965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\\psf\Home\Desktop\PROJEKTE\dot-blue\WALD UND HOLZ NRW\EINGANG\TUEV-SAAR-CERT-ISO 9001-ISO-14001-OHSAS 18001-CMYK-051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07923"/>
            <a:ext cx="1224136" cy="7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 descr="LBWuH_A429010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3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1286" y="2276872"/>
            <a:ext cx="8237427" cy="410487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 dirty="0" smtClean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84C1-9748-4C23-9D46-E32D805E51C9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5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1286" y="2276872"/>
            <a:ext cx="8237427" cy="2664296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 dirty="0" smtClean="0"/>
              <a:t>DIAGRAMM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78C-969B-4CAB-A733-E1240B6034D9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11190" y="5373964"/>
            <a:ext cx="8137525" cy="934765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&gt;"/>
              <a:defRPr/>
            </a:lvl1pPr>
            <a:lvl2pPr marL="531813" indent="-265113">
              <a:buFont typeface="Arial" panose="020B0604020202020204" pitchFamily="34" charset="0"/>
              <a:buChar char="&gt;"/>
              <a:defRPr/>
            </a:lvl2pPr>
            <a:lvl3pPr marL="814388" indent="-282575">
              <a:buFont typeface="Arial" panose="020B0604020202020204" pitchFamily="34" charset="0"/>
              <a:buChar char="&gt;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372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140B-6286-4C4B-82CA-AC6AEFBEF54A}" type="datetime1">
              <a:rPr lang="de-DE" smtClean="0"/>
              <a:t>03.12.2018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70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C72-6EA8-4EE9-8689-1A134406C363}" type="datetime1">
              <a:rPr lang="de-DE" smtClean="0"/>
              <a:t>03.12.2018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78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+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6"/>
            <a:ext cx="3960000" cy="4104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464" y="2300022"/>
            <a:ext cx="3960000" cy="41048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14E-7E05-42E5-812D-37F58C612E18}" type="datetime1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29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0817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9687-CF0D-40B2-991E-4B53271F19FB}" type="datetime1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5"/>
            <a:ext cx="3960813" cy="4032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57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1 Inhalt These und Schlussf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28577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9CF4-79D0-4AAB-BA2A-8E01B36069C5}" type="datetime1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49505"/>
            <a:ext cx="3960813" cy="4032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4"/>
          </p:nvPr>
        </p:nvSpPr>
        <p:spPr>
          <a:xfrm>
            <a:off x="618510" y="5589240"/>
            <a:ext cx="3960000" cy="719484"/>
          </a:xfrm>
        </p:spPr>
        <p:txBody>
          <a:bodyPr>
            <a:normAutofit/>
          </a:bodyPr>
          <a:lstStyle>
            <a:lvl1pPr marL="266700" indent="-266700">
              <a:buFont typeface="Arial" panose="020B0604020202020204" pitchFamily="34" charset="0"/>
              <a:buChar char="&gt;"/>
              <a:defRPr sz="2000"/>
            </a:lvl1pPr>
            <a:lvl2pPr marL="531813" indent="-265113">
              <a:buFont typeface="Arial" panose="020B0604020202020204" pitchFamily="34" charset="0"/>
              <a:buChar char="&gt;"/>
              <a:defRPr sz="1800"/>
            </a:lvl2pPr>
            <a:lvl3pPr marL="814388" indent="-282575">
              <a:buFont typeface="Arial" panose="020B0604020202020204" pitchFamily="34" charset="0"/>
              <a:buChar char="&gt;"/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980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Inhal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8510" y="2300022"/>
            <a:ext cx="3960000" cy="41048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1C87-E899-4067-A2BE-F619DECDF887}" type="datetime1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87900" y="2352332"/>
            <a:ext cx="3960813" cy="188334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787900" y="4498404"/>
            <a:ext cx="3960813" cy="188334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84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k_Überschri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260351"/>
            <a:ext cx="8639999" cy="33855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max. zweizeilig 22 </a:t>
            </a:r>
            <a:r>
              <a:rPr lang="de-DE" dirty="0" err="1" smtClean="0"/>
              <a:t>pt</a:t>
            </a:r>
            <a:r>
              <a:rPr lang="de-DE" dirty="0" smtClean="0"/>
              <a:t> </a:t>
            </a:r>
            <a:r>
              <a:rPr lang="de-DE" dirty="0" err="1" smtClean="0"/>
              <a:t>tk</a:t>
            </a:r>
            <a:r>
              <a:rPr lang="de-DE" dirty="0" smtClean="0"/>
              <a:t> Brand Blue (</a:t>
            </a:r>
            <a:r>
              <a:rPr lang="de-DE" dirty="0" err="1" smtClean="0"/>
              <a:t>Subline</a:t>
            </a:r>
            <a:r>
              <a:rPr lang="de-DE" dirty="0" smtClean="0"/>
              <a:t> einzeilig 18 </a:t>
            </a:r>
            <a:r>
              <a:rPr lang="de-DE" dirty="0" err="1" smtClean="0"/>
              <a:t>pt</a:t>
            </a:r>
            <a:r>
              <a:rPr lang="de-DE" dirty="0" smtClean="0"/>
              <a:t> grau)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0" y="6164399"/>
            <a:ext cx="8029573" cy="144922"/>
          </a:xfrm>
          <a:noFill/>
          <a:ln w="19050">
            <a:noFill/>
            <a:miter lim="800000"/>
            <a:headEnd/>
            <a:tailEnd/>
          </a:ln>
        </p:spPr>
        <p:txBody>
          <a:bodyPr vert="horz" wrap="square" lIns="0" tIns="0" rIns="0" bIns="0" rtlCol="0" anchor="b">
            <a:noAutofit/>
          </a:bodyPr>
          <a:lstStyle>
            <a:lvl1pPr marL="180000" indent="-18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800" dirty="0" smtClean="0">
                <a:solidFill>
                  <a:schemeClr val="tx1"/>
                </a:solidFill>
                <a:latin typeface="TKTypeMedium" panose="020B0603040202020204" pitchFamily="34" charset="0"/>
              </a:defRPr>
            </a:lvl1pPr>
            <a:lvl2pPr marL="180975" indent="0">
              <a:buNone/>
              <a:defRPr lang="de-DE" sz="800" dirty="0" smtClean="0">
                <a:solidFill>
                  <a:schemeClr val="tx2"/>
                </a:solidFill>
              </a:defRPr>
            </a:lvl2pPr>
            <a:lvl3pPr marL="361950" indent="0">
              <a:buNone/>
              <a:defRPr lang="de-DE" sz="800" dirty="0" smtClean="0">
                <a:solidFill>
                  <a:schemeClr val="tx2"/>
                </a:solidFill>
              </a:defRPr>
            </a:lvl3pPr>
            <a:lvl4pPr marL="534988" indent="0">
              <a:buNone/>
              <a:defRPr lang="de-DE" sz="800" dirty="0" smtClean="0">
                <a:solidFill>
                  <a:schemeClr val="tx2"/>
                </a:solidFill>
              </a:defRPr>
            </a:lvl4pPr>
            <a:lvl5pPr marL="715962" indent="0">
              <a:buNone/>
              <a:defRPr lang="de-DE" sz="800" dirty="0">
                <a:solidFill>
                  <a:schemeClr val="tx2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buClr>
                <a:schemeClr val="tx2"/>
              </a:buClr>
            </a:pPr>
            <a:r>
              <a:rPr lang="de-DE" dirty="0" smtClean="0"/>
              <a:t>Platzhalter Quellenangabe und Fußnote: Fußnoten nummeriert (keine *)</a:t>
            </a:r>
          </a:p>
        </p:txBody>
      </p:sp>
    </p:spTree>
    <p:extLst>
      <p:ext uri="{BB962C8B-B14F-4D97-AF65-F5344CB8AC3E}">
        <p14:creationId xmlns:p14="http://schemas.microsoft.com/office/powerpoint/2010/main" val="269492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" y="908720"/>
            <a:ext cx="9143999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6876258" y="4940669"/>
            <a:ext cx="1787920" cy="1373958"/>
            <a:chOff x="4558" y="3287"/>
            <a:chExt cx="907" cy="697"/>
          </a:xfrm>
        </p:grpSpPr>
        <p:pic>
          <p:nvPicPr>
            <p:cNvPr id="10" name="Picture 13" descr="ForstNRW_Slogan_rgb_c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90" y="4124589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DAA-0F9C-413A-A878-E7F35C917DFD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\\psf\Home\Desktop\PROJEKTE\dot-blue\WALD UND HOLZ NRW\EINGANG\TUEV-SAAR-CERT-ISO 9001-ISO-14001-OHSAS 18001-CMYK-051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07923"/>
            <a:ext cx="1224136" cy="7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 descr="LBWuH_A429010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9027" y="1628804"/>
            <a:ext cx="9166178" cy="173245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6" name="Picture 2" descr="\\psf\Home\PROJEKTE\dot-blue\WALD UND HOLZ 2017\Colour Code 2017100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9150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8"/>
            <a:ext cx="8137524" cy="1223963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7DDF-A570-438E-9815-63BADA0B5FF6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2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tro mit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7"/>
            <a:ext cx="9166178" cy="54017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8"/>
            <a:ext cx="8137524" cy="12239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0736-179A-491E-8660-911A46D28DA0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4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 Bild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200" dirty="0">
                <a:solidFill>
                  <a:schemeClr val="bg1"/>
                </a:solidFill>
                <a:effectLst/>
              </a:defRPr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90" y="4124589"/>
            <a:ext cx="8112125" cy="984885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3200" b="0" dirty="0">
                <a:solidFill>
                  <a:schemeClr val="bg1"/>
                </a:solidFill>
                <a:effectLst/>
                <a:ea typeface="+mj-ea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2EF9-39D4-469A-AF4B-3111E1FF031B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6876258" y="4940669"/>
            <a:ext cx="1787920" cy="1373958"/>
            <a:chOff x="4558" y="3287"/>
            <a:chExt cx="907" cy="697"/>
          </a:xfrm>
        </p:grpSpPr>
        <p:pic>
          <p:nvPicPr>
            <p:cNvPr id="18" name="Picture 13" descr="ForstNRW_Slogan_rgb_c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pic>
        <p:nvPicPr>
          <p:cNvPr id="20" name="Picture 2" descr="\\psf\Home\Desktop\PROJEKTE\dot-blue\WALD UND HOLZ NRW\EINGANG\TUEV-SAAR-CERT-ISO 9001-ISO-14001-OHSAS 18001-CMYK-0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07923"/>
            <a:ext cx="1224136" cy="7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2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 Text +  Bild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1239" y="1122411"/>
            <a:ext cx="9166178" cy="540221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3608528"/>
            <a:ext cx="8137524" cy="54055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90" y="4124589"/>
            <a:ext cx="8112125" cy="98488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CC6-DC7A-401C-92E9-B5E2B13F463C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6876258" y="4940669"/>
            <a:ext cx="1787920" cy="1373958"/>
            <a:chOff x="4558" y="3287"/>
            <a:chExt cx="907" cy="697"/>
          </a:xfrm>
        </p:grpSpPr>
        <p:pic>
          <p:nvPicPr>
            <p:cNvPr id="18" name="Picture 13" descr="ForstNRW_Slogan_rgb_c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87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558" y="3875"/>
              <a:ext cx="907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 dirty="0"/>
                <a:t>www.wald-und-holz.nrw.de</a:t>
              </a:r>
            </a:p>
          </p:txBody>
        </p:sp>
      </p:grpSp>
      <p:pic>
        <p:nvPicPr>
          <p:cNvPr id="20" name="Picture 2" descr="\\psf\Home\Desktop\PROJEKTE\dot-blue\WALD UND HOLZ NRW\EINGANG\TUEV-SAAR-CERT-ISO 9001-ISO-14001-OHSAS 18001-CMYK-0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07923"/>
            <a:ext cx="1224136" cy="7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+ Voll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8"/>
            <a:ext cx="8137524" cy="1223963"/>
          </a:xfrm>
          <a:effectLst>
            <a:outerShdw blurRad="76200" dist="25400" dir="2700000" algn="tl" rotWithShape="0">
              <a:prstClr val="black">
                <a:alpha val="86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4400" b="1" dirty="0">
                <a:solidFill>
                  <a:schemeClr val="bg1"/>
                </a:solidFill>
                <a:effectLst/>
              </a:defRPr>
            </a:lvl1pPr>
          </a:lstStyle>
          <a:p>
            <a:pPr marL="0" lvl="0" indent="-2667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</a:pPr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F1C0-42C8-41D6-B5A5-D8C0C4CB2443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mit Text dunkel + Voll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3"/>
          </p:nvPr>
        </p:nvSpPr>
        <p:spPr>
          <a:xfrm>
            <a:off x="-619" y="1122886"/>
            <a:ext cx="9166178" cy="57412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189" y="2492378"/>
            <a:ext cx="8137524" cy="12239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922-87EA-416C-B94F-9F22D1A9FE88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1" descr="LBWuH_A42901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B34C-2DAE-47A4-9798-F387173B23D7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1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90" y="1341438"/>
            <a:ext cx="8137525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8137152" cy="41048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1884" y="6555610"/>
            <a:ext cx="884784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EC328-AE3C-43D4-A282-78B8CAC577DF}" type="datetime1">
              <a:rPr lang="de-DE" smtClean="0"/>
              <a:t>03.12.2018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75656" y="6555610"/>
            <a:ext cx="676875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Stadtverwaltung Wermelskirchen, Telegrafenstr. 29-33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30377" y="6555610"/>
            <a:ext cx="504056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26E87-E4DD-4B6C-8268-80C2F583760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Picture 31" descr="LBWuH_A429010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260354"/>
            <a:ext cx="2304256" cy="5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psf\Home\PROJEKTE\dot-blue\WALD UND HOLZ 2017\Colour Code 2017100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886"/>
            <a:ext cx="9144000" cy="1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72" r:id="rId8"/>
    <p:sldLayoutId id="2147483650" r:id="rId9"/>
    <p:sldLayoutId id="2147483668" r:id="rId10"/>
    <p:sldLayoutId id="2147483673" r:id="rId11"/>
    <p:sldLayoutId id="2147483654" r:id="rId12"/>
    <p:sldLayoutId id="2147483655" r:id="rId13"/>
    <p:sldLayoutId id="2147483652" r:id="rId14"/>
    <p:sldLayoutId id="2147483666" r:id="rId15"/>
    <p:sldLayoutId id="2147483676" r:id="rId16"/>
    <p:sldLayoutId id="2147483667" r:id="rId17"/>
    <p:sldLayoutId id="2147483669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1813" indent="-26511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82575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1088" indent="-2667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Hitzesommer 2018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Zahlen und Fakten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17F9-4213-4C7A-8828-CA7FD51AD4A6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B34C-2DAE-47A4-9798-F387173B23D7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10</a:t>
            </a:fld>
            <a:endParaRPr lang="de-DE"/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84776" cy="4635351"/>
          </a:xfrm>
        </p:spPr>
      </p:pic>
    </p:spTree>
    <p:extLst>
      <p:ext uri="{BB962C8B-B14F-4D97-AF65-F5344CB8AC3E}">
        <p14:creationId xmlns:p14="http://schemas.microsoft.com/office/powerpoint/2010/main" val="15494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Temperaturrekord 2018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de-DE" dirty="0" smtClean="0"/>
              <a:t>Durchschnittstemperatur im Sommer: 19,3 </a:t>
            </a:r>
            <a:r>
              <a:rPr lang="de-DE" dirty="0"/>
              <a:t>Grad (</a:t>
            </a:r>
            <a:r>
              <a:rPr lang="de-DE" dirty="0" smtClean="0"/>
              <a:t>Ø</a:t>
            </a:r>
            <a:r>
              <a:rPr lang="de-DE" dirty="0"/>
              <a:t>) </a:t>
            </a:r>
            <a:endParaRPr lang="de-DE" dirty="0" smtClean="0"/>
          </a:p>
          <a:p>
            <a:r>
              <a:rPr lang="de-DE" dirty="0" smtClean="0"/>
              <a:t>3 </a:t>
            </a:r>
            <a:r>
              <a:rPr lang="de-DE" dirty="0"/>
              <a:t>Grad (Ø) wärmer als erwartet</a:t>
            </a:r>
          </a:p>
          <a:p>
            <a:pPr lvl="0"/>
            <a:r>
              <a:rPr lang="de-DE" dirty="0" smtClean="0"/>
              <a:t>Platz </a:t>
            </a:r>
            <a:r>
              <a:rPr lang="de-DE" dirty="0"/>
              <a:t>2 der heißesten Sommer seit Beginn der Messaufzeichnungen 1880 </a:t>
            </a:r>
            <a:r>
              <a:rPr lang="de-DE" dirty="0" smtClean="0"/>
              <a:t>(Platz 1: 2003 mit </a:t>
            </a:r>
            <a:r>
              <a:rPr lang="de-DE" dirty="0"/>
              <a:t>19,7 </a:t>
            </a:r>
            <a:r>
              <a:rPr lang="de-DE" dirty="0" smtClean="0"/>
              <a:t>Grad)</a:t>
            </a:r>
            <a:endParaRPr lang="de-DE" dirty="0"/>
          </a:p>
          <a:p>
            <a:pPr lvl="0"/>
            <a:r>
              <a:rPr lang="de-DE" dirty="0" smtClean="0"/>
              <a:t>Heißer </a:t>
            </a:r>
            <a:r>
              <a:rPr lang="de-DE" dirty="0"/>
              <a:t>als alle Sommermonate von 1880 bis 2000</a:t>
            </a:r>
          </a:p>
          <a:p>
            <a:r>
              <a:rPr lang="de-DE" dirty="0" smtClean="0"/>
              <a:t>Mit etwa </a:t>
            </a:r>
            <a:r>
              <a:rPr lang="de-DE" dirty="0"/>
              <a:t>770 </a:t>
            </a:r>
            <a:r>
              <a:rPr lang="de-DE" dirty="0" smtClean="0"/>
              <a:t>Sonnenstunden einer </a:t>
            </a:r>
            <a:r>
              <a:rPr lang="de-DE" dirty="0"/>
              <a:t>der drei sonnenscheinreichsten Sommer seit Beginn von Messungen </a:t>
            </a:r>
            <a:r>
              <a:rPr lang="de-DE" dirty="0" smtClean="0"/>
              <a:t>1951 (knapp 30 Prozent </a:t>
            </a:r>
            <a:r>
              <a:rPr lang="de-DE" dirty="0"/>
              <a:t>über </a:t>
            </a:r>
            <a:r>
              <a:rPr lang="de-DE" dirty="0" smtClean="0"/>
              <a:t>dem Durchschnitt von </a:t>
            </a:r>
            <a:r>
              <a:rPr lang="de-DE" dirty="0"/>
              <a:t>604 </a:t>
            </a:r>
            <a:r>
              <a:rPr lang="de-DE" dirty="0" smtClean="0"/>
              <a:t>Stunden) </a:t>
            </a:r>
          </a:p>
          <a:p>
            <a:r>
              <a:rPr lang="de-DE" dirty="0" smtClean="0"/>
              <a:t>Vier-Monats-Zeitraum </a:t>
            </a:r>
            <a:r>
              <a:rPr lang="de-DE" dirty="0"/>
              <a:t>April bis Juli: der wärmste in Deutschland seit Beginn der Wetteraufzeichnungen 1881</a:t>
            </a:r>
          </a:p>
          <a:p>
            <a:r>
              <a:rPr lang="de-DE" dirty="0" smtClean="0"/>
              <a:t>Schon </a:t>
            </a:r>
            <a:r>
              <a:rPr lang="de-DE" dirty="0"/>
              <a:t>im April und Mai starke </a:t>
            </a:r>
            <a:r>
              <a:rPr lang="de-DE" dirty="0" smtClean="0"/>
              <a:t>Temperaturabweichungen </a:t>
            </a:r>
            <a:r>
              <a:rPr lang="de-DE" dirty="0" smtClean="0">
                <a:sym typeface="Wingdings" panose="05000000000000000000" pitchFamily="2" charset="2"/>
              </a:rPr>
              <a:t> langer Sommer </a:t>
            </a:r>
            <a:endParaRPr lang="de-DE" dirty="0"/>
          </a:p>
          <a:p>
            <a:pPr marL="0" lvl="0" indent="0">
              <a:buNone/>
            </a:pPr>
            <a:endParaRPr lang="de-DE" b="1" dirty="0" smtClean="0"/>
          </a:p>
          <a:p>
            <a:pPr marL="0" lvl="0" indent="0">
              <a:buNone/>
            </a:pPr>
            <a:r>
              <a:rPr lang="de-DE" b="1" dirty="0" smtClean="0"/>
              <a:t>NRW:</a:t>
            </a:r>
            <a:r>
              <a:rPr lang="de-DE" dirty="0" smtClean="0"/>
              <a:t> </a:t>
            </a:r>
          </a:p>
          <a:p>
            <a:r>
              <a:rPr lang="de-DE" dirty="0"/>
              <a:t>Zweitheißester Sommer seit 1880</a:t>
            </a:r>
          </a:p>
          <a:p>
            <a:r>
              <a:rPr lang="de-DE" dirty="0" smtClean="0"/>
              <a:t>19,3 </a:t>
            </a:r>
            <a:r>
              <a:rPr lang="de-DE" dirty="0"/>
              <a:t>°C </a:t>
            </a:r>
            <a:r>
              <a:rPr lang="de-DE" dirty="0" smtClean="0"/>
              <a:t>(Referenzwert: 16,3 °C) </a:t>
            </a:r>
          </a:p>
          <a:p>
            <a:r>
              <a:rPr lang="de-DE" dirty="0" smtClean="0"/>
              <a:t>115 </a:t>
            </a:r>
            <a:r>
              <a:rPr lang="de-DE" dirty="0"/>
              <a:t>l/m² </a:t>
            </a:r>
            <a:r>
              <a:rPr lang="de-DE" dirty="0" smtClean="0"/>
              <a:t>(Referenzwert: 240 </a:t>
            </a:r>
            <a:r>
              <a:rPr lang="de-DE" dirty="0"/>
              <a:t>l/m²</a:t>
            </a:r>
            <a:r>
              <a:rPr lang="de-DE" dirty="0" smtClean="0"/>
              <a:t>)</a:t>
            </a:r>
          </a:p>
          <a:p>
            <a:r>
              <a:rPr lang="de-DE" dirty="0" smtClean="0"/>
              <a:t>740 Sonnenstunden: 134 </a:t>
            </a:r>
            <a:r>
              <a:rPr lang="de-DE" dirty="0"/>
              <a:t>Prozent des Solls (554 Stunden) </a:t>
            </a:r>
            <a:r>
              <a:rPr lang="de-DE" dirty="0" smtClean="0"/>
              <a:t>erreicht  </a:t>
            </a:r>
          </a:p>
          <a:p>
            <a:pPr marL="0" indent="0" algn="r">
              <a:buNone/>
            </a:pPr>
            <a:r>
              <a:rPr lang="de-DE" dirty="0" smtClean="0"/>
              <a:t>		</a:t>
            </a:r>
            <a:r>
              <a:rPr lang="de-DE" sz="1800" dirty="0" smtClean="0"/>
              <a:t>(Quelle: DWD)</a:t>
            </a:r>
            <a:endParaRPr lang="de-DE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2636-A037-407E-96F8-CAB8BF6DB3A2}" type="datetime1">
              <a:rPr lang="de-DE" smtClean="0"/>
              <a:t>03.12.2018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8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Trockenheit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Trockenste </a:t>
            </a:r>
            <a:r>
              <a:rPr lang="de-DE" dirty="0"/>
              <a:t>Regionen in der Mitte des Landes </a:t>
            </a:r>
            <a:endParaRPr lang="de-DE" dirty="0" smtClean="0"/>
          </a:p>
          <a:p>
            <a:r>
              <a:rPr lang="de-DE" dirty="0" smtClean="0"/>
              <a:t>In Sachsen-Anhalt, Thüringen und Hessen war der Sommer 2018 so trocken wie in keinem anderen Jahr zuvor</a:t>
            </a:r>
            <a:endParaRPr lang="de-DE" dirty="0"/>
          </a:p>
          <a:p>
            <a:r>
              <a:rPr lang="de-DE" b="1" dirty="0" smtClean="0"/>
              <a:t>NRW</a:t>
            </a:r>
            <a:r>
              <a:rPr lang="de-DE" dirty="0" smtClean="0"/>
              <a:t>: zweittrockenste Sommer seit Wetteraufzeichnung</a:t>
            </a:r>
          </a:p>
          <a:p>
            <a:r>
              <a:rPr lang="de-DE" dirty="0" smtClean="0"/>
              <a:t>Kombination aus Hitze und Trockenheit macht 2018 zu einem besonderen Sommer</a:t>
            </a:r>
          </a:p>
          <a:p>
            <a:r>
              <a:rPr lang="de-DE" dirty="0"/>
              <a:t>Februar bis Juli 2018 extrem trocken</a:t>
            </a:r>
          </a:p>
          <a:p>
            <a:r>
              <a:rPr lang="de-DE" dirty="0"/>
              <a:t>In den sechs Monaten kamen deutschlandweit gemittelt nur knapp 61 Prozent der üblichen Regenmenge zusammen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D70B-2626-40C8-B819-03423FF1AC04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3</a:t>
            </a:fld>
            <a:endParaRPr lang="de-DE"/>
          </a:p>
        </p:txBody>
      </p:sp>
      <p:pic>
        <p:nvPicPr>
          <p:cNvPr id="12" name="Inhaltsplatzhalt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90" y="2314637"/>
            <a:ext cx="3959225" cy="23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Erhöhte Waldbrandgefahr in Deutschland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Circa </a:t>
            </a:r>
            <a:r>
              <a:rPr lang="de-DE" b="1" dirty="0"/>
              <a:t>100 Waldbrände </a:t>
            </a:r>
            <a:r>
              <a:rPr lang="de-DE" dirty="0"/>
              <a:t>in NRW (Juni und Juli) </a:t>
            </a:r>
          </a:p>
          <a:p>
            <a:r>
              <a:rPr lang="de-DE" dirty="0"/>
              <a:t>Vergleich 2017: 19 Brände im Zeitraum Juni bis August</a:t>
            </a:r>
          </a:p>
          <a:p>
            <a:r>
              <a:rPr lang="de-DE" dirty="0" smtClean="0"/>
              <a:t>Besonders betroffen: der Osten Deutschlands </a:t>
            </a:r>
          </a:p>
          <a:p>
            <a:r>
              <a:rPr lang="de-DE" dirty="0" smtClean="0"/>
              <a:t>Aber im ganzen Land erhöhtes Risiko </a:t>
            </a:r>
          </a:p>
          <a:p>
            <a:r>
              <a:rPr lang="de-DE" dirty="0" smtClean="0"/>
              <a:t>Zuwachseinbußen von </a:t>
            </a:r>
            <a:r>
              <a:rPr lang="de-DE" b="1" dirty="0" smtClean="0"/>
              <a:t>40%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137-FDEB-478B-8A9C-E1C22D9A2E10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4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0" y="1916832"/>
            <a:ext cx="2804629" cy="39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64088" y="6237316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Beispiel August: </a:t>
            </a:r>
            <a:r>
              <a:rPr lang="de-DE" sz="1100" dirty="0"/>
              <a:t>Absolute Anzahl an Tagen</a:t>
            </a:r>
            <a:r>
              <a:rPr lang="de-DE" sz="1100" dirty="0" smtClean="0"/>
              <a:t> mit erhöhter Waldbrandgefahr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05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865" y="139020"/>
            <a:ext cx="6103144" cy="94675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Borkenkäfermassenvermehrung in bisher in </a:t>
            </a:r>
            <a:br>
              <a:rPr lang="de-DE" dirty="0" smtClean="0"/>
            </a:br>
            <a:r>
              <a:rPr lang="de-DE" dirty="0" smtClean="0"/>
              <a:t>Nordrhein-Westfalen nicht vorgekommener Intensität</a:t>
            </a:r>
            <a:endParaRPr lang="de-DE" sz="2000" b="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556792"/>
            <a:ext cx="5593089" cy="4429716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769969" y="6419282"/>
            <a:ext cx="3374033" cy="43872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www.waldschutz.nrw.de 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25866" y="1205747"/>
            <a:ext cx="8510473" cy="5588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1" y="1764548"/>
            <a:ext cx="2592287" cy="4617202"/>
          </a:xfrm>
        </p:spPr>
        <p:txBody>
          <a:bodyPr/>
          <a:lstStyle/>
          <a:p>
            <a:r>
              <a:rPr lang="de-DE" dirty="0" smtClean="0"/>
              <a:t>Buchdrucker und Kupferstecher an Fichten</a:t>
            </a:r>
          </a:p>
          <a:p>
            <a:r>
              <a:rPr lang="de-DE" dirty="0" smtClean="0"/>
              <a:t>Schlimmste Kalamität seit 1947</a:t>
            </a:r>
          </a:p>
          <a:p>
            <a:r>
              <a:rPr lang="de-DE" dirty="0" smtClean="0"/>
              <a:t>Geschätzt  10Mio FM in NRW in 2019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1314450" y="3767487"/>
            <a:ext cx="342900" cy="3048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000" b="1"/>
              <a:t>1 W</a:t>
            </a:r>
          </a:p>
        </p:txBody>
      </p:sp>
      <p:sp>
        <p:nvSpPr>
          <p:cNvPr id="662531" name="Oval 3"/>
          <p:cNvSpPr>
            <a:spLocks noChangeArrowheads="1"/>
          </p:cNvSpPr>
          <p:nvPr/>
        </p:nvSpPr>
        <p:spPr bwMode="auto">
          <a:xfrm>
            <a:off x="2228850" y="3081687"/>
            <a:ext cx="800100" cy="6858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50 M</a:t>
            </a:r>
          </a:p>
        </p:txBody>
      </p:sp>
      <p:sp>
        <p:nvSpPr>
          <p:cNvPr id="662532" name="Oval 4"/>
          <p:cNvSpPr>
            <a:spLocks noChangeArrowheads="1"/>
          </p:cNvSpPr>
          <p:nvPr/>
        </p:nvSpPr>
        <p:spPr bwMode="auto">
          <a:xfrm>
            <a:off x="2228850" y="3843687"/>
            <a:ext cx="800100" cy="6858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50 W</a:t>
            </a:r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3600450" y="2395887"/>
            <a:ext cx="1657350" cy="1371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2.500 M</a:t>
            </a:r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3600450" y="3462687"/>
            <a:ext cx="1657350" cy="1371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2.500 W</a:t>
            </a:r>
          </a:p>
        </p:txBody>
      </p:sp>
      <p:sp>
        <p:nvSpPr>
          <p:cNvPr id="662535" name="Oval 7"/>
          <p:cNvSpPr>
            <a:spLocks noChangeArrowheads="1"/>
          </p:cNvSpPr>
          <p:nvPr/>
        </p:nvSpPr>
        <p:spPr bwMode="auto">
          <a:xfrm>
            <a:off x="5314950" y="2548287"/>
            <a:ext cx="2571750" cy="2133600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125.000 W</a:t>
            </a:r>
          </a:p>
        </p:txBody>
      </p:sp>
      <p:sp>
        <p:nvSpPr>
          <p:cNvPr id="662536" name="Oval 8"/>
          <p:cNvSpPr>
            <a:spLocks noChangeArrowheads="1"/>
          </p:cNvSpPr>
          <p:nvPr/>
        </p:nvSpPr>
        <p:spPr bwMode="auto">
          <a:xfrm>
            <a:off x="5372100" y="1100487"/>
            <a:ext cx="2571750" cy="21336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125.000 M</a:t>
            </a:r>
          </a:p>
        </p:txBody>
      </p:sp>
      <p:sp>
        <p:nvSpPr>
          <p:cNvPr id="662537" name="Line 9"/>
          <p:cNvSpPr>
            <a:spLocks noChangeShapeType="1"/>
          </p:cNvSpPr>
          <p:nvPr/>
        </p:nvSpPr>
        <p:spPr bwMode="auto">
          <a:xfrm>
            <a:off x="3086100" y="4224687"/>
            <a:ext cx="74295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38" name="Line 10"/>
          <p:cNvSpPr>
            <a:spLocks noChangeShapeType="1"/>
          </p:cNvSpPr>
          <p:nvPr/>
        </p:nvSpPr>
        <p:spPr bwMode="auto">
          <a:xfrm flipV="1">
            <a:off x="3086100" y="3386487"/>
            <a:ext cx="85725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39" name="Line 11"/>
          <p:cNvSpPr>
            <a:spLocks noChangeShapeType="1"/>
          </p:cNvSpPr>
          <p:nvPr/>
        </p:nvSpPr>
        <p:spPr bwMode="auto">
          <a:xfrm flipV="1">
            <a:off x="5314950" y="3919887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40" name="Line 12"/>
          <p:cNvSpPr>
            <a:spLocks noChangeShapeType="1"/>
          </p:cNvSpPr>
          <p:nvPr/>
        </p:nvSpPr>
        <p:spPr bwMode="auto">
          <a:xfrm flipV="1">
            <a:off x="5257800" y="2548287"/>
            <a:ext cx="685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41" name="Line 13"/>
          <p:cNvSpPr>
            <a:spLocks noChangeShapeType="1"/>
          </p:cNvSpPr>
          <p:nvPr/>
        </p:nvSpPr>
        <p:spPr bwMode="auto">
          <a:xfrm>
            <a:off x="1714500" y="3996087"/>
            <a:ext cx="62865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42" name="Line 14"/>
          <p:cNvSpPr>
            <a:spLocks noChangeShapeType="1"/>
          </p:cNvSpPr>
          <p:nvPr/>
        </p:nvSpPr>
        <p:spPr bwMode="auto">
          <a:xfrm flipV="1">
            <a:off x="1714500" y="3538887"/>
            <a:ext cx="62865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257300" y="1252887"/>
            <a:ext cx="1314450" cy="203132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dirty="0">
                <a:solidFill>
                  <a:srgbClr val="FF0000"/>
                </a:solidFill>
              </a:rPr>
              <a:t>1 weiblicher </a:t>
            </a:r>
            <a:br>
              <a:rPr lang="de-DE" altLang="de-DE" dirty="0">
                <a:solidFill>
                  <a:srgbClr val="FF0000"/>
                </a:solidFill>
              </a:rPr>
            </a:br>
            <a:r>
              <a:rPr lang="de-DE" altLang="de-DE" dirty="0">
                <a:solidFill>
                  <a:srgbClr val="FF0000"/>
                </a:solidFill>
              </a:rPr>
              <a:t>Buchdrucker legt im Frühjahr bis zu 100 Eier ab</a:t>
            </a:r>
          </a:p>
        </p:txBody>
      </p:sp>
      <p:sp>
        <p:nvSpPr>
          <p:cNvPr id="662544" name="Line 16"/>
          <p:cNvSpPr>
            <a:spLocks noChangeShapeType="1"/>
          </p:cNvSpPr>
          <p:nvPr/>
        </p:nvSpPr>
        <p:spPr bwMode="auto">
          <a:xfrm>
            <a:off x="1543050" y="4224687"/>
            <a:ext cx="97155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45" name="Line 17"/>
          <p:cNvSpPr>
            <a:spLocks noChangeShapeType="1"/>
          </p:cNvSpPr>
          <p:nvPr/>
        </p:nvSpPr>
        <p:spPr bwMode="auto">
          <a:xfrm>
            <a:off x="1600200" y="4148487"/>
            <a:ext cx="914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46" name="Oval 18"/>
          <p:cNvSpPr>
            <a:spLocks noChangeArrowheads="1"/>
          </p:cNvSpPr>
          <p:nvPr/>
        </p:nvSpPr>
        <p:spPr bwMode="auto">
          <a:xfrm>
            <a:off x="2628900" y="4986687"/>
            <a:ext cx="800100" cy="685800"/>
          </a:xfrm>
          <a:prstGeom prst="ellipse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25 M</a:t>
            </a:r>
          </a:p>
        </p:txBody>
      </p:sp>
      <p:sp>
        <p:nvSpPr>
          <p:cNvPr id="662547" name="Oval 19"/>
          <p:cNvSpPr>
            <a:spLocks noChangeArrowheads="1"/>
          </p:cNvSpPr>
          <p:nvPr/>
        </p:nvSpPr>
        <p:spPr bwMode="auto">
          <a:xfrm>
            <a:off x="2628900" y="5748687"/>
            <a:ext cx="800100" cy="685800"/>
          </a:xfrm>
          <a:prstGeom prst="ellipse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25 W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255971" y="128939"/>
            <a:ext cx="4342071" cy="64633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Populationsdynamik innerhalb einer Vegetationsperiode (Mai bis September) </a:t>
            </a:r>
          </a:p>
        </p:txBody>
      </p:sp>
      <p:sp>
        <p:nvSpPr>
          <p:cNvPr id="662549" name="Line 21"/>
          <p:cNvSpPr>
            <a:spLocks noChangeShapeType="1"/>
          </p:cNvSpPr>
          <p:nvPr/>
        </p:nvSpPr>
        <p:spPr bwMode="auto">
          <a:xfrm flipV="1">
            <a:off x="3028950" y="2243487"/>
            <a:ext cx="6858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50" name="Oval 22"/>
          <p:cNvSpPr>
            <a:spLocks noChangeArrowheads="1"/>
          </p:cNvSpPr>
          <p:nvPr/>
        </p:nvSpPr>
        <p:spPr bwMode="auto">
          <a:xfrm>
            <a:off x="2857500" y="1024287"/>
            <a:ext cx="1143000" cy="838200"/>
          </a:xfrm>
          <a:prstGeom prst="ellipse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1.250 M</a:t>
            </a:r>
          </a:p>
        </p:txBody>
      </p:sp>
      <p:sp>
        <p:nvSpPr>
          <p:cNvPr id="662551" name="Oval 23"/>
          <p:cNvSpPr>
            <a:spLocks noChangeArrowheads="1"/>
          </p:cNvSpPr>
          <p:nvPr/>
        </p:nvSpPr>
        <p:spPr bwMode="auto">
          <a:xfrm>
            <a:off x="3371850" y="1557687"/>
            <a:ext cx="1143000" cy="838200"/>
          </a:xfrm>
          <a:prstGeom prst="ellipse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1.250 W</a:t>
            </a:r>
          </a:p>
        </p:txBody>
      </p:sp>
      <p:sp>
        <p:nvSpPr>
          <p:cNvPr id="662552" name="Line 24"/>
          <p:cNvSpPr>
            <a:spLocks noChangeShapeType="1"/>
          </p:cNvSpPr>
          <p:nvPr/>
        </p:nvSpPr>
        <p:spPr bwMode="auto">
          <a:xfrm flipV="1">
            <a:off x="2971800" y="1710087"/>
            <a:ext cx="1143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53" name="Oval 25"/>
          <p:cNvSpPr>
            <a:spLocks noChangeArrowheads="1"/>
          </p:cNvSpPr>
          <p:nvPr/>
        </p:nvSpPr>
        <p:spPr bwMode="auto">
          <a:xfrm>
            <a:off x="4972050" y="4681887"/>
            <a:ext cx="2057400" cy="1371600"/>
          </a:xfrm>
          <a:prstGeom prst="ellipse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31.750 M</a:t>
            </a:r>
          </a:p>
        </p:txBody>
      </p:sp>
      <p:sp>
        <p:nvSpPr>
          <p:cNvPr id="662554" name="Oval 26"/>
          <p:cNvSpPr>
            <a:spLocks noChangeArrowheads="1"/>
          </p:cNvSpPr>
          <p:nvPr/>
        </p:nvSpPr>
        <p:spPr bwMode="auto">
          <a:xfrm>
            <a:off x="5943600" y="5291487"/>
            <a:ext cx="2057400" cy="1371600"/>
          </a:xfrm>
          <a:prstGeom prst="ellipse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/>
              <a:t>31.750 W</a:t>
            </a:r>
          </a:p>
        </p:txBody>
      </p:sp>
      <p:sp>
        <p:nvSpPr>
          <p:cNvPr id="662555" name="Line 27"/>
          <p:cNvSpPr>
            <a:spLocks noChangeShapeType="1"/>
          </p:cNvSpPr>
          <p:nvPr/>
        </p:nvSpPr>
        <p:spPr bwMode="auto">
          <a:xfrm>
            <a:off x="4857750" y="4834287"/>
            <a:ext cx="131445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56" name="Line 28"/>
          <p:cNvSpPr>
            <a:spLocks noChangeShapeType="1"/>
          </p:cNvSpPr>
          <p:nvPr/>
        </p:nvSpPr>
        <p:spPr bwMode="auto">
          <a:xfrm>
            <a:off x="4914900" y="4758087"/>
            <a:ext cx="5715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2557" name="Line 29"/>
          <p:cNvSpPr>
            <a:spLocks noChangeShapeType="1"/>
          </p:cNvSpPr>
          <p:nvPr/>
        </p:nvSpPr>
        <p:spPr bwMode="auto">
          <a:xfrm flipH="1">
            <a:off x="1428750" y="2853087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animBg="1" autoUpdateAnimBg="0"/>
      <p:bldP spid="662532" grpId="0" animBg="1" autoUpdateAnimBg="0"/>
      <p:bldP spid="662533" grpId="0" animBg="1" autoUpdateAnimBg="0"/>
      <p:bldP spid="662534" grpId="0" animBg="1" autoUpdateAnimBg="0"/>
      <p:bldP spid="662535" grpId="0" animBg="1" autoUpdateAnimBg="0"/>
      <p:bldP spid="662536" grpId="0" animBg="1" autoUpdateAnimBg="0"/>
      <p:bldP spid="662537" grpId="0" animBg="1"/>
      <p:bldP spid="662538" grpId="0" animBg="1"/>
      <p:bldP spid="662539" grpId="0" animBg="1"/>
      <p:bldP spid="662540" grpId="0" animBg="1"/>
      <p:bldP spid="662541" grpId="0" animBg="1"/>
      <p:bldP spid="662542" grpId="0" animBg="1"/>
      <p:bldP spid="662544" grpId="0" animBg="1"/>
      <p:bldP spid="662545" grpId="0" animBg="1"/>
      <p:bldP spid="662546" grpId="0" animBg="1" autoUpdateAnimBg="0"/>
      <p:bldP spid="662547" grpId="0" animBg="1" autoUpdateAnimBg="0"/>
      <p:bldP spid="662549" grpId="0" animBg="1"/>
      <p:bldP spid="662550" grpId="0" animBg="1" autoUpdateAnimBg="0"/>
      <p:bldP spid="662551" grpId="0" animBg="1" autoUpdateAnimBg="0"/>
      <p:bldP spid="662552" grpId="0" animBg="1"/>
      <p:bldP spid="662553" grpId="0" animBg="1" autoUpdateAnimBg="0"/>
      <p:bldP spid="662554" grpId="0" animBg="1" autoUpdateAnimBg="0"/>
      <p:bldP spid="662555" grpId="0" animBg="1"/>
      <p:bldP spid="662556" grpId="0" animBg="1"/>
      <p:bldP spid="6625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11560" y="1316903"/>
            <a:ext cx="76328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 smtClean="0"/>
              <a:t>„</a:t>
            </a:r>
            <a:r>
              <a:rPr lang="de-DE" sz="2800" b="1" u="sng" dirty="0"/>
              <a:t>Dürrefolgen im Wald</a:t>
            </a:r>
            <a:r>
              <a:rPr lang="de-DE" sz="2800" b="1" u="sng" dirty="0" smtClean="0"/>
              <a:t>“</a:t>
            </a:r>
          </a:p>
          <a:p>
            <a:pPr algn="ctr"/>
            <a:endParaRPr lang="de-DE" sz="1500" b="1" u="sng" dirty="0"/>
          </a:p>
          <a:p>
            <a:pPr algn="ctr"/>
            <a:r>
              <a:rPr lang="de-DE" dirty="0" smtClean="0"/>
              <a:t>Schadholzanfall/Holzvermarktung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28683"/>
            <a:ext cx="3185768" cy="1792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21624" r="22573" b="18307"/>
          <a:stretch/>
        </p:blipFill>
        <p:spPr>
          <a:xfrm>
            <a:off x="5508104" y="2728683"/>
            <a:ext cx="3168352" cy="1792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4" b="21972"/>
          <a:stretch/>
        </p:blipFill>
        <p:spPr>
          <a:xfrm>
            <a:off x="1115616" y="4941168"/>
            <a:ext cx="6948264" cy="1750938"/>
          </a:xfrm>
          <a:prstGeom prst="rect">
            <a:avLst/>
          </a:prstGeom>
        </p:spPr>
      </p:pic>
      <p:sp>
        <p:nvSpPr>
          <p:cNvPr id="10" name="Gestreifter Pfeil nach rechts 9"/>
          <p:cNvSpPr/>
          <p:nvPr/>
        </p:nvSpPr>
        <p:spPr>
          <a:xfrm rot="5400000">
            <a:off x="4257688" y="4122788"/>
            <a:ext cx="576064" cy="484632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252" y="1700808"/>
            <a:ext cx="8137152" cy="4104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i="1" dirty="0" smtClean="0"/>
              <a:t>Aktuell:</a:t>
            </a:r>
          </a:p>
          <a:p>
            <a:r>
              <a:rPr lang="de-DE" dirty="0" smtClean="0"/>
              <a:t>Überversorgung der NRW-Säger durch Friederike et al.</a:t>
            </a:r>
          </a:p>
          <a:p>
            <a:r>
              <a:rPr lang="de-DE" dirty="0" smtClean="0"/>
              <a:t>Zusatzmengen durch Käfer und Trockenheit</a:t>
            </a:r>
          </a:p>
          <a:p>
            <a:r>
              <a:rPr lang="de-DE" dirty="0" smtClean="0"/>
              <a:t>Abnahme der Holzqualität durch Hitze und Käfer</a:t>
            </a:r>
          </a:p>
          <a:p>
            <a:r>
              <a:rPr lang="de-DE" dirty="0" smtClean="0"/>
              <a:t>Preisverfall von rund </a:t>
            </a:r>
            <a:r>
              <a:rPr lang="de-DE" b="1" dirty="0" smtClean="0"/>
              <a:t>50%</a:t>
            </a:r>
            <a:r>
              <a:rPr lang="de-DE" dirty="0" smtClean="0"/>
              <a:t> im NH-Segment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Ausblick:</a:t>
            </a:r>
            <a:endParaRPr lang="de-DE" i="1" dirty="0"/>
          </a:p>
          <a:p>
            <a:r>
              <a:rPr lang="de-DE" dirty="0"/>
              <a:t>2019 wird ein besonderes Käferjahr</a:t>
            </a:r>
          </a:p>
          <a:p>
            <a:r>
              <a:rPr lang="de-DE" dirty="0" smtClean="0"/>
              <a:t>forstschutzrelevantes </a:t>
            </a:r>
            <a:r>
              <a:rPr lang="de-DE" dirty="0"/>
              <a:t>Käferholz muss frisch auf die Säge</a:t>
            </a:r>
          </a:p>
          <a:p>
            <a:r>
              <a:rPr lang="de-DE" dirty="0"/>
              <a:t>trockenes Käferholz  verstopft die Lieferkette</a:t>
            </a:r>
          </a:p>
          <a:p>
            <a:r>
              <a:rPr lang="de-DE" dirty="0"/>
              <a:t>kein Frischholzeinschlag/ kein Frischholzeinkauf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8017" y="476672"/>
            <a:ext cx="18473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836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Aufgearbeitete </a:t>
            </a:r>
            <a:r>
              <a:rPr lang="de-DE" dirty="0"/>
              <a:t>S</a:t>
            </a:r>
            <a:r>
              <a:rPr lang="de-DE" dirty="0" smtClean="0"/>
              <a:t>chadholzmengen in Wermelskirchen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Gesamteinschlag Fichte rund 2000 FM </a:t>
            </a:r>
            <a:r>
              <a:rPr lang="de-DE" sz="1200" dirty="0" smtClean="0"/>
              <a:t>(betreute Fläche</a:t>
            </a:r>
            <a:r>
              <a:rPr lang="de-DE" sz="1400" dirty="0" smtClean="0"/>
              <a:t>)</a:t>
            </a:r>
          </a:p>
          <a:p>
            <a:r>
              <a:rPr lang="de-DE" dirty="0" smtClean="0"/>
              <a:t>Hiervon rund 1100 FM aus Stadtwald			  </a:t>
            </a:r>
            <a:r>
              <a:rPr lang="de-DE" sz="1200" dirty="0" smtClean="0"/>
              <a:t>(geplanter Jahreseinschlag Fichte 2018: ~1200FM)</a:t>
            </a:r>
          </a:p>
          <a:p>
            <a:r>
              <a:rPr lang="de-DE" dirty="0" smtClean="0"/>
              <a:t>Hiervon rund 950 FM aus Kalamität </a:t>
            </a:r>
            <a:r>
              <a:rPr lang="de-DE" sz="1200" dirty="0" smtClean="0"/>
              <a:t>(90% „Käferholz“)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Aber:</a:t>
            </a:r>
          </a:p>
          <a:p>
            <a:r>
              <a:rPr lang="de-DE" dirty="0" smtClean="0"/>
              <a:t>Mengen sind nicht final</a:t>
            </a:r>
          </a:p>
          <a:p>
            <a:r>
              <a:rPr lang="de-DE" dirty="0" smtClean="0"/>
              <a:t>Aufarbeitung läuft weiterhin</a:t>
            </a:r>
          </a:p>
          <a:p>
            <a:r>
              <a:rPr lang="de-DE" dirty="0" smtClean="0"/>
              <a:t>Borkenkäfer noch aktiv</a:t>
            </a: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B34C-2DAE-47A4-9798-F387173B23D7}" type="datetime1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Stadtverwaltung Wermelskirchen, Telegrafenstr. 29-33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E87-E4DD-4B6C-8268-80C2F583760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8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50_01_PowerPoint_WALD UND HOLZ NRW MASTER _neue Farbleiste">
  <a:themeElements>
    <a:clrScheme name="WALD UND BAUM PALETTE 0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A500"/>
      </a:accent1>
      <a:accent2>
        <a:srgbClr val="003064"/>
      </a:accent2>
      <a:accent3>
        <a:srgbClr val="009EE0"/>
      </a:accent3>
      <a:accent4>
        <a:srgbClr val="F29400"/>
      </a:accent4>
      <a:accent5>
        <a:srgbClr val="E2001A"/>
      </a:accent5>
      <a:accent6>
        <a:srgbClr val="ACACAC"/>
      </a:accent6>
      <a:hlink>
        <a:srgbClr val="003064"/>
      </a:hlink>
      <a:folHlink>
        <a:srgbClr val="E75151"/>
      </a:folHlink>
    </a:clrScheme>
    <a:fontScheme name="WALD UND BA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0250_01_PowerPoint_WALD UND HOLZ NRW MASTER _neue Farbleiste</Template>
  <TotalTime>0</TotalTime>
  <Words>453</Words>
  <Application>Microsoft Office PowerPoint</Application>
  <PresentationFormat>Bildschirmpräsentation (4:3)</PresentationFormat>
  <Paragraphs>99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0250_01_PowerPoint_WALD UND HOLZ NRW MASTER _neue Farbleiste</vt:lpstr>
      <vt:lpstr>Hitzesommer 2018</vt:lpstr>
      <vt:lpstr>Temperaturrekord 2018 </vt:lpstr>
      <vt:lpstr>Trockenheit </vt:lpstr>
      <vt:lpstr>Erhöhte Waldbrandgefahr in Deutschland</vt:lpstr>
      <vt:lpstr>Borkenkäfermassenvermehrung in bisher in  Nordrhein-Westfalen nicht vorgekommener Intensität</vt:lpstr>
      <vt:lpstr>PowerPoint-Präsentation</vt:lpstr>
      <vt:lpstr>PowerPoint-Präsentation</vt:lpstr>
      <vt:lpstr>PowerPoint-Präsentation</vt:lpstr>
      <vt:lpstr>Aufgearbeitete Schadholzmengen in Wermelskirchen</vt:lpstr>
      <vt:lpstr>Vielen Dank für ihre Aufmerksamkeit</vt:lpstr>
    </vt:vector>
  </TitlesOfParts>
  <Company>Landesbetrieb Wald und Holz Nordrhein-Westfalen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Titelseite + Bild groß, dunkel</dc:title>
  <dc:creator>Niewienda, Katja</dc:creator>
  <cp:lastModifiedBy>Administrator</cp:lastModifiedBy>
  <cp:revision>28</cp:revision>
  <cp:lastPrinted>2018-11-20T14:06:03Z</cp:lastPrinted>
  <dcterms:created xsi:type="dcterms:W3CDTF">2018-10-17T10:07:56Z</dcterms:created>
  <dcterms:modified xsi:type="dcterms:W3CDTF">2018-12-03T08:26:22Z</dcterms:modified>
</cp:coreProperties>
</file>