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A65EA-8E6B-4B9B-B358-5896D2A3FDB3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FAE2D-EB08-46C7-B838-C168BCE21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635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FAE2D-EB08-46C7-B838-C168BCE217F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3731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9048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369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3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07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54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37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357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349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21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379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135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12D7-73F9-415A-AB35-8DC9F7B2799E}" type="datetimeFigureOut">
              <a:rPr lang="de-DE" smtClean="0"/>
              <a:t>24.10.2016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01BD7-C3A2-4D90-8B02-821835E13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38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123728" y="188640"/>
            <a:ext cx="4752528" cy="334888"/>
          </a:xfrm>
        </p:spPr>
        <p:txBody>
          <a:bodyPr>
            <a:noAutofit/>
          </a:bodyPr>
          <a:lstStyle/>
          <a:p>
            <a:r>
              <a:rPr lang="de-DE" sz="1600" b="1" u="sng" dirty="0" smtClean="0">
                <a:solidFill>
                  <a:schemeClr val="tx1"/>
                </a:solidFill>
              </a:rPr>
              <a:t>Sachstandsbericht </a:t>
            </a:r>
            <a:r>
              <a:rPr lang="de-DE" sz="16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MZH-Dabringhausen</a:t>
            </a:r>
            <a:endParaRPr lang="de-DE" sz="16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611560" y="1412776"/>
            <a:ext cx="259228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200" b="1" dirty="0">
              <a:solidFill>
                <a:schemeClr val="tx1"/>
              </a:solidFill>
            </a:endParaRPr>
          </a:p>
        </p:txBody>
      </p:sp>
      <p:sp>
        <p:nvSpPr>
          <p:cNvPr id="11" name="Untertitel 2"/>
          <p:cNvSpPr txBox="1">
            <a:spLocks/>
          </p:cNvSpPr>
          <p:nvPr/>
        </p:nvSpPr>
        <p:spPr>
          <a:xfrm>
            <a:off x="397420" y="701651"/>
            <a:ext cx="3168352" cy="6120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Kosten der Erstaufnahme</a:t>
            </a:r>
          </a:p>
          <a:p>
            <a:r>
              <a:rPr lang="de-DE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19.09.2015 – 29.07.2016</a:t>
            </a:r>
          </a:p>
          <a:p>
            <a:endParaRPr lang="de-DE" sz="1400" b="1" dirty="0" smtClean="0">
              <a:solidFill>
                <a:schemeClr val="tx1"/>
              </a:solidFill>
            </a:endParaRPr>
          </a:p>
          <a:p>
            <a:endParaRPr lang="de-DE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740480"/>
              </p:ext>
            </p:extLst>
          </p:nvPr>
        </p:nvGraphicFramePr>
        <p:xfrm>
          <a:off x="4606998" y="1367641"/>
          <a:ext cx="4319540" cy="365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9885"/>
                <a:gridCol w="1079885"/>
                <a:gridCol w="1079885"/>
                <a:gridCol w="1079885"/>
              </a:tblGrid>
              <a:tr h="164878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 dirty="0">
                          <a:effectLst/>
                        </a:rPr>
                        <a:t>Baukosten:</a:t>
                      </a:r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 dirty="0">
                          <a:effectLst/>
                        </a:rPr>
                        <a:t>Bodenabdeckung, </a:t>
                      </a:r>
                      <a:r>
                        <a:rPr lang="de-DE" sz="1200" u="none" strike="noStrike" dirty="0" smtClean="0">
                          <a:effectLst/>
                        </a:rPr>
                        <a:t>Elektroinstallationen</a:t>
                      </a:r>
                      <a:r>
                        <a:rPr lang="de-DE" sz="1200" u="none" strike="noStrike" dirty="0">
                          <a:effectLst/>
                        </a:rPr>
                        <a:t>, Reparaturarbeiten usw.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842248"/>
              </p:ext>
            </p:extLst>
          </p:nvPr>
        </p:nvGraphicFramePr>
        <p:xfrm>
          <a:off x="4617583" y="2231738"/>
          <a:ext cx="4016847" cy="487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8949"/>
                <a:gridCol w="1338949"/>
                <a:gridCol w="1338949"/>
              </a:tblGrid>
              <a:tr h="142353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Gebrauchsgegenstände: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42353">
                <a:tc gridSpan="3"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Matratzen, Kissen, Videoüberwachung usw.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37500"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490316"/>
              </p:ext>
            </p:extLst>
          </p:nvPr>
        </p:nvGraphicFramePr>
        <p:xfrm>
          <a:off x="4634351" y="1778814"/>
          <a:ext cx="2705100" cy="354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3400"/>
                <a:gridCol w="9017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Drittleistungen: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Verpflegung, Betreuung, Sicherheit usw.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900875"/>
              </p:ext>
            </p:extLst>
          </p:nvPr>
        </p:nvGraphicFramePr>
        <p:xfrm>
          <a:off x="613645" y="1716438"/>
          <a:ext cx="2920768" cy="67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1189"/>
                <a:gridCol w="1129579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Baukosten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76.161,93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Drittleistungen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1.977.439,34 €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Gebrauchsgegenstände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56.387,90 €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2.033.827,24 €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</a:tbl>
          </a:graphicData>
        </a:graphic>
      </p:graphicFrame>
      <p:cxnSp>
        <p:nvCxnSpPr>
          <p:cNvPr id="17" name="Gerade Verbindung 16"/>
          <p:cNvCxnSpPr>
            <a:endCxn id="10" idx="1"/>
          </p:cNvCxnSpPr>
          <p:nvPr/>
        </p:nvCxnSpPr>
        <p:spPr>
          <a:xfrm flipV="1">
            <a:off x="3597704" y="1550521"/>
            <a:ext cx="1009294" cy="24916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3597704" y="1943706"/>
            <a:ext cx="100929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>
            <a:endCxn id="12" idx="1"/>
          </p:cNvCxnSpPr>
          <p:nvPr/>
        </p:nvCxnSpPr>
        <p:spPr>
          <a:xfrm>
            <a:off x="3562882" y="2132539"/>
            <a:ext cx="1054701" cy="34303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>
            <a:off x="2304690" y="2204864"/>
            <a:ext cx="12241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Untertitel 2"/>
          <p:cNvSpPr txBox="1">
            <a:spLocks/>
          </p:cNvSpPr>
          <p:nvPr/>
        </p:nvSpPr>
        <p:spPr>
          <a:xfrm>
            <a:off x="608670" y="2852936"/>
            <a:ext cx="2592288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Kosten für den Rückbau der Erstaufnahme </a:t>
            </a:r>
          </a:p>
          <a:p>
            <a:r>
              <a:rPr lang="de-DE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01.08.2016 - 30.09.2016</a:t>
            </a:r>
          </a:p>
        </p:txBody>
      </p:sp>
      <p:graphicFrame>
        <p:nvGraphicFramePr>
          <p:cNvPr id="1027" name="Tabelle 10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733355"/>
              </p:ext>
            </p:extLst>
          </p:nvPr>
        </p:nvGraphicFramePr>
        <p:xfrm>
          <a:off x="680678" y="4470748"/>
          <a:ext cx="2890804" cy="1771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7185"/>
                <a:gridCol w="917738"/>
                <a:gridCol w="985881"/>
              </a:tblGrid>
              <a:tr h="16192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Rückbau</a:t>
                      </a:r>
                      <a:endParaRPr lang="de-DE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21.698,14 €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</a:tbl>
          </a:graphicData>
        </a:graphic>
      </p:graphicFrame>
      <p:graphicFrame>
        <p:nvGraphicFramePr>
          <p:cNvPr id="1029" name="Tabelle 10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408483"/>
              </p:ext>
            </p:extLst>
          </p:nvPr>
        </p:nvGraphicFramePr>
        <p:xfrm>
          <a:off x="4281078" y="3284984"/>
          <a:ext cx="5040561" cy="2403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491"/>
                <a:gridCol w="162599"/>
                <a:gridCol w="3658471"/>
              </a:tblGrid>
              <a:tr h="315219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Malerarbeiten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Foyer, Turnschuhgang, Umkleideräume usw. 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89132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Tischlerarbeiten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Türen und Waschbecken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89132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Bodenarbeiten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WC Damen u. Herren im </a:t>
                      </a:r>
                      <a:r>
                        <a:rPr lang="de-DE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Foyerbereich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378263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Elektroarbeiten 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Überwachungsanlage, Außenleuchten, Strahler im </a:t>
                      </a:r>
                      <a:r>
                        <a:rPr lang="de-DE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Foyerbereich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378263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Sanitärarbeiten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WC`s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Duscharmatur, Waschmaschinen, Leitungen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89132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Schlosserarbeiten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Außentor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Türeinstellungen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315219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Rolltorarbeiten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Erneuerung des Rolltors im Küchenbereich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40635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Fliesenarbeiten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Erneuerung von Fliesen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2812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Reinigungsarbeiten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Grundreinigung 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</a:tbl>
          </a:graphicData>
        </a:graphic>
      </p:graphicFrame>
      <p:cxnSp>
        <p:nvCxnSpPr>
          <p:cNvPr id="1034" name="Gerade Verbindung 1033"/>
          <p:cNvCxnSpPr/>
          <p:nvPr/>
        </p:nvCxnSpPr>
        <p:spPr>
          <a:xfrm flipH="1">
            <a:off x="3633006" y="3501008"/>
            <a:ext cx="576064" cy="10081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0" name="Gerade Verbindung 1039"/>
          <p:cNvCxnSpPr/>
          <p:nvPr/>
        </p:nvCxnSpPr>
        <p:spPr>
          <a:xfrm flipV="1">
            <a:off x="3633006" y="3717032"/>
            <a:ext cx="576064" cy="7920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Gerade Verbindung 1043"/>
          <p:cNvCxnSpPr/>
          <p:nvPr/>
        </p:nvCxnSpPr>
        <p:spPr>
          <a:xfrm flipV="1">
            <a:off x="3633006" y="3933056"/>
            <a:ext cx="576064" cy="57606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7" name="Gerade Verbindung 1046"/>
          <p:cNvCxnSpPr/>
          <p:nvPr/>
        </p:nvCxnSpPr>
        <p:spPr>
          <a:xfrm flipV="1">
            <a:off x="3633006" y="4293096"/>
            <a:ext cx="576064" cy="2160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Gerade Verbindung 1049"/>
          <p:cNvCxnSpPr/>
          <p:nvPr/>
        </p:nvCxnSpPr>
        <p:spPr>
          <a:xfrm>
            <a:off x="3633006" y="4509120"/>
            <a:ext cx="576064" cy="14401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3" name="Gerade Verbindung 1052"/>
          <p:cNvCxnSpPr/>
          <p:nvPr/>
        </p:nvCxnSpPr>
        <p:spPr>
          <a:xfrm>
            <a:off x="3633006" y="4509120"/>
            <a:ext cx="576064" cy="28803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3633006" y="4509120"/>
            <a:ext cx="576064" cy="648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>
            <a:off x="3633006" y="4509120"/>
            <a:ext cx="576064" cy="7920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>
            <a:off x="3633006" y="4509120"/>
            <a:ext cx="576064" cy="10801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Untertitel 2"/>
          <p:cNvSpPr txBox="1">
            <a:spLocks/>
          </p:cNvSpPr>
          <p:nvPr/>
        </p:nvSpPr>
        <p:spPr>
          <a:xfrm>
            <a:off x="1962309" y="6093296"/>
            <a:ext cx="4752528" cy="3348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112273"/>
              </p:ext>
            </p:extLst>
          </p:nvPr>
        </p:nvGraphicFramePr>
        <p:xfrm>
          <a:off x="614296" y="5930462"/>
          <a:ext cx="8280920" cy="538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5296"/>
                <a:gridCol w="146774"/>
                <a:gridCol w="25400"/>
                <a:gridCol w="6823450"/>
              </a:tblGrid>
              <a:tr h="203252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Kostenübernahme: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Der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Bezirksregierung werden grundsätzlich alle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Rechnung gestellt. 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Abschlagszahlungen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wurden bereits von der Bezirksregierung geleistet.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Die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Anerkennung aller Kosten durch die Bezirksregierung bleibt abzuwarten.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661244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Bildschirmpräsentation (4:3)</PresentationFormat>
  <Paragraphs>53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Company>Stadtverwaltung Wermelskirchen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Administrator</dc:creator>
  <cp:lastModifiedBy>Administrator</cp:lastModifiedBy>
  <cp:revision>23</cp:revision>
  <cp:lastPrinted>2016-10-13T07:59:27Z</cp:lastPrinted>
  <dcterms:created xsi:type="dcterms:W3CDTF">2016-10-10T10:28:11Z</dcterms:created>
  <dcterms:modified xsi:type="dcterms:W3CDTF">2016-10-24T07:26:43Z</dcterms:modified>
</cp:coreProperties>
</file>