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906000" cy="6858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A749"/>
    <a:srgbClr val="3399FF"/>
    <a:srgbClr val="00DE64"/>
    <a:srgbClr val="90EB81"/>
    <a:srgbClr val="56E13F"/>
    <a:srgbClr val="78F272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70" autoAdjust="0"/>
    <p:restoredTop sz="89377" autoAdjust="0"/>
  </p:normalViewPr>
  <p:slideViewPr>
    <p:cSldViewPr showGuides="1">
      <p:cViewPr>
        <p:scale>
          <a:sx n="100" d="100"/>
          <a:sy n="100" d="100"/>
        </p:scale>
        <p:origin x="-2004" y="-18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5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669BB-7DB4-4FBF-812D-B18DB55A4BAC}" type="datetimeFigureOut">
              <a:rPr lang="de-DE" smtClean="0"/>
              <a:t>22.07.2019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EA7D1-26D2-4D0D-A61E-42958439987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5723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4E320-1588-4DF3-9679-B1ACDA7156F1}" type="datetimeFigureOut">
              <a:rPr lang="de-DE" smtClean="0"/>
              <a:t>22.07.2019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9665-8164-4E1B-897B-B0F7E28C10C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7596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9665-8164-4E1B-897B-B0F7E28C10CD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8749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9665-8164-4E1B-897B-B0F7E28C10CD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013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5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1B5B-CCF0-4780-A531-C503C68638A5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477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9B0B-3E9A-41C7-BEAA-DF51F211C868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894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860F-C6DF-4097-8B75-434C23C9D4D9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192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5307-26C0-4081-93C0-745F52DDBE9C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07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59DE-7F4D-4AF3-AD0D-C454797B0D20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3127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8C02-07F3-40D8-8319-15B27F51D69B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681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5AD2F-5EF2-4287-8756-FC91DDFAA3AA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80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1" y="514353"/>
            <a:ext cx="2743199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1" y="1676400"/>
            <a:ext cx="2743199" cy="4488904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0" cy="4488904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2AAB-F87A-45C2-B6CD-6F0CE9188BDA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882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670925" y="5359401"/>
            <a:ext cx="168275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746626" y="6219826"/>
            <a:ext cx="5159375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1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1CE17-538D-46F5-9E58-E52BD684C95E}" type="datetimeFigureOut">
              <a:rPr lang="en-US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532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1113" y="-7937"/>
            <a:ext cx="992822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746626" y="-7938"/>
            <a:ext cx="5159375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3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95300" y="848866"/>
            <a:ext cx="89154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95300" y="1988840"/>
            <a:ext cx="8915400" cy="421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150537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276EC9-7AE6-405E-B40C-89289D8B17AA}" type="datetimeFigureOut">
              <a:rPr lang="en-US" smtClean="0"/>
              <a:pPr>
                <a:defRPr/>
              </a:pPr>
              <a:t>7/22/2019</a:t>
            </a:fld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07268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745089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 userDrawn="1"/>
        </p:nvGrpSpPr>
        <p:grpSpPr bwMode="auto">
          <a:xfrm rot="159925">
            <a:off x="0" y="235202"/>
            <a:ext cx="9859535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4" y="6165304"/>
            <a:ext cx="2088000" cy="592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7" r:id="rId2"/>
    <p:sldLayoutId id="2147483776" r:id="rId3"/>
    <p:sldLayoutId id="2147483775" r:id="rId4"/>
    <p:sldLayoutId id="2147483774" r:id="rId5"/>
    <p:sldLayoutId id="2147483773" r:id="rId6"/>
    <p:sldLayoutId id="2147483772" r:id="rId7"/>
    <p:sldLayoutId id="2147483771" r:id="rId8"/>
    <p:sldLayoutId id="2147483779" r:id="rId9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9A749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DE6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chemeClr val="accent2">
            <a:lumMod val="60000"/>
            <a:lumOff val="40000"/>
          </a:schemeClr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2060848"/>
            <a:ext cx="7851648" cy="1828800"/>
          </a:xfrm>
        </p:spPr>
        <p:txBody>
          <a:bodyPr>
            <a:normAutofit/>
          </a:bodyPr>
          <a:lstStyle/>
          <a:p>
            <a:r>
              <a:rPr lang="de-DE" smtClean="0"/>
              <a:t>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3400" y="3917784"/>
            <a:ext cx="7854695" cy="1752600"/>
          </a:xfrm>
        </p:spPr>
        <p:txBody>
          <a:bodyPr/>
          <a:lstStyle/>
          <a:p>
            <a:r>
              <a:rPr lang="de-DE" sz="2400" dirty="0" smtClean="0"/>
              <a:t>Jugendhilfeausschuss am 10. Juli 2019</a:t>
            </a:r>
          </a:p>
          <a:p>
            <a:r>
              <a:rPr lang="de-DE" sz="1800" dirty="0" smtClean="0"/>
              <a:t>Barbara Frank, Amtsleitung Pädagogik</a:t>
            </a:r>
          </a:p>
        </p:txBody>
      </p:sp>
      <p:sp>
        <p:nvSpPr>
          <p:cNvPr id="4" name="Rechteck 3"/>
          <p:cNvSpPr/>
          <p:nvPr/>
        </p:nvSpPr>
        <p:spPr>
          <a:xfrm>
            <a:off x="920552" y="3212976"/>
            <a:ext cx="97253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 smtClean="0">
                <a:latin typeface="Arial"/>
                <a:ea typeface="Times New Roman"/>
                <a:cs typeface="Times New Roman"/>
              </a:rPr>
              <a:t>Vorstellung der WDR </a:t>
            </a:r>
            <a:r>
              <a:rPr lang="de-DE" sz="2400" b="1" dirty="0">
                <a:latin typeface="Arial"/>
                <a:ea typeface="Times New Roman"/>
                <a:cs typeface="Times New Roman"/>
              </a:rPr>
              <a:t>Umfrage unter </a:t>
            </a:r>
            <a:r>
              <a:rPr lang="de-DE" sz="2400" b="1" dirty="0" smtClean="0">
                <a:latin typeface="Arial"/>
                <a:ea typeface="Times New Roman"/>
                <a:cs typeface="Times New Roman"/>
              </a:rPr>
              <a:t>Jugendämtern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394303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923950"/>
          </a:xfrm>
        </p:spPr>
        <p:txBody>
          <a:bodyPr/>
          <a:lstStyle/>
          <a:p>
            <a:r>
              <a:rPr lang="de-DE" dirty="0" smtClean="0"/>
              <a:t>Schutzmaßnahmen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de-DE" dirty="0"/>
              <a:t>Wie viele Schutzmaßnahmen bzw. Inobhutnahmen für Kinder und Jugendliche (ausgenommen: unbegleitete minderjährige Flüchtlinge) haben Sie im Jahr 2018 ergriffen?</a:t>
            </a:r>
          </a:p>
          <a:p>
            <a:r>
              <a:rPr lang="de-DE" dirty="0" smtClean="0"/>
              <a:t>10 </a:t>
            </a:r>
            <a:r>
              <a:rPr lang="de-DE" dirty="0"/>
              <a:t>Fälle</a:t>
            </a:r>
          </a:p>
          <a:p>
            <a:pPr marL="0" lvl="0" indent="0">
              <a:buNone/>
            </a:pPr>
            <a:endParaRPr lang="de-DE" dirty="0" smtClean="0"/>
          </a:p>
          <a:p>
            <a:pPr marL="0" lvl="0" indent="0">
              <a:buNone/>
            </a:pPr>
            <a:r>
              <a:rPr lang="de-DE" dirty="0" smtClean="0"/>
              <a:t>Wie </a:t>
            </a:r>
            <a:r>
              <a:rPr lang="de-DE" dirty="0"/>
              <a:t>viele Schutzmaßnahmen erfolgten bei Kindern unter 14 Jahren?</a:t>
            </a:r>
          </a:p>
          <a:p>
            <a:r>
              <a:rPr lang="de-DE" dirty="0" smtClean="0"/>
              <a:t>Von 10 Fällen waren 4 </a:t>
            </a:r>
            <a:r>
              <a:rPr lang="de-DE" dirty="0"/>
              <a:t>Kinder unter 14 Jahren  </a:t>
            </a:r>
          </a:p>
        </p:txBody>
      </p:sp>
    </p:spTree>
    <p:extLst>
      <p:ext uri="{BB962C8B-B14F-4D97-AF65-F5344CB8AC3E}">
        <p14:creationId xmlns:p14="http://schemas.microsoft.com/office/powerpoint/2010/main" val="290235165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8504" y="980728"/>
            <a:ext cx="8915400" cy="1644030"/>
          </a:xfrm>
        </p:spPr>
        <p:txBody>
          <a:bodyPr/>
          <a:lstStyle/>
          <a:p>
            <a:r>
              <a:rPr lang="de-DE" sz="3600" dirty="0"/>
              <a:t>Wie viele Kinder und Jugendliche waren 2018 bei Ihnen grundsätzlich untergebracht in…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5300" y="2708920"/>
            <a:ext cx="8915400" cy="3495154"/>
          </a:xfrm>
        </p:spPr>
        <p:txBody>
          <a:bodyPr/>
          <a:lstStyle/>
          <a:p>
            <a:pPr lvl="0"/>
            <a:r>
              <a:rPr lang="de-DE" dirty="0" smtClean="0"/>
              <a:t>…Pflegefamilien</a:t>
            </a:r>
            <a:r>
              <a:rPr lang="de-DE" dirty="0"/>
              <a:t>: 35 Fälle</a:t>
            </a:r>
          </a:p>
          <a:p>
            <a:pPr lvl="0"/>
            <a:r>
              <a:rPr lang="de-DE" dirty="0" smtClean="0"/>
              <a:t>…Einrichtungen </a:t>
            </a:r>
            <a:r>
              <a:rPr lang="de-DE" dirty="0"/>
              <a:t>/ Heimen: 37 Fälle </a:t>
            </a:r>
            <a:r>
              <a:rPr lang="de-DE" dirty="0" smtClean="0"/>
              <a:t>(davon </a:t>
            </a:r>
            <a:r>
              <a:rPr lang="de-DE" dirty="0"/>
              <a:t>gab es in </a:t>
            </a:r>
            <a:r>
              <a:rPr lang="de-DE" dirty="0" smtClean="0"/>
              <a:t>drei Fällen Mehrfachunterbringungen)</a:t>
            </a:r>
            <a:endParaRPr lang="de-DE" dirty="0"/>
          </a:p>
          <a:p>
            <a:pPr lvl="0"/>
            <a:r>
              <a:rPr lang="de-DE" dirty="0" smtClean="0"/>
              <a:t>…im </a:t>
            </a:r>
            <a:r>
              <a:rPr lang="de-DE" dirty="0"/>
              <a:t>Ausland: </a:t>
            </a:r>
            <a:r>
              <a:rPr lang="de-DE" dirty="0" smtClean="0"/>
              <a:t>1 Fall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9312309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707926"/>
          </a:xfrm>
        </p:spPr>
        <p:txBody>
          <a:bodyPr/>
          <a:lstStyle/>
          <a:p>
            <a:r>
              <a:rPr lang="de-DE" dirty="0" smtClean="0"/>
              <a:t>Verdachtsfälle Kindesmissbrauch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88504" y="1628800"/>
            <a:ext cx="9217024" cy="4680520"/>
          </a:xfrm>
        </p:spPr>
        <p:txBody>
          <a:bodyPr/>
          <a:lstStyle/>
          <a:p>
            <a:pPr lvl="0"/>
            <a:r>
              <a:rPr lang="de-DE" dirty="0"/>
              <a:t>Wie viele Verdachtsfälle auf Kindesmissbrauch </a:t>
            </a:r>
            <a:r>
              <a:rPr lang="de-DE" dirty="0" smtClean="0"/>
              <a:t>gab </a:t>
            </a:r>
            <a:r>
              <a:rPr lang="de-DE" dirty="0"/>
              <a:t>es bei Ihnen im Jahr 2018?</a:t>
            </a:r>
          </a:p>
          <a:p>
            <a:pPr lvl="1"/>
            <a:r>
              <a:rPr lang="de-DE" dirty="0"/>
              <a:t>Insgesamt vier Fälle</a:t>
            </a:r>
          </a:p>
          <a:p>
            <a:r>
              <a:rPr lang="de-DE" dirty="0"/>
              <a:t> </a:t>
            </a:r>
            <a:r>
              <a:rPr lang="de-DE" dirty="0" smtClean="0"/>
              <a:t>In </a:t>
            </a:r>
            <a:r>
              <a:rPr lang="de-DE" dirty="0"/>
              <a:t>wie vielen dieser Fälle erfolgte eine Schutzmaßnahme?</a:t>
            </a:r>
          </a:p>
          <a:p>
            <a:pPr lvl="1"/>
            <a:r>
              <a:rPr lang="de-DE" dirty="0"/>
              <a:t>Zwei Fälle</a:t>
            </a:r>
          </a:p>
          <a:p>
            <a:r>
              <a:rPr lang="de-DE" dirty="0" smtClean="0"/>
              <a:t>In </a:t>
            </a:r>
            <a:r>
              <a:rPr lang="de-DE" dirty="0"/>
              <a:t>wie vielen Fällen erfolgte eine Hilfestellung?</a:t>
            </a:r>
          </a:p>
          <a:p>
            <a:pPr lvl="1"/>
            <a:r>
              <a:rPr lang="de-DE" dirty="0"/>
              <a:t>In </a:t>
            </a:r>
            <a:r>
              <a:rPr lang="de-DE" dirty="0" smtClean="0"/>
              <a:t>allen vier Fällen</a:t>
            </a:r>
            <a:endParaRPr lang="de-DE" dirty="0"/>
          </a:p>
          <a:p>
            <a:r>
              <a:rPr lang="de-DE" dirty="0"/>
              <a:t> </a:t>
            </a:r>
            <a:r>
              <a:rPr lang="de-DE" dirty="0" smtClean="0"/>
              <a:t>Wie </a:t>
            </a:r>
            <a:r>
              <a:rPr lang="de-DE" dirty="0"/>
              <a:t>viele Fälle haben sich erhärtet?</a:t>
            </a:r>
          </a:p>
          <a:p>
            <a:pPr lvl="1"/>
            <a:r>
              <a:rPr lang="de-DE" dirty="0" smtClean="0"/>
              <a:t>Keiner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0358652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851942"/>
          </a:xfrm>
        </p:spPr>
        <p:txBody>
          <a:bodyPr/>
          <a:lstStyle/>
          <a:p>
            <a:r>
              <a:rPr lang="de-DE" dirty="0" smtClean="0"/>
              <a:t>Zahl der Mitarbeiter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5300" y="1772816"/>
            <a:ext cx="8915400" cy="4431258"/>
          </a:xfrm>
        </p:spPr>
        <p:txBody>
          <a:bodyPr/>
          <a:lstStyle/>
          <a:p>
            <a:pPr marL="0" lvl="0" indent="0">
              <a:buNone/>
            </a:pPr>
            <a:r>
              <a:rPr lang="de-DE" dirty="0"/>
              <a:t>Wie viele Planstellen waren in Ihrem Jugendamt für den allgemeinen sozialen Dienst </a:t>
            </a:r>
            <a:r>
              <a:rPr lang="de-DE" dirty="0" smtClean="0"/>
              <a:t>im </a:t>
            </a:r>
            <a:r>
              <a:rPr lang="de-DE" dirty="0"/>
              <a:t>Jahr 2018 </a:t>
            </a:r>
            <a:r>
              <a:rPr lang="de-DE" dirty="0" smtClean="0"/>
              <a:t>vorhanden?</a:t>
            </a:r>
          </a:p>
          <a:p>
            <a:r>
              <a:rPr lang="de-DE" dirty="0" smtClean="0"/>
              <a:t>7,5 </a:t>
            </a:r>
            <a:r>
              <a:rPr lang="de-DE" dirty="0"/>
              <a:t>Planstellen (6,5 Bezirke + SGL</a:t>
            </a:r>
            <a:r>
              <a:rPr lang="de-DE" dirty="0" smtClean="0"/>
              <a:t>)</a:t>
            </a:r>
          </a:p>
          <a:p>
            <a:pPr marL="0" lvl="0" indent="0">
              <a:buNone/>
            </a:pPr>
            <a:endParaRPr lang="de-DE" dirty="0"/>
          </a:p>
          <a:p>
            <a:pPr marL="0" lvl="0" indent="0">
              <a:buNone/>
            </a:pPr>
            <a:r>
              <a:rPr lang="de-DE" dirty="0"/>
              <a:t>Wie ist die Differenz bei der Zahl der Planstellen im Vergleich zu 2015?</a:t>
            </a:r>
          </a:p>
          <a:p>
            <a:r>
              <a:rPr lang="de-DE" dirty="0"/>
              <a:t>2015 gab </a:t>
            </a:r>
            <a:r>
              <a:rPr lang="de-DE" dirty="0" smtClean="0"/>
              <a:t>es </a:t>
            </a:r>
            <a:r>
              <a:rPr lang="de-DE" dirty="0"/>
              <a:t>auch 7,5 </a:t>
            </a:r>
            <a:r>
              <a:rPr lang="de-DE" dirty="0" smtClean="0"/>
              <a:t>Planstellen </a:t>
            </a:r>
            <a:r>
              <a:rPr lang="de-DE" dirty="0"/>
              <a:t>(6,5 Bezirke + SGL)</a:t>
            </a:r>
          </a:p>
          <a:p>
            <a:endParaRPr lang="de-DE" dirty="0"/>
          </a:p>
          <a:p>
            <a:pPr marL="0" lv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884257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88504" y="1844824"/>
            <a:ext cx="9145016" cy="4215234"/>
          </a:xfrm>
        </p:spPr>
        <p:txBody>
          <a:bodyPr/>
          <a:lstStyle/>
          <a:p>
            <a:r>
              <a:rPr lang="de-DE" dirty="0" smtClean="0"/>
              <a:t>Verlauf </a:t>
            </a:r>
            <a:r>
              <a:rPr lang="de-DE" dirty="0"/>
              <a:t>der Besetzung:</a:t>
            </a:r>
          </a:p>
          <a:p>
            <a:pPr lvl="1"/>
            <a:r>
              <a:rPr lang="de-DE" dirty="0"/>
              <a:t>Februar 2018: 3 Planstellen besetzt, 4,5 unbesetzt</a:t>
            </a:r>
          </a:p>
          <a:p>
            <a:pPr lvl="1"/>
            <a:r>
              <a:rPr lang="de-DE" dirty="0"/>
              <a:t>Mai 2018: 4 Planstellen besetzt, 3,5 unbesetzt</a:t>
            </a:r>
          </a:p>
          <a:p>
            <a:pPr lvl="1"/>
            <a:r>
              <a:rPr lang="de-DE" dirty="0"/>
              <a:t>September 2018: 5,5 </a:t>
            </a:r>
            <a:r>
              <a:rPr lang="de-DE" dirty="0" smtClean="0"/>
              <a:t>Planstellen </a:t>
            </a:r>
            <a:r>
              <a:rPr lang="de-DE" dirty="0"/>
              <a:t>besetzt, 2 unbesetzt</a:t>
            </a:r>
          </a:p>
          <a:p>
            <a:pPr lvl="1"/>
            <a:r>
              <a:rPr lang="de-DE" dirty="0"/>
              <a:t>Dezember 2018: 5 Planstellen </a:t>
            </a:r>
            <a:r>
              <a:rPr lang="de-DE" dirty="0" smtClean="0"/>
              <a:t>besetzt</a:t>
            </a:r>
            <a:r>
              <a:rPr lang="de-DE" dirty="0"/>
              <a:t>, 2,5 </a:t>
            </a:r>
            <a:r>
              <a:rPr lang="de-DE" dirty="0" smtClean="0"/>
              <a:t>unbesetzt</a:t>
            </a:r>
            <a:endParaRPr lang="de-DE" dirty="0"/>
          </a:p>
          <a:p>
            <a:r>
              <a:rPr lang="de-DE" dirty="0" smtClean="0"/>
              <a:t>Aktuell</a:t>
            </a:r>
            <a:endParaRPr lang="de-DE" dirty="0"/>
          </a:p>
          <a:p>
            <a:pPr lvl="1"/>
            <a:r>
              <a:rPr lang="de-DE" dirty="0"/>
              <a:t>Juni 2019: 6,25 Planstellen besetzt</a:t>
            </a:r>
          </a:p>
          <a:p>
            <a:pPr lvl="1"/>
            <a:r>
              <a:rPr lang="de-DE" dirty="0"/>
              <a:t>ab Juli 2019 zusätzlich Berufsanfängerin auf befristeter Stelle</a:t>
            </a:r>
          </a:p>
          <a:p>
            <a:pPr lvl="1"/>
            <a:r>
              <a:rPr lang="de-DE" dirty="0"/>
              <a:t>ab November 2019: 6,75 Planstellen </a:t>
            </a:r>
            <a:r>
              <a:rPr lang="de-DE" dirty="0" smtClean="0"/>
              <a:t>besetzt</a:t>
            </a:r>
            <a:endParaRPr lang="de-DE" dirty="0"/>
          </a:p>
          <a:p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495300" y="848866"/>
            <a:ext cx="8915400" cy="851942"/>
          </a:xfrm>
        </p:spPr>
        <p:txBody>
          <a:bodyPr/>
          <a:lstStyle/>
          <a:p>
            <a:r>
              <a:rPr lang="de-DE" dirty="0" smtClean="0"/>
              <a:t>Zahl der Mitarbeiter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8514035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Fallrelation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Für </a:t>
            </a:r>
            <a:r>
              <a:rPr lang="de-DE" dirty="0"/>
              <a:t>wie viele Fälle war ein Mitarbeiter zuständig?</a:t>
            </a:r>
          </a:p>
          <a:p>
            <a:pPr lvl="1"/>
            <a:r>
              <a:rPr lang="de-DE" dirty="0"/>
              <a:t>2018: </a:t>
            </a:r>
            <a:r>
              <a:rPr lang="de-DE" dirty="0" smtClean="0"/>
              <a:t>40 </a:t>
            </a:r>
            <a:r>
              <a:rPr lang="de-DE" dirty="0"/>
              <a:t>Fälle pro </a:t>
            </a:r>
            <a:r>
              <a:rPr lang="de-DE" dirty="0" smtClean="0"/>
              <a:t>Mitarbeiter</a:t>
            </a:r>
          </a:p>
          <a:p>
            <a:pPr lvl="1"/>
            <a:r>
              <a:rPr lang="de-DE" dirty="0" smtClean="0"/>
              <a:t>2015: 30 </a:t>
            </a:r>
            <a:r>
              <a:rPr lang="de-DE" dirty="0"/>
              <a:t>Fälle pro Mitarbeiter</a:t>
            </a:r>
          </a:p>
          <a:p>
            <a:endParaRPr lang="de-DE" dirty="0"/>
          </a:p>
          <a:p>
            <a:pPr lvl="0"/>
            <a:r>
              <a:rPr lang="de-DE" dirty="0" smtClean="0"/>
              <a:t>Für </a:t>
            </a:r>
            <a:r>
              <a:rPr lang="de-DE" dirty="0"/>
              <a:t>wie viele Fälle sind Mitarbeiter von externen Dienstleistern in Ihrem Namen zuständig?</a:t>
            </a:r>
          </a:p>
          <a:p>
            <a:pPr lvl="1"/>
            <a:r>
              <a:rPr lang="de-DE" dirty="0" smtClean="0"/>
              <a:t>0 </a:t>
            </a:r>
            <a:r>
              <a:rPr lang="de-DE" dirty="0"/>
              <a:t>Fälle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591508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 und Wünsche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2400" dirty="0"/>
              <a:t>Q</a:t>
            </a:r>
            <a:r>
              <a:rPr lang="de-DE" sz="2400" dirty="0" smtClean="0"/>
              <a:t>ualifizierte Fachkräfte</a:t>
            </a:r>
            <a:endParaRPr lang="de-DE" sz="2400" dirty="0"/>
          </a:p>
          <a:p>
            <a:pPr lvl="0"/>
            <a:r>
              <a:rPr lang="de-DE" sz="2400" dirty="0"/>
              <a:t>A</a:t>
            </a:r>
            <a:r>
              <a:rPr lang="de-DE" sz="2400" dirty="0" smtClean="0"/>
              <a:t>usreichende </a:t>
            </a:r>
            <a:r>
              <a:rPr lang="de-DE" sz="2400" dirty="0"/>
              <a:t>Anzahl an </a:t>
            </a:r>
            <a:r>
              <a:rPr lang="de-DE" sz="2400" dirty="0" smtClean="0"/>
              <a:t>Fachkräften</a:t>
            </a:r>
            <a:endParaRPr lang="de-DE" sz="2400" dirty="0"/>
          </a:p>
          <a:p>
            <a:pPr lvl="0"/>
            <a:r>
              <a:rPr lang="de-DE" sz="2400" dirty="0"/>
              <a:t>Fallentlastung durch Stellen(wieder)</a:t>
            </a:r>
            <a:r>
              <a:rPr lang="de-DE" sz="2400" dirty="0" err="1"/>
              <a:t>besetzung</a:t>
            </a:r>
            <a:endParaRPr lang="de-DE" sz="2400" dirty="0"/>
          </a:p>
          <a:p>
            <a:pPr lvl="0"/>
            <a:r>
              <a:rPr lang="de-DE" sz="2400" dirty="0" smtClean="0"/>
              <a:t>Supervision</a:t>
            </a:r>
            <a:endParaRPr lang="de-DE" sz="2400" dirty="0"/>
          </a:p>
          <a:p>
            <a:pPr lvl="0"/>
            <a:r>
              <a:rPr lang="de-DE" sz="2400" dirty="0" smtClean="0"/>
              <a:t>Qualitätsdialoge mit </a:t>
            </a:r>
            <a:r>
              <a:rPr lang="de-DE" sz="2400" dirty="0"/>
              <a:t>Familiengerichten und </a:t>
            </a:r>
            <a:r>
              <a:rPr lang="de-DE" sz="2400" dirty="0" smtClean="0"/>
              <a:t>Polizei</a:t>
            </a:r>
            <a:endParaRPr lang="de-DE" sz="2400" dirty="0"/>
          </a:p>
          <a:p>
            <a:pPr lvl="0"/>
            <a:r>
              <a:rPr lang="de-DE" sz="2400" dirty="0" smtClean="0"/>
              <a:t>Flächendeckende Beratungsstellen</a:t>
            </a:r>
            <a:endParaRPr lang="de-DE" sz="2400" dirty="0"/>
          </a:p>
          <a:p>
            <a:pPr lvl="0"/>
            <a:r>
              <a:rPr lang="de-DE" sz="2400" dirty="0"/>
              <a:t>Q</a:t>
            </a:r>
            <a:r>
              <a:rPr lang="de-DE" sz="2400" dirty="0" smtClean="0"/>
              <a:t>ualifizierte</a:t>
            </a:r>
            <a:r>
              <a:rPr lang="de-DE" sz="2400" dirty="0"/>
              <a:t>, regelmäßige Fortbildungen</a:t>
            </a:r>
          </a:p>
          <a:p>
            <a:pPr lvl="0"/>
            <a:r>
              <a:rPr lang="de-DE" sz="2400" dirty="0" smtClean="0"/>
              <a:t>Steigerung der gesellschaftlichen Anerkennung</a:t>
            </a:r>
            <a:endParaRPr lang="de-DE" sz="2400" dirty="0"/>
          </a:p>
          <a:p>
            <a:pPr lvl="0"/>
            <a:r>
              <a:rPr lang="de-DE" sz="2400" dirty="0"/>
              <a:t>Interesse der </a:t>
            </a:r>
            <a:r>
              <a:rPr lang="de-DE" sz="2400" dirty="0" smtClean="0"/>
              <a:t>Presse</a:t>
            </a:r>
            <a:endParaRPr lang="de-DE" sz="2400" dirty="0"/>
          </a:p>
          <a:p>
            <a:pPr lvl="0"/>
            <a:r>
              <a:rPr lang="de-DE" sz="2400" dirty="0"/>
              <a:t>Verantwortung der </a:t>
            </a:r>
            <a:r>
              <a:rPr lang="de-DE" sz="2400" dirty="0" smtClean="0"/>
              <a:t>Landesjugendämter</a:t>
            </a:r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657948000"/>
      </p:ext>
    </p:extLst>
  </p:cSld>
  <p:clrMapOvr>
    <a:masterClrMapping/>
  </p:clrMapOvr>
  <p:transition spd="slow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315</Words>
  <Application>Microsoft Office PowerPoint</Application>
  <PresentationFormat>A4-Papier (210x297 mm)</PresentationFormat>
  <Paragraphs>62</Paragraphs>
  <Slides>8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Hyperion</vt:lpstr>
      <vt:lpstr> </vt:lpstr>
      <vt:lpstr>Schutzmaßnahmen</vt:lpstr>
      <vt:lpstr>Wie viele Kinder und Jugendliche waren 2018 bei Ihnen grundsätzlich untergebracht in…</vt:lpstr>
      <vt:lpstr>Verdachtsfälle Kindesmissbrauch</vt:lpstr>
      <vt:lpstr>Zahl der Mitarbeiter</vt:lpstr>
      <vt:lpstr>Zahl der Mitarbeiter</vt:lpstr>
      <vt:lpstr>Fallrelation </vt:lpstr>
      <vt:lpstr>Maßnahmen und Wünsche</vt:lpstr>
    </vt:vector>
  </TitlesOfParts>
  <Company>Name Ihrer Firma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Ihr Benutzername</dc:creator>
  <cp:lastModifiedBy>Paul-Rabe</cp:lastModifiedBy>
  <cp:revision>107</cp:revision>
  <cp:lastPrinted>2018-11-22T14:27:09Z</cp:lastPrinted>
  <dcterms:created xsi:type="dcterms:W3CDTF">2010-11-03T10:05:40Z</dcterms:created>
  <dcterms:modified xsi:type="dcterms:W3CDTF">2019-07-22T07:43:20Z</dcterms:modified>
</cp:coreProperties>
</file>