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9" r:id="rId4"/>
    <p:sldId id="261" r:id="rId5"/>
    <p:sldId id="262" r:id="rId6"/>
    <p:sldId id="263" r:id="rId7"/>
    <p:sldId id="266" r:id="rId8"/>
    <p:sldId id="265" r:id="rId9"/>
    <p:sldId id="267" r:id="rId10"/>
    <p:sldId id="268" r:id="rId11"/>
    <p:sldId id="269" r:id="rId1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6" d="100"/>
          <a:sy n="106" d="100"/>
        </p:scale>
        <p:origin x="-7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DE667-9F71-4863-A1A9-B0C8E41B8BA4}" type="datetimeFigureOut">
              <a:rPr lang="de-DE" smtClean="0"/>
              <a:t>05.07.2017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1BC63-8D83-4A6F-9535-BCFEA532497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8406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DE667-9F71-4863-A1A9-B0C8E41B8BA4}" type="datetimeFigureOut">
              <a:rPr lang="de-DE" smtClean="0"/>
              <a:t>05.07.2017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1BC63-8D83-4A6F-9535-BCFEA532497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3373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DE667-9F71-4863-A1A9-B0C8E41B8BA4}" type="datetimeFigureOut">
              <a:rPr lang="de-DE" smtClean="0"/>
              <a:t>05.07.2017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1BC63-8D83-4A6F-9535-BCFEA532497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43249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E9DE70F4-1114-400C-96A8-A472448BC7B0}" type="datetimeFigureOut">
              <a:rPr lang="de-DE" smtClean="0"/>
              <a:pPr/>
              <a:t>05.07.2017</a:t>
            </a:fld>
            <a:endParaRPr lang="de-DE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de-DE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0B77E936-611F-4053-B02B-B90033B39554}" type="slidenum">
              <a:rPr lang="de-DE" smtClean="0">
                <a:solidFill>
                  <a:srgbClr val="94C600"/>
                </a:solidFill>
              </a:rPr>
              <a:pPr/>
              <a:t>‹Nr.›</a:t>
            </a:fld>
            <a:endParaRPr lang="de-DE">
              <a:solidFill>
                <a:srgbClr val="94C600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43737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E70F4-1114-400C-96A8-A472448BC7B0}" type="datetimeFigureOut">
              <a:rPr lang="de-DE" smtClean="0"/>
              <a:pPr/>
              <a:t>05.07.2017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E936-611F-4053-B02B-B90033B3955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03380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E70F4-1114-400C-96A8-A472448BC7B0}" type="datetimeFigureOut">
              <a:rPr lang="de-DE" smtClean="0"/>
              <a:pPr/>
              <a:t>05.07.2017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E936-611F-4053-B02B-B90033B3955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9089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E70F4-1114-400C-96A8-A472448BC7B0}" type="datetimeFigureOut">
              <a:rPr lang="de-DE" smtClean="0"/>
              <a:pPr/>
              <a:t>05.07.2017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E936-611F-4053-B02B-B90033B39554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1720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E70F4-1114-400C-96A8-A472448BC7B0}" type="datetimeFigureOut">
              <a:rPr lang="de-DE" smtClean="0"/>
              <a:pPr/>
              <a:t>05.07.2017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srgbClr val="94C6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E936-611F-4053-B02B-B90033B3955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40122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E70F4-1114-400C-96A8-A472448BC7B0}" type="datetimeFigureOut">
              <a:rPr lang="de-DE" smtClean="0"/>
              <a:pPr/>
              <a:t>05.07.2017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srgbClr val="94C6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E936-611F-4053-B02B-B90033B3955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95491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E70F4-1114-400C-96A8-A472448BC7B0}" type="datetimeFigureOut">
              <a:rPr lang="de-DE" smtClean="0"/>
              <a:pPr/>
              <a:t>05.07.2017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srgbClr val="94C6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E936-611F-4053-B02B-B90033B3955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300121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E70F4-1114-400C-96A8-A472448BC7B0}" type="datetimeFigureOut">
              <a:rPr lang="de-DE" smtClean="0"/>
              <a:pPr/>
              <a:t>05.07.2017</a:t>
            </a:fld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E936-611F-4053-B02B-B90033B39554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de-DE">
              <a:solidFill>
                <a:srgbClr val="94C6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789730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DE667-9F71-4863-A1A9-B0C8E41B8BA4}" type="datetimeFigureOut">
              <a:rPr lang="de-DE" smtClean="0"/>
              <a:t>05.07.2017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1BC63-8D83-4A6F-9535-BCFEA532497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66764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E70F4-1114-400C-96A8-A472448BC7B0}" type="datetimeFigureOut">
              <a:rPr lang="de-DE" smtClean="0"/>
              <a:pPr/>
              <a:t>05.07.2017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de-DE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E936-611F-4053-B02B-B90033B3955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45362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E70F4-1114-400C-96A8-A472448BC7B0}" type="datetimeFigureOut">
              <a:rPr lang="de-DE" smtClean="0"/>
              <a:pPr/>
              <a:t>05.07.2017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E936-611F-4053-B02B-B90033B3955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09936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E70F4-1114-400C-96A8-A472448BC7B0}" type="datetimeFigureOut">
              <a:rPr lang="de-DE" smtClean="0"/>
              <a:pPr/>
              <a:t>05.07.2017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E936-611F-4053-B02B-B90033B3955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1463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DE667-9F71-4863-A1A9-B0C8E41B8BA4}" type="datetimeFigureOut">
              <a:rPr lang="de-DE" smtClean="0"/>
              <a:t>05.07.2017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1BC63-8D83-4A6F-9535-BCFEA532497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0710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DE667-9F71-4863-A1A9-B0C8E41B8BA4}" type="datetimeFigureOut">
              <a:rPr lang="de-DE" smtClean="0"/>
              <a:t>05.07.2017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1BC63-8D83-4A6F-9535-BCFEA532497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082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DE667-9F71-4863-A1A9-B0C8E41B8BA4}" type="datetimeFigureOut">
              <a:rPr lang="de-DE" smtClean="0"/>
              <a:t>05.07.2017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1BC63-8D83-4A6F-9535-BCFEA532497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5327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DE667-9F71-4863-A1A9-B0C8E41B8BA4}" type="datetimeFigureOut">
              <a:rPr lang="de-DE" smtClean="0"/>
              <a:t>05.07.2017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1BC63-8D83-4A6F-9535-BCFEA532497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5243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DE667-9F71-4863-A1A9-B0C8E41B8BA4}" type="datetimeFigureOut">
              <a:rPr lang="de-DE" smtClean="0"/>
              <a:t>05.07.2017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1BC63-8D83-4A6F-9535-BCFEA532497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179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DE667-9F71-4863-A1A9-B0C8E41B8BA4}" type="datetimeFigureOut">
              <a:rPr lang="de-DE" smtClean="0"/>
              <a:t>05.07.2017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1BC63-8D83-4A6F-9535-BCFEA532497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990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DE667-9F71-4863-A1A9-B0C8E41B8BA4}" type="datetimeFigureOut">
              <a:rPr lang="de-DE" smtClean="0"/>
              <a:t>05.07.2017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1BC63-8D83-4A6F-9535-BCFEA532497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2535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1DE667-9F71-4863-A1A9-B0C8E41B8BA4}" type="datetimeFigureOut">
              <a:rPr lang="de-DE" smtClean="0"/>
              <a:t>05.07.2017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31BC63-8D83-4A6F-9535-BCFEA532497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6009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E9DE70F4-1114-400C-96A8-A472448BC7B0}" type="datetimeFigureOut">
              <a:rPr lang="de-DE" smtClean="0"/>
              <a:pPr/>
              <a:t>05.07.2017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de-DE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0B77E936-611F-4053-B02B-B90033B3955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0020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36222"/>
            <a:ext cx="8856984" cy="6642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85835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de-DE" dirty="0" smtClean="0">
                <a:solidFill>
                  <a:schemeClr val="tx2"/>
                </a:solidFill>
              </a:rPr>
              <a:t>Tagesablauf im 1. Schuljahr</a:t>
            </a:r>
          </a:p>
          <a:p>
            <a:pPr marL="0" indent="0">
              <a:buNone/>
            </a:pPr>
            <a:endParaRPr lang="de-DE" dirty="0"/>
          </a:p>
          <a:p>
            <a:r>
              <a:rPr lang="de-DE" dirty="0" smtClean="0"/>
              <a:t>Mindestens Unterricht von 8.00 Uhr bis 11.30 Uhr</a:t>
            </a:r>
          </a:p>
          <a:p>
            <a:r>
              <a:rPr lang="de-DE" dirty="0" smtClean="0"/>
              <a:t>1. + 2. Stunde anspruchsvollere Lerninhalte (z.B. Lesen, Schreiben und Rechnen)</a:t>
            </a:r>
          </a:p>
          <a:p>
            <a:r>
              <a:rPr lang="de-DE" dirty="0" smtClean="0"/>
              <a:t>20 Minuten </a:t>
            </a:r>
            <a:r>
              <a:rPr lang="de-DE" dirty="0" err="1" smtClean="0"/>
              <a:t>Hofpause</a:t>
            </a:r>
            <a:endParaRPr lang="de-DE" dirty="0" smtClean="0"/>
          </a:p>
          <a:p>
            <a:r>
              <a:rPr lang="de-DE" dirty="0"/>
              <a:t>Gemeinsame Frühstückspause </a:t>
            </a:r>
            <a:endParaRPr lang="de-DE" dirty="0" smtClean="0"/>
          </a:p>
          <a:p>
            <a:r>
              <a:rPr lang="de-DE" dirty="0" smtClean="0"/>
              <a:t>Unterricht in den Fächern: Sachunterricht, Musik, Kunst und Sport.</a:t>
            </a:r>
          </a:p>
          <a:p>
            <a:r>
              <a:rPr lang="de-DE" dirty="0" err="1" smtClean="0"/>
              <a:t>Hofpause</a:t>
            </a:r>
            <a:r>
              <a:rPr lang="de-DE" dirty="0" smtClean="0"/>
              <a:t> (vorher die Möglichkeit in der Klasse etwas zu essen und zu trinken)</a:t>
            </a:r>
          </a:p>
          <a:p>
            <a:r>
              <a:rPr lang="de-DE" dirty="0" smtClean="0"/>
              <a:t>5. Std. Sport, Kunst oder Förderunterricht in Kleingruppen</a:t>
            </a:r>
          </a:p>
          <a:p>
            <a:r>
              <a:rPr lang="de-DE" dirty="0" smtClean="0"/>
              <a:t>Zwischendurch immer wieder Bewegungspausen in der Klasse und auf dem Schulhof.</a:t>
            </a:r>
            <a:endParaRPr lang="de-DE" dirty="0"/>
          </a:p>
        </p:txBody>
      </p:sp>
      <p:pic>
        <p:nvPicPr>
          <p:cNvPr id="5" name="Grafik 4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99592" y="476672"/>
            <a:ext cx="2668270" cy="1372235"/>
          </a:xfrm>
          <a:prstGeom prst="rect">
            <a:avLst/>
          </a:prstGeom>
          <a:noFill/>
          <a:ln>
            <a:noFill/>
            <a:prstDash/>
          </a:ln>
        </p:spPr>
      </p:pic>
    </p:spTree>
    <p:extLst>
      <p:ext uri="{BB962C8B-B14F-4D97-AF65-F5344CB8AC3E}">
        <p14:creationId xmlns:p14="http://schemas.microsoft.com/office/powerpoint/2010/main" val="2375684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Inklusion – rechtliche Hintergründe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de-DE" dirty="0" smtClean="0"/>
              <a:t>Jede Schule ist inklusive Schule, wenn es die sachliche und personelle Ausstattung zulässt.</a:t>
            </a:r>
          </a:p>
          <a:p>
            <a:r>
              <a:rPr lang="de-DE" dirty="0" smtClean="0"/>
              <a:t>Es können Schwerpunktschulen gebildet werden.</a:t>
            </a:r>
          </a:p>
          <a:p>
            <a:r>
              <a:rPr lang="de-DE" dirty="0" smtClean="0"/>
              <a:t>Alle Bereiche der Förderung fallen darunter: Lernen, Sprache, Hören und Kommunikation, Geistige Entwicklung, Sozial-emotionale Entwicklung, Körperliche und motorische Entwicklung.</a:t>
            </a:r>
          </a:p>
          <a:p>
            <a:r>
              <a:rPr lang="de-DE" dirty="0" smtClean="0"/>
              <a:t>2017 waren ca. 34 % der Förderschulkinder in den Regelklassen der Grundschule, jedoch nur noch 15% in den weiterführenden Schulen. (In den Kitas sind es noch 60 %!)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8883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01136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>Praxis - Waldschule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43492" y="1628800"/>
            <a:ext cx="6777317" cy="420382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de-DE" dirty="0"/>
              <a:t>Unsere </a:t>
            </a:r>
            <a:r>
              <a:rPr lang="de-DE" dirty="0" smtClean="0"/>
              <a:t>Schule</a:t>
            </a:r>
          </a:p>
          <a:p>
            <a:r>
              <a:rPr lang="de-DE" dirty="0" smtClean="0"/>
              <a:t>Schwerpunktschule für körperliche und motorische Entwicklung</a:t>
            </a:r>
          </a:p>
          <a:p>
            <a:r>
              <a:rPr lang="de-DE" dirty="0" smtClean="0"/>
              <a:t>Schule wurde nach neuesten Kriterien für schulische Inklusion erbaut </a:t>
            </a:r>
          </a:p>
          <a:p>
            <a:r>
              <a:rPr lang="de-DE" dirty="0" smtClean="0"/>
              <a:t>ca. 150 Schüler und Schülerinnen</a:t>
            </a:r>
          </a:p>
          <a:p>
            <a:r>
              <a:rPr lang="de-DE" dirty="0" smtClean="0"/>
              <a:t>2 Kinder mit Förderschwerpunkt KM</a:t>
            </a:r>
          </a:p>
          <a:p>
            <a:r>
              <a:rPr lang="de-DE" dirty="0" smtClean="0"/>
              <a:t>2 Kinder mit Förderschwerpunkt Lernen</a:t>
            </a:r>
          </a:p>
          <a:p>
            <a:r>
              <a:rPr lang="de-DE" dirty="0" smtClean="0"/>
              <a:t>4 Kinder mit vermutetem Förderschwerpunkt SE</a:t>
            </a:r>
          </a:p>
          <a:p>
            <a:r>
              <a:rPr lang="de-DE" dirty="0" smtClean="0"/>
              <a:t>4 Kinder mit vermutetem Förderschwerpunkt Le</a:t>
            </a:r>
            <a:endParaRPr lang="de-DE" dirty="0"/>
          </a:p>
          <a:p>
            <a:r>
              <a:rPr lang="de-DE" dirty="0"/>
              <a:t>10 Lehrerinnen </a:t>
            </a:r>
          </a:p>
          <a:p>
            <a:r>
              <a:rPr lang="de-DE" dirty="0"/>
              <a:t>einen Sozialpädagogen</a:t>
            </a:r>
          </a:p>
          <a:p>
            <a:r>
              <a:rPr lang="de-DE" dirty="0"/>
              <a:t>eine </a:t>
            </a:r>
            <a:r>
              <a:rPr lang="de-DE" dirty="0" smtClean="0"/>
              <a:t>Sonderpädagogin</a:t>
            </a:r>
          </a:p>
          <a:p>
            <a:r>
              <a:rPr lang="de-DE" dirty="0" smtClean="0"/>
              <a:t>eine Inklusionshelferin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33847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Raumkonzept - Waldschule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000" dirty="0" smtClean="0"/>
              <a:t>Jede Klasse hat einen großen Klassenraum und einen Differenzierungsraum.</a:t>
            </a:r>
          </a:p>
          <a:p>
            <a:r>
              <a:rPr lang="de-DE" sz="2000" dirty="0" smtClean="0"/>
              <a:t>Die Flure wurden so großzügig geplant, dass dort auch gearbeitet werden kann.</a:t>
            </a:r>
          </a:p>
          <a:p>
            <a:r>
              <a:rPr lang="de-DE" sz="2000" dirty="0" smtClean="0"/>
              <a:t>Ein zusätzlicher Raum für die Differenzierung wurde zu Verfügung gestellt.</a:t>
            </a:r>
          </a:p>
          <a:p>
            <a:r>
              <a:rPr lang="de-DE" sz="2000" dirty="0" smtClean="0"/>
              <a:t>Alle Räume sind für jedes Kind barrierefrei erreichbar. (Aufzug)</a:t>
            </a:r>
          </a:p>
          <a:p>
            <a:r>
              <a:rPr lang="de-DE" sz="2000" dirty="0" smtClean="0"/>
              <a:t>Alle Räume können, ohne dass die Kinder das Gebäude verlassen müssen, gewechselt werden.</a:t>
            </a:r>
          </a:p>
          <a:p>
            <a:endParaRPr lang="de-DE" sz="2000" dirty="0" smtClean="0"/>
          </a:p>
          <a:p>
            <a:endParaRPr lang="de-DE" sz="2000" dirty="0" smtClean="0"/>
          </a:p>
          <a:p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3264719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Inklusion im Alltag unserer Grundschule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Fächer, in denen überwiegend inklusiv gearbeitet wird: Musik, Kunst </a:t>
            </a:r>
          </a:p>
          <a:p>
            <a:r>
              <a:rPr lang="de-DE" dirty="0" smtClean="0"/>
              <a:t>Fächer, in denen teilweise inklusiv gearbeitet wird: Sachunterricht, Religion, Englisch, </a:t>
            </a:r>
            <a:r>
              <a:rPr lang="de-DE" dirty="0"/>
              <a:t>Sport, </a:t>
            </a:r>
            <a:endParaRPr lang="de-DE" dirty="0" smtClean="0"/>
          </a:p>
          <a:p>
            <a:r>
              <a:rPr lang="de-DE" dirty="0" smtClean="0"/>
              <a:t>Fächer in denen deutlich differenziert werden muss: Mathematik, Deutsch</a:t>
            </a:r>
          </a:p>
          <a:p>
            <a:pPr marL="68580" indent="0">
              <a:buNone/>
            </a:pPr>
            <a:r>
              <a:rPr lang="de-DE" dirty="0" smtClean="0"/>
              <a:t>       </a:t>
            </a:r>
            <a:r>
              <a:rPr lang="de-DE" sz="1800" dirty="0" smtClean="0"/>
              <a:t>Jedoch ist auch hier jedes Kind individuell zu sehen!</a:t>
            </a:r>
            <a:endParaRPr lang="de-DE" sz="1800" dirty="0"/>
          </a:p>
        </p:txBody>
      </p:sp>
      <p:sp>
        <p:nvSpPr>
          <p:cNvPr id="5" name="Pfeil nach rechts 4"/>
          <p:cNvSpPr/>
          <p:nvPr/>
        </p:nvSpPr>
        <p:spPr>
          <a:xfrm>
            <a:off x="1187624" y="5246720"/>
            <a:ext cx="504056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000" dirty="0"/>
          </a:p>
        </p:txBody>
      </p:sp>
    </p:spTree>
    <p:extLst>
      <p:ext uri="{BB962C8B-B14F-4D97-AF65-F5344CB8AC3E}">
        <p14:creationId xmlns:p14="http://schemas.microsoft.com/office/powerpoint/2010/main" val="57833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dirty="0" smtClean="0">
                <a:solidFill>
                  <a:schemeClr val="tx2"/>
                </a:solidFill>
              </a:rPr>
              <a:t>Kurzer Überblick über die Konzeption der Waldschule</a:t>
            </a:r>
          </a:p>
          <a:p>
            <a:pPr marL="0" indent="0" algn="ctr">
              <a:buNone/>
            </a:pPr>
            <a:r>
              <a:rPr lang="de-DE" dirty="0" smtClean="0">
                <a:solidFill>
                  <a:srgbClr val="C00000"/>
                </a:solidFill>
              </a:rPr>
              <a:t>jahrgangsbezogen</a:t>
            </a:r>
          </a:p>
          <a:p>
            <a:r>
              <a:rPr lang="de-DE" dirty="0"/>
              <a:t>fester Klassenverband über vier Jahre</a:t>
            </a:r>
          </a:p>
          <a:p>
            <a:r>
              <a:rPr lang="de-DE" dirty="0"/>
              <a:t>feste Bezugsperson über vier Jahre = Klassenlehrerprinzip </a:t>
            </a:r>
          </a:p>
          <a:p>
            <a:r>
              <a:rPr lang="de-DE" dirty="0"/>
              <a:t>Möglichkeit zur umfangreichen Differenzierung</a:t>
            </a:r>
          </a:p>
          <a:p>
            <a:r>
              <a:rPr lang="de-DE" dirty="0"/>
              <a:t>Klassenfindungsprozess nur einmal </a:t>
            </a:r>
          </a:p>
          <a:p>
            <a:pPr marL="0" indent="0">
              <a:buNone/>
            </a:pPr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</p:txBody>
      </p:sp>
      <p:pic>
        <p:nvPicPr>
          <p:cNvPr id="5" name="Grafik 4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043608" y="692696"/>
            <a:ext cx="2668270" cy="1372235"/>
          </a:xfrm>
          <a:prstGeom prst="rect">
            <a:avLst/>
          </a:prstGeom>
          <a:noFill/>
          <a:ln>
            <a:noFill/>
            <a:prstDash/>
          </a:ln>
        </p:spPr>
      </p:pic>
    </p:spTree>
    <p:extLst>
      <p:ext uri="{BB962C8B-B14F-4D97-AF65-F5344CB8AC3E}">
        <p14:creationId xmlns:p14="http://schemas.microsoft.com/office/powerpoint/2010/main" val="3631492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de-DE" dirty="0" smtClean="0">
                <a:solidFill>
                  <a:schemeClr val="tx2"/>
                </a:solidFill>
              </a:rPr>
              <a:t>Organisation in unserer Schule</a:t>
            </a:r>
          </a:p>
          <a:p>
            <a:pPr marL="0" indent="0">
              <a:buNone/>
            </a:pPr>
            <a:endParaRPr lang="de-DE" dirty="0" smtClean="0"/>
          </a:p>
          <a:p>
            <a:r>
              <a:rPr lang="de-DE" dirty="0" smtClean="0"/>
              <a:t>Verlässliche Grundschule von 7.45 Uhr bis 11.30 Uhr</a:t>
            </a:r>
          </a:p>
          <a:p>
            <a:r>
              <a:rPr lang="de-DE" dirty="0" smtClean="0"/>
              <a:t>Unterricht nach Stundenplan ab dem 2. Schultag</a:t>
            </a:r>
            <a:endParaRPr lang="de-DE" dirty="0"/>
          </a:p>
          <a:p>
            <a:r>
              <a:rPr lang="de-DE" dirty="0" smtClean="0"/>
              <a:t>Betreuung von 7.00 Uhr bis 16.00 Uhr (incl. warmes Mittagessen)</a:t>
            </a:r>
          </a:p>
          <a:p>
            <a:r>
              <a:rPr lang="de-DE" dirty="0" smtClean="0"/>
              <a:t>Zusätzliche Arbeitsgemeinschaften können im 2., 3. und 4. Schuljahr gewählt werden. (Tanz-AG, Ballsport-AG, Tennis-AG, Musical-AG, Wald-AG, Forscher-AG)</a:t>
            </a:r>
          </a:p>
          <a:p>
            <a:endParaRPr lang="de-DE" dirty="0" smtClean="0"/>
          </a:p>
          <a:p>
            <a:endParaRPr lang="de-DE" dirty="0" smtClean="0"/>
          </a:p>
        </p:txBody>
      </p:sp>
      <p:pic>
        <p:nvPicPr>
          <p:cNvPr id="5" name="Grafik 4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043608" y="692696"/>
            <a:ext cx="2668270" cy="1372235"/>
          </a:xfrm>
          <a:prstGeom prst="rect">
            <a:avLst/>
          </a:prstGeom>
          <a:noFill/>
          <a:ln>
            <a:noFill/>
            <a:prstDash/>
          </a:ln>
        </p:spPr>
      </p:pic>
    </p:spTree>
    <p:extLst>
      <p:ext uri="{BB962C8B-B14F-4D97-AF65-F5344CB8AC3E}">
        <p14:creationId xmlns:p14="http://schemas.microsoft.com/office/powerpoint/2010/main" val="1141844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39552" y="1988840"/>
            <a:ext cx="8229600" cy="43891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dirty="0" smtClean="0">
                <a:solidFill>
                  <a:schemeClr val="tx2"/>
                </a:solidFill>
              </a:rPr>
              <a:t>Individuelle Förderung an der Waldschule – speziell in der Schuleingangsphase</a:t>
            </a:r>
          </a:p>
          <a:p>
            <a:r>
              <a:rPr lang="de-DE" sz="2200" dirty="0" smtClean="0"/>
              <a:t>Lernstudios ( äußere Differenzierung)</a:t>
            </a:r>
            <a:r>
              <a:rPr lang="de-DE" sz="2200" dirty="0"/>
              <a:t> </a:t>
            </a:r>
            <a:r>
              <a:rPr lang="de-DE" sz="2200" dirty="0" smtClean="0"/>
              <a:t>besonders auch bei LRS, Dyskalkulie und in der Sprachförderung</a:t>
            </a:r>
          </a:p>
          <a:p>
            <a:r>
              <a:rPr lang="de-DE" sz="2200" dirty="0" smtClean="0"/>
              <a:t>Doppelbesetzung täglich mind. zwei Stunden durch die Sonderpädagogin und den Sozialpädagogen (Begleitung im Unterricht)</a:t>
            </a:r>
          </a:p>
          <a:p>
            <a:r>
              <a:rPr lang="de-DE" sz="2200" dirty="0" smtClean="0"/>
              <a:t>Differenzierte Aufgabenstellung im Unterricht (Unterrichtslehrwerk)</a:t>
            </a:r>
          </a:p>
          <a:p>
            <a:r>
              <a:rPr lang="de-DE" sz="2200" dirty="0" smtClean="0"/>
              <a:t>Differenziertes Arbeitstempo (z.B. durch Reduzierung der Aufgabenmenge oder –Inhalte und durch besonders geeignetes Zusatzmaterial</a:t>
            </a:r>
          </a:p>
          <a:p>
            <a:r>
              <a:rPr lang="de-DE" sz="2200" dirty="0" smtClean="0"/>
              <a:t>Differenzierte Hausaufgaben</a:t>
            </a:r>
          </a:p>
          <a:p>
            <a:endParaRPr lang="de-DE" dirty="0" smtClean="0"/>
          </a:p>
        </p:txBody>
      </p:sp>
      <p:pic>
        <p:nvPicPr>
          <p:cNvPr id="5" name="Grafik 4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10359" y="390847"/>
            <a:ext cx="2668270" cy="1372235"/>
          </a:xfrm>
          <a:prstGeom prst="rect">
            <a:avLst/>
          </a:prstGeom>
          <a:noFill/>
          <a:ln>
            <a:noFill/>
            <a:prstDash/>
          </a:ln>
        </p:spPr>
      </p:pic>
    </p:spTree>
    <p:extLst>
      <p:ext uri="{BB962C8B-B14F-4D97-AF65-F5344CB8AC3E}">
        <p14:creationId xmlns:p14="http://schemas.microsoft.com/office/powerpoint/2010/main" val="3214645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 smtClean="0">
                <a:solidFill>
                  <a:schemeClr val="tx2"/>
                </a:solidFill>
              </a:rPr>
              <a:t>Arbeitsformen an </a:t>
            </a:r>
            <a:r>
              <a:rPr lang="de-DE" smtClean="0">
                <a:solidFill>
                  <a:schemeClr val="tx2"/>
                </a:solidFill>
              </a:rPr>
              <a:t>der </a:t>
            </a:r>
            <a:r>
              <a:rPr lang="de-DE" smtClean="0"/>
              <a:t>Waldschule</a:t>
            </a:r>
          </a:p>
          <a:p>
            <a:pPr marL="0" indent="0">
              <a:buNone/>
            </a:pPr>
            <a:endParaRPr lang="de-DE" dirty="0"/>
          </a:p>
          <a:p>
            <a:r>
              <a:rPr lang="de-DE" dirty="0" smtClean="0"/>
              <a:t>Partner und Gruppenarbeit</a:t>
            </a:r>
          </a:p>
          <a:p>
            <a:r>
              <a:rPr lang="de-DE" dirty="0" smtClean="0"/>
              <a:t>Freiarbeitsphasen  anhand von Arbeits- und Wochenplänen</a:t>
            </a:r>
          </a:p>
          <a:p>
            <a:r>
              <a:rPr lang="de-DE" dirty="0" smtClean="0"/>
              <a:t>Internetrecherche</a:t>
            </a:r>
          </a:p>
          <a:p>
            <a:r>
              <a:rPr lang="de-DE" dirty="0" smtClean="0"/>
              <a:t>Einzelarbeit</a:t>
            </a:r>
          </a:p>
          <a:p>
            <a:r>
              <a:rPr lang="de-DE" dirty="0" smtClean="0"/>
              <a:t>Frontalunterricht</a:t>
            </a:r>
          </a:p>
          <a:p>
            <a:endParaRPr lang="de-DE" dirty="0" smtClean="0"/>
          </a:p>
        </p:txBody>
      </p:sp>
      <p:pic>
        <p:nvPicPr>
          <p:cNvPr id="5" name="Grafik 4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187624" y="548680"/>
            <a:ext cx="2668270" cy="1372235"/>
          </a:xfrm>
          <a:prstGeom prst="rect">
            <a:avLst/>
          </a:prstGeom>
          <a:noFill/>
          <a:ln>
            <a:noFill/>
            <a:prstDash/>
          </a:ln>
        </p:spPr>
      </p:pic>
    </p:spTree>
    <p:extLst>
      <p:ext uri="{BB962C8B-B14F-4D97-AF65-F5344CB8AC3E}">
        <p14:creationId xmlns:p14="http://schemas.microsoft.com/office/powerpoint/2010/main" val="3081082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520</Words>
  <Application>Microsoft Office PowerPoint</Application>
  <PresentationFormat>Bildschirmpräsentation (4:3)</PresentationFormat>
  <Paragraphs>66</Paragraphs>
  <Slides>10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2</vt:i4>
      </vt:variant>
      <vt:variant>
        <vt:lpstr>Folientitel</vt:lpstr>
      </vt:variant>
      <vt:variant>
        <vt:i4>10</vt:i4>
      </vt:variant>
    </vt:vector>
  </HeadingPairs>
  <TitlesOfParts>
    <vt:vector size="12" baseType="lpstr">
      <vt:lpstr>Larissa</vt:lpstr>
      <vt:lpstr>Austin</vt:lpstr>
      <vt:lpstr>PowerPoint-Präsentation</vt:lpstr>
      <vt:lpstr>Inklusion – rechtliche Hintergründe</vt:lpstr>
      <vt:lpstr>Praxis - Waldschule</vt:lpstr>
      <vt:lpstr>Raumkonzept - Waldschule</vt:lpstr>
      <vt:lpstr>Inklusion im Alltag unserer Grundschule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MNSpro 2012 R2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Rektor</dc:creator>
  <cp:lastModifiedBy>Selbach, Renate</cp:lastModifiedBy>
  <cp:revision>11</cp:revision>
  <dcterms:created xsi:type="dcterms:W3CDTF">2017-06-20T09:14:57Z</dcterms:created>
  <dcterms:modified xsi:type="dcterms:W3CDTF">2017-07-05T11:13:43Z</dcterms:modified>
</cp:coreProperties>
</file>