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328" r:id="rId2"/>
    <p:sldId id="331" r:id="rId3"/>
    <p:sldId id="330" r:id="rId4"/>
    <p:sldId id="329" r:id="rId5"/>
    <p:sldId id="302" r:id="rId6"/>
    <p:sldId id="303" r:id="rId7"/>
    <p:sldId id="326" r:id="rId8"/>
    <p:sldId id="333" r:id="rId9"/>
    <p:sldId id="334" r:id="rId10"/>
    <p:sldId id="335" r:id="rId11"/>
    <p:sldId id="336" r:id="rId12"/>
    <p:sldId id="337" r:id="rId13"/>
    <p:sldId id="338" r:id="rId14"/>
    <p:sldId id="263" r:id="rId15"/>
  </p:sldIdLst>
  <p:sldSz cx="12192000" cy="6858000"/>
  <p:notesSz cx="7102475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Deubel" initials="MD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4660"/>
  </p:normalViewPr>
  <p:slideViewPr>
    <p:cSldViewPr snapToGrid="0">
      <p:cViewPr>
        <p:scale>
          <a:sx n="75" d="100"/>
          <a:sy n="75" d="100"/>
        </p:scale>
        <p:origin x="-52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Fritz-nas\fritz.nas\WD-MyPassport0827-01\Regionalmanagement\interne%20Unterlagen\Verteilung%20der%20Mittel%20nach%20Handlungsfeldern%20-%20alle%20Projekt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LEADER Bergisches Wasserland e. V.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'Mittelbindung 07.05.2018'!$K$26</c:f>
              <c:strCache>
                <c:ptCount val="1"/>
                <c:pt idx="0">
                  <c:v>Summe gebundener Fördermittel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'Mittelbindung 07.05.2018'!$L$25:$Q$25</c:f>
              <c:strCache>
                <c:ptCount val="6"/>
                <c:pt idx="0">
                  <c:v>HF 1: Arbeiten und Leben</c:v>
                </c:pt>
                <c:pt idx="1">
                  <c:v>HF 2: Prävention, Migration, Inklusion</c:v>
                </c:pt>
                <c:pt idx="2">
                  <c:v>HF 3: Tourismus</c:v>
                </c:pt>
                <c:pt idx="3">
                  <c:v>HF 4: Energiewende &amp; innovative ländliche Wertschöpfung</c:v>
                </c:pt>
                <c:pt idx="4">
                  <c:v>Kooperationen</c:v>
                </c:pt>
                <c:pt idx="5">
                  <c:v>Summe</c:v>
                </c:pt>
              </c:strCache>
            </c:strRef>
          </c:cat>
          <c:val>
            <c:numRef>
              <c:f>'Mittelbindung 07.05.2018'!$L$26:$Q$26</c:f>
              <c:numCache>
                <c:formatCode>#,##0\ "€"</c:formatCode>
                <c:ptCount val="6"/>
                <c:pt idx="0">
                  <c:v>381978</c:v>
                </c:pt>
                <c:pt idx="1">
                  <c:v>507531.25650000002</c:v>
                </c:pt>
                <c:pt idx="2">
                  <c:v>297380.03850000002</c:v>
                </c:pt>
                <c:pt idx="3">
                  <c:v>26981</c:v>
                </c:pt>
                <c:pt idx="4">
                  <c:v>71041.75</c:v>
                </c:pt>
                <c:pt idx="5">
                  <c:v>1284912.0449999999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80D-42BB-9720-778E59CD9C48}"/>
            </c:ext>
          </c:extLst>
        </c:ser>
        <c:ser>
          <c:idx val="1"/>
          <c:order val="1"/>
          <c:tx>
            <c:strRef>
              <c:f>'Mittelbindung 07.05.2018'!$K$27</c:f>
              <c:strCache>
                <c:ptCount val="1"/>
                <c:pt idx="0">
                  <c:v>Laut Entwicklungstrategie eingeplante Fördermittel bis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'Mittelbindung 07.05.2018'!$L$25:$Q$25</c:f>
              <c:strCache>
                <c:ptCount val="6"/>
                <c:pt idx="0">
                  <c:v>HF 1: Arbeiten und Leben</c:v>
                </c:pt>
                <c:pt idx="1">
                  <c:v>HF 2: Prävention, Migration, Inklusion</c:v>
                </c:pt>
                <c:pt idx="2">
                  <c:v>HF 3: Tourismus</c:v>
                </c:pt>
                <c:pt idx="3">
                  <c:v>HF 4: Energiewende &amp; innovative ländliche Wertschöpfung</c:v>
                </c:pt>
                <c:pt idx="4">
                  <c:v>Kooperationen</c:v>
                </c:pt>
                <c:pt idx="5">
                  <c:v>Summe</c:v>
                </c:pt>
              </c:strCache>
            </c:strRef>
          </c:cat>
          <c:val>
            <c:numRef>
              <c:f>'Mittelbindung 07.05.2018'!$L$27:$Q$27</c:f>
              <c:numCache>
                <c:formatCode>#,##0\ "€"</c:formatCode>
                <c:ptCount val="6"/>
                <c:pt idx="0">
                  <c:v>699157</c:v>
                </c:pt>
                <c:pt idx="1">
                  <c:v>620997</c:v>
                </c:pt>
                <c:pt idx="2">
                  <c:v>699157</c:v>
                </c:pt>
                <c:pt idx="3">
                  <c:v>166051</c:v>
                </c:pt>
                <c:pt idx="4">
                  <c:v>224638</c:v>
                </c:pt>
                <c:pt idx="5">
                  <c:v>2410000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80D-42BB-9720-778E59CD9C48}"/>
            </c:ext>
          </c:extLst>
        </c:ser>
        <c:ser>
          <c:idx val="2"/>
          <c:order val="2"/>
          <c:tx>
            <c:strRef>
              <c:f>'Mittelbindung 07.05.2018'!$K$28</c:f>
              <c:strCache>
                <c:ptCount val="1"/>
                <c:pt idx="0">
                  <c:v>Noch nicht gebundene Fördermittel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'Mittelbindung 07.05.2018'!$L$25:$Q$25</c:f>
              <c:strCache>
                <c:ptCount val="6"/>
                <c:pt idx="0">
                  <c:v>HF 1: Arbeiten und Leben</c:v>
                </c:pt>
                <c:pt idx="1">
                  <c:v>HF 2: Prävention, Migration, Inklusion</c:v>
                </c:pt>
                <c:pt idx="2">
                  <c:v>HF 3: Tourismus</c:v>
                </c:pt>
                <c:pt idx="3">
                  <c:v>HF 4: Energiewende &amp; innovative ländliche Wertschöpfung</c:v>
                </c:pt>
                <c:pt idx="4">
                  <c:v>Kooperationen</c:v>
                </c:pt>
                <c:pt idx="5">
                  <c:v>Summe</c:v>
                </c:pt>
              </c:strCache>
            </c:strRef>
          </c:cat>
          <c:val>
            <c:numRef>
              <c:f>'Mittelbindung 07.05.2018'!$L$28:$Q$28</c:f>
              <c:numCache>
                <c:formatCode>#,##0\ "€"</c:formatCode>
                <c:ptCount val="6"/>
                <c:pt idx="0">
                  <c:v>317179</c:v>
                </c:pt>
                <c:pt idx="1">
                  <c:v>113465.74349999998</c:v>
                </c:pt>
                <c:pt idx="2">
                  <c:v>401776.96149999998</c:v>
                </c:pt>
                <c:pt idx="3">
                  <c:v>139070</c:v>
                </c:pt>
                <c:pt idx="4">
                  <c:v>153596.25</c:v>
                </c:pt>
                <c:pt idx="5">
                  <c:v>1125087.9550000001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80D-42BB-9720-778E59CD9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109248"/>
        <c:axId val="67110784"/>
      </c:barChart>
      <c:lineChart>
        <c:grouping val="standard"/>
        <c:varyColors val="0"/>
        <c:ser>
          <c:idx val="3"/>
          <c:order val="3"/>
          <c:tx>
            <c:strRef>
              <c:f>'Mittelbindung 07.05.2018'!$K$29</c:f>
              <c:strCache>
                <c:ptCount val="1"/>
                <c:pt idx="0">
                  <c:v>Quote der bereits gebundenen Mittel je HF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'Mittelbindung 07.05.2018'!$L$25:$Q$25</c:f>
              <c:strCache>
                <c:ptCount val="6"/>
                <c:pt idx="0">
                  <c:v>HF 1: Arbeiten und Leben</c:v>
                </c:pt>
                <c:pt idx="1">
                  <c:v>HF 2: Prävention, Migration, Inklusion</c:v>
                </c:pt>
                <c:pt idx="2">
                  <c:v>HF 3: Tourismus</c:v>
                </c:pt>
                <c:pt idx="3">
                  <c:v>HF 4: Energiewende &amp; innovative ländliche Wertschöpfung</c:v>
                </c:pt>
                <c:pt idx="4">
                  <c:v>Kooperationen</c:v>
                </c:pt>
                <c:pt idx="5">
                  <c:v>Summe</c:v>
                </c:pt>
              </c:strCache>
            </c:strRef>
          </c:cat>
          <c:val>
            <c:numRef>
              <c:f>'Mittelbindung 07.05.2018'!$L$29:$Q$29</c:f>
              <c:numCache>
                <c:formatCode>0.00%</c:formatCode>
                <c:ptCount val="6"/>
                <c:pt idx="0">
                  <c:v>0.5463408075725481</c:v>
                </c:pt>
                <c:pt idx="1">
                  <c:v>0.81728455451475612</c:v>
                </c:pt>
                <c:pt idx="2">
                  <c:v>0.42534085834798196</c:v>
                </c:pt>
                <c:pt idx="3">
                  <c:v>0.16248622411186925</c:v>
                </c:pt>
                <c:pt idx="4">
                  <c:v>0.31624992209688474</c:v>
                </c:pt>
                <c:pt idx="5">
                  <c:v>0.53315852489626558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80D-42BB-9720-778E59CD9C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114112"/>
        <c:axId val="67112320"/>
      </c:lineChart>
      <c:catAx>
        <c:axId val="671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7110784"/>
        <c:crosses val="autoZero"/>
        <c:auto val="1"/>
        <c:lblAlgn val="ctr"/>
        <c:lblOffset val="100"/>
        <c:noMultiLvlLbl val="0"/>
      </c:catAx>
      <c:valAx>
        <c:axId val="6711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round/>
            </a:ln>
            <a:effectLst/>
          </c:spPr>
        </c:majorGridlines>
        <c:numFmt formatCode="#,##0\ &quot;€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7109248"/>
        <c:crosses val="autoZero"/>
        <c:crossBetween val="between"/>
      </c:valAx>
      <c:valAx>
        <c:axId val="67112320"/>
        <c:scaling>
          <c:orientation val="minMax"/>
        </c:scaling>
        <c:delete val="0"/>
        <c:axPos val="r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67114112"/>
        <c:crosses val="max"/>
        <c:crossBetween val="between"/>
        <c:majorUnit val="0.2"/>
      </c:valAx>
      <c:catAx>
        <c:axId val="671141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7112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50000"/>
      </a:schemeClr>
    </a:solidFill>
    <a:ln>
      <a:solidFill>
        <a:schemeClr val="tx1">
          <a:lumMod val="65000"/>
          <a:lumOff val="35000"/>
        </a:schemeClr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6CF9AD07-0995-41D0-A045-3D239B16AE1A}" type="datetimeFigureOut">
              <a:rPr lang="de-DE"/>
              <a:pPr>
                <a:defRPr/>
              </a:pPr>
              <a:t>06.11.2018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B71A3C6-0D94-466D-B0A1-C3399E9224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277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3AB2B-87D7-4C16-8CE8-0DA95CE63915}" type="datetime1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7B401-0AA5-4CBF-870C-984347C2532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2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7B878-AFAC-45FE-A398-504E5FE84C5D}" type="datetime1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621B1-312A-4328-B321-6AF4FE4DB1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9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C097-45A9-4F80-8BCA-D981C5F6B84A}" type="datetime1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C416-56F8-4E5C-AF7A-7B83FA179D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197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2742-161E-41A2-8E70-ABD34591AB07}" type="datetime1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268E1-0BFC-4146-9F17-2E65C690B59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857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3495-ABF0-42A3-9A97-EF5E76524621}" type="datetime1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B1941-F26D-4448-A8D8-9A70E6845F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921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E3A6-AEAE-4FE2-B078-B2E5F06188A6}" type="datetime1">
              <a:rPr lang="de-DE" smtClean="0"/>
              <a:t>06.11.2018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9748F-7E73-4E26-98D8-CB5A99AE7BE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911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BDBFF-43E9-4731-AD63-C48AC2128AE1}" type="datetime1">
              <a:rPr lang="de-DE" smtClean="0"/>
              <a:t>06.11.2018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3F1C9-F455-4398-AFE2-04FC45704AE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765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1E2B-80AB-4019-9024-AC9A012C83C6}" type="datetime1">
              <a:rPr lang="de-DE" smtClean="0"/>
              <a:t>06.11.2018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F1E23-A869-4E3C-9BC0-FE5C03F1C1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757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4A45-2B20-41D2-A040-7679FD444CC6}" type="datetime1">
              <a:rPr lang="de-DE" smtClean="0"/>
              <a:t>06.11.2018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79EA5-DA98-495A-A73F-098594FE9C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43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7AE16-A883-4C03-88F6-C161938CFFB4}" type="datetime1">
              <a:rPr lang="de-DE" smtClean="0"/>
              <a:t>06.11.2018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D32FA-EDA9-4511-87EB-E99BE25A56A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000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82125-76B1-45ED-A67F-F4CA61480FA1}" type="datetime1">
              <a:rPr lang="de-DE" smtClean="0"/>
              <a:t>06.11.2018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F3098-2C21-4779-9A71-E736CF1334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831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1CA121-28AF-411F-94DA-5E4068032DAB}" type="datetime1">
              <a:rPr lang="de-DE" smtClean="0"/>
              <a:t>06.11.2018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F6915A-D86E-4453-B863-27108180171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4172" y="3238945"/>
            <a:ext cx="1184365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de-DE" sz="4400" b="1" dirty="0"/>
              <a:t>Sachstand zu LEADER Bergisches Wasserland </a:t>
            </a:r>
          </a:p>
          <a:p>
            <a:pPr algn="ctr" eaLnBrk="1" hangingPunct="1"/>
            <a:r>
              <a:rPr lang="de-DE" sz="4400" b="1" dirty="0"/>
              <a:t>zum 5. Projektaufruf</a:t>
            </a:r>
          </a:p>
          <a:p>
            <a:pPr algn="ctr" eaLnBrk="1" hangingPunct="1"/>
            <a:r>
              <a:rPr lang="de-DE" sz="2000" b="1" dirty="0"/>
              <a:t>27. Sitzung des Ausschusses für Stadtentwicklung und Verkehr in Wermelskirchen, 05.11.2018</a:t>
            </a:r>
          </a:p>
          <a:p>
            <a:pPr algn="ctr" eaLnBrk="1" hangingPunct="1"/>
            <a:endParaRPr lang="de-DE" altLang="de-DE" sz="44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54" y="6307988"/>
            <a:ext cx="739958" cy="36997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7070" y="6313778"/>
            <a:ext cx="534959" cy="357531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81" y="6307989"/>
            <a:ext cx="367788" cy="369979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692438" y="6236020"/>
            <a:ext cx="664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Europäischer Landwirtschaftsfonds für die Entwicklung des ländlichen Raums: </a:t>
            </a:r>
          </a:p>
          <a:p>
            <a:r>
              <a:rPr lang="de-DE" sz="1200" dirty="0"/>
              <a:t>Hier investiert Europa in die ländlichen Gebiete. Unter Beteiligung des Landes Nordrhein-Westfalen.</a:t>
            </a:r>
          </a:p>
        </p:txBody>
      </p:sp>
      <p:pic>
        <p:nvPicPr>
          <p:cNvPr id="14" name="Grafik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54" y="6313778"/>
            <a:ext cx="329384" cy="36713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991" y="404428"/>
            <a:ext cx="3536156" cy="17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9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77553"/>
            <a:ext cx="10515600" cy="1325563"/>
          </a:xfrm>
        </p:spPr>
        <p:txBody>
          <a:bodyPr/>
          <a:lstStyle/>
          <a:p>
            <a:r>
              <a:rPr lang="de-DE" sz="3200" b="1" dirty="0">
                <a:latin typeface="+mn-lt"/>
              </a:rPr>
              <a:t>Ambulante Kinderschutzhilfe DRK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51460"/>
            <a:ext cx="5201446" cy="4730300"/>
          </a:xfrm>
        </p:spPr>
        <p:txBody>
          <a:bodyPr/>
          <a:lstStyle/>
          <a:p>
            <a:r>
              <a:rPr lang="de-DE" sz="2400" dirty="0"/>
              <a:t>Familien mit familiären Schwierigkeiten fällt es in ländlichen Gebieten aufgrund des dünneren ÖPNV Netzes schwerer, Beratungsstellen aufzusuchen</a:t>
            </a:r>
          </a:p>
          <a:p>
            <a:r>
              <a:rPr lang="de-DE" sz="2400" dirty="0"/>
              <a:t>niederschwelliges Angebot zur Beratung, das neutral, konfessionslos und ambulant ist</a:t>
            </a:r>
          </a:p>
          <a:p>
            <a:r>
              <a:rPr lang="de-DE" sz="2400" dirty="0"/>
              <a:t>Im ganzen Oberbergischen Kreis</a:t>
            </a:r>
          </a:p>
          <a:p>
            <a:r>
              <a:rPr lang="de-DE" sz="2400" dirty="0"/>
              <a:t>Die Stellenausschreibungen werden im Herbst 2018 starten.</a:t>
            </a:r>
            <a:br>
              <a:rPr lang="de-DE" sz="2400" dirty="0"/>
            </a:br>
            <a:endParaRPr lang="de-DE" sz="2400" dirty="0"/>
          </a:p>
          <a:p>
            <a:r>
              <a:rPr lang="de-DE" sz="2400" dirty="0"/>
              <a:t>LEADER-Mittel:   75.707 Euro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1E794F60-A25B-4BB9-86BD-855D3E169C78}"/>
              </a:ext>
            </a:extLst>
          </p:cNvPr>
          <p:cNvSpPr txBox="1">
            <a:spLocks/>
          </p:cNvSpPr>
          <p:nvPr/>
        </p:nvSpPr>
        <p:spPr bwMode="auto">
          <a:xfrm>
            <a:off x="781846" y="261655"/>
            <a:ext cx="10515600" cy="76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Projekte in Umsetzung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AF8408D9-F190-4790-8A32-7763BF2E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217" y="2279002"/>
            <a:ext cx="1914525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77553"/>
            <a:ext cx="10515600" cy="1325563"/>
          </a:xfrm>
        </p:spPr>
        <p:txBody>
          <a:bodyPr/>
          <a:lstStyle/>
          <a:p>
            <a:r>
              <a:rPr lang="de-DE" sz="3200" b="1" dirty="0">
                <a:latin typeface="+mn-lt"/>
              </a:rPr>
              <a:t>Integration und Inklusion durch Sport, Odenthal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51460"/>
            <a:ext cx="5201446" cy="4730300"/>
          </a:xfrm>
        </p:spPr>
        <p:txBody>
          <a:bodyPr/>
          <a:lstStyle/>
          <a:p>
            <a:r>
              <a:rPr lang="de-DE" sz="2400" dirty="0"/>
              <a:t>Projekt in Odenthal-Blecher</a:t>
            </a:r>
          </a:p>
          <a:p>
            <a:r>
              <a:rPr lang="de-DE" sz="2400" dirty="0"/>
              <a:t>Tartanbahn, die Sportkurse für Behinderte ermöglicht</a:t>
            </a:r>
          </a:p>
          <a:p>
            <a:r>
              <a:rPr lang="de-DE" sz="2400" dirty="0"/>
              <a:t>Verein mit vielen Mitgliedern, darunter auch Flüchtlinge. Projekt erleichtert Integration.</a:t>
            </a:r>
          </a:p>
          <a:p>
            <a:r>
              <a:rPr lang="de-DE" sz="2400" dirty="0"/>
              <a:t>Bauarbeiten starten bald</a:t>
            </a:r>
          </a:p>
          <a:p>
            <a:r>
              <a:rPr lang="de-DE" sz="2400" dirty="0"/>
              <a:t>LEADER-Mittel ca. 99.250 Euro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1E794F60-A25B-4BB9-86BD-855D3E169C78}"/>
              </a:ext>
            </a:extLst>
          </p:cNvPr>
          <p:cNvSpPr txBox="1">
            <a:spLocks/>
          </p:cNvSpPr>
          <p:nvPr/>
        </p:nvSpPr>
        <p:spPr bwMode="auto">
          <a:xfrm>
            <a:off x="781846" y="261655"/>
            <a:ext cx="10515600" cy="76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Projekte in Umsetzung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73524615-8DBF-4E23-AFBE-FA6CC8ED7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510" y="1903116"/>
            <a:ext cx="3916218" cy="29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/>
          <a:lstStyle/>
          <a:p>
            <a:pPr algn="ctr" eaLnBrk="1" hangingPunct="1"/>
            <a:r>
              <a:rPr lang="de-DE" altLang="de-DE" sz="4000" b="1" dirty="0">
                <a:latin typeface="+mn-lt"/>
              </a:rPr>
              <a:t>Aktueller Projektaufruf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54" y="6307988"/>
            <a:ext cx="739958" cy="36997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7070" y="6313778"/>
            <a:ext cx="534959" cy="3575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81" y="6307989"/>
            <a:ext cx="367788" cy="3699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92438" y="6236020"/>
            <a:ext cx="664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Europäischer Landwirtschaftsfonds für die Entwicklung des ländlichen Raums: </a:t>
            </a:r>
          </a:p>
          <a:p>
            <a:r>
              <a:rPr lang="de-DE" sz="1200" dirty="0"/>
              <a:t>Hier investiert Europa in die ländlichen Gebiete. Unter Beteiligung des Landes Nordrhein-Westfalen.</a:t>
            </a:r>
          </a:p>
        </p:txBody>
      </p:sp>
      <p:pic>
        <p:nvPicPr>
          <p:cNvPr id="12" name="Grafik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54" y="6313778"/>
            <a:ext cx="329384" cy="36713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xmlns="" id="{609B0D0D-74A1-443D-A8C3-419E873198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673176"/>
              </p:ext>
            </p:extLst>
          </p:nvPr>
        </p:nvGraphicFramePr>
        <p:xfrm>
          <a:off x="258618" y="1037305"/>
          <a:ext cx="11674763" cy="4974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6126">
                  <a:extLst>
                    <a:ext uri="{9D8B030D-6E8A-4147-A177-3AD203B41FA5}">
                      <a16:colId xmlns:a16="http://schemas.microsoft.com/office/drawing/2014/main" xmlns="" val="4005267432"/>
                    </a:ext>
                  </a:extLst>
                </a:gridCol>
                <a:gridCol w="3000092">
                  <a:extLst>
                    <a:ext uri="{9D8B030D-6E8A-4147-A177-3AD203B41FA5}">
                      <a16:colId xmlns:a16="http://schemas.microsoft.com/office/drawing/2014/main" xmlns="" val="3483026921"/>
                    </a:ext>
                  </a:extLst>
                </a:gridCol>
                <a:gridCol w="2272146">
                  <a:extLst>
                    <a:ext uri="{9D8B030D-6E8A-4147-A177-3AD203B41FA5}">
                      <a16:colId xmlns:a16="http://schemas.microsoft.com/office/drawing/2014/main" xmlns="" val="1330203248"/>
                    </a:ext>
                  </a:extLst>
                </a:gridCol>
                <a:gridCol w="1309287">
                  <a:extLst>
                    <a:ext uri="{9D8B030D-6E8A-4147-A177-3AD203B41FA5}">
                      <a16:colId xmlns:a16="http://schemas.microsoft.com/office/drawing/2014/main" xmlns="" val="3206566204"/>
                    </a:ext>
                  </a:extLst>
                </a:gridCol>
                <a:gridCol w="1258422">
                  <a:extLst>
                    <a:ext uri="{9D8B030D-6E8A-4147-A177-3AD203B41FA5}">
                      <a16:colId xmlns:a16="http://schemas.microsoft.com/office/drawing/2014/main" xmlns="" val="1518739913"/>
                    </a:ext>
                  </a:extLst>
                </a:gridCol>
                <a:gridCol w="378690">
                  <a:extLst>
                    <a:ext uri="{9D8B030D-6E8A-4147-A177-3AD203B41FA5}">
                      <a16:colId xmlns:a16="http://schemas.microsoft.com/office/drawing/2014/main" xmlns="" val="1879348359"/>
                    </a:ext>
                  </a:extLst>
                </a:gridCol>
              </a:tblGrid>
              <a:tr h="352224">
                <a:tc gridSpan="3"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 dirty="0">
                          <a:effectLst/>
                        </a:rPr>
                        <a:t>5. Bewerbungsrunde LEADER Bergisches Wasserland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038594771"/>
                  </a:ext>
                </a:extLst>
              </a:tr>
              <a:tr h="380031">
                <a:tc gridSpan="3"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 dirty="0">
                          <a:effectLst/>
                        </a:rPr>
                        <a:t>Bewerbungsschluss 12.10.2018 - Auswahlsitzung am 27.11.2018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259428735"/>
                  </a:ext>
                </a:extLst>
              </a:tr>
              <a:tr h="889829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Name des Bewerbers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Name des Projekts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Umsetzungsgebiet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 dirty="0">
                          <a:effectLst/>
                        </a:rPr>
                        <a:t>Kosten €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 dirty="0">
                          <a:effectLst/>
                        </a:rPr>
                        <a:t>Förderung €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HF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3725549222"/>
                  </a:ext>
                </a:extLst>
              </a:tr>
              <a:tr h="519067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Bergische Agentur für Kulturlandschaft BAK gGmbH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Bergisches Blütenmee(h)r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 dirty="0">
                          <a:effectLst/>
                        </a:rPr>
                        <a:t>Bergisches Wasserland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28.163,10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18.306,02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3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3111430320"/>
                  </a:ext>
                </a:extLst>
              </a:tr>
              <a:tr h="222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Diakoniestation Radevormwald gGmbH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Versorgung im Pflegehotel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Radevormwald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 dirty="0">
                          <a:effectLst/>
                        </a:rPr>
                        <a:t>1.984.800,00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100.000,00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1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2773111709"/>
                  </a:ext>
                </a:extLst>
              </a:tr>
              <a:tr h="222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LEADER Bergisches Wasserland e. V.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E-Lastenräder für das Bergische Wasserland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Bergisches Wasserland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 dirty="0">
                          <a:effectLst/>
                        </a:rPr>
                        <a:t>106.969,93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69.530,45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4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713005225"/>
                  </a:ext>
                </a:extLst>
              </a:tr>
              <a:tr h="417107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Ökumenische Initiative e. V.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u="none" strike="noStrike">
                          <a:effectLst/>
                        </a:rPr>
                        <a:t>E-Bike Verleih, Fahrradreparatur und Fahrradreinigung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Wipperfürth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97.877,00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63.620,05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4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2364219947"/>
                  </a:ext>
                </a:extLst>
              </a:tr>
              <a:tr h="222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VFL Berghausen-Gimborn e. V.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FitnessWald Nordhelle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Marienheide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4.671,00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 dirty="0">
                          <a:effectLst/>
                        </a:rPr>
                        <a:t>3.036,15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 dirty="0">
                          <a:effectLst/>
                        </a:rPr>
                        <a:t>3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236975211"/>
                  </a:ext>
                </a:extLst>
              </a:tr>
              <a:tr h="222457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715531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 dirty="0">
                          <a:effectLst/>
                        </a:rPr>
                        <a:t> 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2988393599"/>
                  </a:ext>
                </a:extLst>
              </a:tr>
              <a:tr h="231726"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Summe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800" u="none" strike="noStrike">
                          <a:effectLst/>
                        </a:rPr>
                        <a:t> </a:t>
                      </a:r>
                      <a:endParaRPr lang="de-D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2.222.481,03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>
                          <a:effectLst/>
                        </a:rPr>
                        <a:t>254.492,67</a:t>
                      </a:r>
                      <a:endParaRPr lang="de-DE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DE" sz="1800" u="none" strike="noStrike" dirty="0">
                          <a:effectLst/>
                        </a:rPr>
                        <a:t> </a:t>
                      </a:r>
                      <a:endParaRPr lang="de-D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xmlns="" val="1012233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131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/>
          <a:lstStyle/>
          <a:p>
            <a:pPr algn="ctr" eaLnBrk="1" hangingPunct="1"/>
            <a:r>
              <a:rPr lang="de-DE" altLang="de-DE" sz="4000" b="1" dirty="0">
                <a:latin typeface="+mn-lt"/>
              </a:rPr>
              <a:t>Weiterer Verlauf</a:t>
            </a:r>
          </a:p>
        </p:txBody>
      </p:sp>
      <p:sp>
        <p:nvSpPr>
          <p:cNvPr id="7173" name="Textfeld 5"/>
          <p:cNvSpPr txBox="1">
            <a:spLocks noChangeArrowheads="1"/>
          </p:cNvSpPr>
          <p:nvPr/>
        </p:nvSpPr>
        <p:spPr bwMode="auto">
          <a:xfrm>
            <a:off x="838200" y="1131376"/>
            <a:ext cx="9802091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dirty="0"/>
              <a:t>Bis Ende 2020 noch mindestens drei weitere Bewerbungsphasen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dirty="0"/>
              <a:t>2019 vermutlich zwei Auswahlsitzungen, Frühjahr und Sommer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de-DE" dirty="0"/>
              <a:t>Regionalmanagement unterstützt Bewerber bei den Arbeitsschritten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sz="2400" dirty="0"/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de-DE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de-DE" sz="1200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de-DE" altLang="de-DE" sz="12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54" y="6307988"/>
            <a:ext cx="739958" cy="36997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7070" y="6313778"/>
            <a:ext cx="534959" cy="3575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81" y="6307989"/>
            <a:ext cx="367788" cy="3699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92438" y="6236020"/>
            <a:ext cx="664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Europäischer Landwirtschaftsfonds für die Entwicklung des ländlichen Raums: </a:t>
            </a:r>
          </a:p>
          <a:p>
            <a:r>
              <a:rPr lang="de-DE" sz="1200" dirty="0"/>
              <a:t>Hier investiert Europa in die ländlichen Gebiete. Unter Beteiligung des Landes Nordrhein-Westfalen.</a:t>
            </a:r>
          </a:p>
        </p:txBody>
      </p:sp>
      <p:pic>
        <p:nvPicPr>
          <p:cNvPr id="12" name="Grafik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54" y="6313778"/>
            <a:ext cx="329384" cy="36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75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		</a:t>
            </a:r>
            <a:endParaRPr lang="de-DE" altLang="de-DE" sz="4000"/>
          </a:p>
        </p:txBody>
      </p:sp>
      <p:sp>
        <p:nvSpPr>
          <p:cNvPr id="21508" name="Textfeld 5"/>
          <p:cNvSpPr txBox="1">
            <a:spLocks noChangeArrowheads="1"/>
          </p:cNvSpPr>
          <p:nvPr/>
        </p:nvSpPr>
        <p:spPr bwMode="auto">
          <a:xfrm>
            <a:off x="500063" y="1239838"/>
            <a:ext cx="1119187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4000" dirty="0"/>
              <a:t> </a:t>
            </a:r>
            <a:r>
              <a:rPr lang="de-DE" altLang="de-DE" sz="6000" b="1" dirty="0"/>
              <a:t>Vielen Dank für Ihre Aufmerksamkeit!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de-DE" altLang="de-DE" sz="6000" b="1" dirty="0"/>
          </a:p>
        </p:txBody>
      </p:sp>
      <p:sp>
        <p:nvSpPr>
          <p:cNvPr id="21509" name="Textfeld 2"/>
          <p:cNvSpPr txBox="1">
            <a:spLocks noChangeArrowheads="1"/>
          </p:cNvSpPr>
          <p:nvPr/>
        </p:nvSpPr>
        <p:spPr bwMode="auto">
          <a:xfrm>
            <a:off x="5240338" y="6462713"/>
            <a:ext cx="119586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e-DE" altLang="de-DE" sz="1200">
                <a:solidFill>
                  <a:schemeClr val="bg1"/>
                </a:solidFill>
              </a:rPr>
              <a:t>Quelle: „Das Bergische“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/>
          <a:lstStyle/>
          <a:p>
            <a:pPr algn="ctr" eaLnBrk="1" hangingPunct="1"/>
            <a:r>
              <a:rPr lang="de-DE" altLang="de-DE" sz="4000" b="1" dirty="0">
                <a:latin typeface="+mn-lt"/>
              </a:rPr>
              <a:t>Sachstand Projekte allgemein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54" y="6307988"/>
            <a:ext cx="739958" cy="36997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7070" y="6313778"/>
            <a:ext cx="534959" cy="3575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81" y="6307989"/>
            <a:ext cx="367788" cy="3699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92438" y="6236020"/>
            <a:ext cx="664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Europäischer Landwirtschaftsfonds für die Entwicklung des ländlichen Raums: </a:t>
            </a:r>
          </a:p>
          <a:p>
            <a:r>
              <a:rPr lang="de-DE" sz="1200" dirty="0"/>
              <a:t>Hier investiert Europa in die ländlichen Gebiete. Unter Beteiligung des Landes Nordrhein-Westfalen.</a:t>
            </a:r>
          </a:p>
        </p:txBody>
      </p:sp>
      <p:pic>
        <p:nvPicPr>
          <p:cNvPr id="12" name="Grafik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54" y="6313778"/>
            <a:ext cx="329384" cy="367130"/>
          </a:xfrm>
          <a:prstGeom prst="rect">
            <a:avLst/>
          </a:prstGeom>
        </p:spPr>
      </p:pic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xmlns="" id="{6E4F4906-A6B2-47A8-B57B-F08374DDB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368959"/>
              </p:ext>
            </p:extLst>
          </p:nvPr>
        </p:nvGraphicFramePr>
        <p:xfrm>
          <a:off x="1321904" y="1570383"/>
          <a:ext cx="8946363" cy="3224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4587">
                  <a:extLst>
                    <a:ext uri="{9D8B030D-6E8A-4147-A177-3AD203B41FA5}">
                      <a16:colId xmlns:a16="http://schemas.microsoft.com/office/drawing/2014/main" xmlns="" val="541688929"/>
                    </a:ext>
                  </a:extLst>
                </a:gridCol>
                <a:gridCol w="1581776">
                  <a:extLst>
                    <a:ext uri="{9D8B030D-6E8A-4147-A177-3AD203B41FA5}">
                      <a16:colId xmlns:a16="http://schemas.microsoft.com/office/drawing/2014/main" xmlns="" val="307674942"/>
                    </a:ext>
                  </a:extLst>
                </a:gridCol>
              </a:tblGrid>
              <a:tr h="447085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Anzahl vom Vorstand beschlossener Projekte:</a:t>
                      </a:r>
                      <a:endParaRPr lang="de-DE" sz="2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de-DE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13376763"/>
                  </a:ext>
                </a:extLst>
              </a:tr>
              <a:tr h="44949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Für diese Projekte reservierte Fördermittel</a:t>
                      </a:r>
                      <a:endParaRPr lang="de-DE" sz="2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1"/>
                          </a:solidFill>
                          <a:effectLst/>
                        </a:rPr>
                        <a:t>1.311.325 €</a:t>
                      </a:r>
                      <a:endParaRPr lang="de-DE" sz="2000" b="1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07618655"/>
                  </a:ext>
                </a:extLst>
              </a:tr>
              <a:tr h="9391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Anzahl vom Vorstand beschlossener Projekte mit Bezug zum Rheinisch-Bergischen Kreis (Kürten)</a:t>
                      </a:r>
                      <a:endParaRPr lang="de-DE" sz="2000" dirty="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r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</a:rPr>
                        <a:t>11 (3)</a:t>
                      </a:r>
                      <a:endParaRPr lang="de-DE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223380"/>
                  </a:ext>
                </a:extLst>
              </a:tr>
              <a:tr h="44949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Anzahl der Projekte, für die ein Förderantrag gestellt wurde</a:t>
                      </a:r>
                      <a:endParaRPr lang="de-DE" sz="2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de-DE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5928214"/>
                  </a:ext>
                </a:extLst>
              </a:tr>
              <a:tr h="939148">
                <a:tc>
                  <a:txBody>
                    <a:bodyPr/>
                    <a:lstStyle/>
                    <a:p>
                      <a:pPr algn="just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</a:rPr>
                        <a:t>Davon Projekte, die einen Zuwendungsbescheid erhalten haben bzw. für die der vorzeitige Maßnahmenbeginn gestattet wurde</a:t>
                      </a:r>
                      <a:endParaRPr lang="de-DE" sz="2000"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hangingPunct="0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e-DE" sz="2000" b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60431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20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de-DE" altLang="de-DE" b="1" dirty="0">
                <a:latin typeface="+mn-lt"/>
              </a:rPr>
              <a:t>Ausgewählte Projekte mit Bezug zu Wermelskirchen</a:t>
            </a:r>
            <a:endParaRPr lang="de-DE" altLang="de-DE" dirty="0">
              <a:latin typeface="+mn-lt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10628313" cy="365125"/>
          </a:xfrm>
        </p:spPr>
        <p:txBody>
          <a:bodyPr/>
          <a:lstStyle/>
          <a:p>
            <a:pPr>
              <a:defRPr/>
            </a:pPr>
            <a:endParaRPr lang="de-DE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54" y="6307988"/>
            <a:ext cx="739958" cy="36997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7070" y="6313778"/>
            <a:ext cx="534959" cy="35753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81" y="6307989"/>
            <a:ext cx="367788" cy="36997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692438" y="6236020"/>
            <a:ext cx="664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Europäischer Landwirtschaftsfonds für die Entwicklung des ländlichen Raums: </a:t>
            </a:r>
          </a:p>
          <a:p>
            <a:r>
              <a:rPr lang="de-DE" sz="1200" dirty="0"/>
              <a:t>Hier investiert Europa in die ländlichen Gebiete. Unter Beteiligung des Landes Nordrhein-Westfalen.</a:t>
            </a:r>
          </a:p>
        </p:txBody>
      </p:sp>
      <p:pic>
        <p:nvPicPr>
          <p:cNvPr id="11" name="Grafik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54" y="6313778"/>
            <a:ext cx="329384" cy="36713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xmlns="" id="{5F1D31B9-7B48-4A69-810E-A1C5998969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924361"/>
              </p:ext>
            </p:extLst>
          </p:nvPr>
        </p:nvGraphicFramePr>
        <p:xfrm>
          <a:off x="1168400" y="1809197"/>
          <a:ext cx="9861519" cy="42910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557">
                  <a:extLst>
                    <a:ext uri="{9D8B030D-6E8A-4147-A177-3AD203B41FA5}">
                      <a16:colId xmlns:a16="http://schemas.microsoft.com/office/drawing/2014/main" xmlns="" val="1478949028"/>
                    </a:ext>
                  </a:extLst>
                </a:gridCol>
                <a:gridCol w="3823827">
                  <a:extLst>
                    <a:ext uri="{9D8B030D-6E8A-4147-A177-3AD203B41FA5}">
                      <a16:colId xmlns:a16="http://schemas.microsoft.com/office/drawing/2014/main" xmlns="" val="2598021973"/>
                    </a:ext>
                  </a:extLst>
                </a:gridCol>
                <a:gridCol w="2020135">
                  <a:extLst>
                    <a:ext uri="{9D8B030D-6E8A-4147-A177-3AD203B41FA5}">
                      <a16:colId xmlns:a16="http://schemas.microsoft.com/office/drawing/2014/main" xmlns="" val="1967674561"/>
                    </a:ext>
                  </a:extLst>
                </a:gridCol>
              </a:tblGrid>
              <a:tr h="535049">
                <a:tc>
                  <a:txBody>
                    <a:bodyPr/>
                    <a:lstStyle/>
                    <a:p>
                      <a:r>
                        <a:rPr lang="de-DE" dirty="0"/>
                        <a:t>Projekt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Bewerber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Förderung bis zu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3115769"/>
                  </a:ext>
                </a:extLst>
              </a:tr>
              <a:tr h="1159794">
                <a:tc>
                  <a:txBody>
                    <a:bodyPr/>
                    <a:lstStyle/>
                    <a:p>
                      <a:r>
                        <a:rPr lang="de-DE" sz="2400" dirty="0"/>
                        <a:t>Wasser verbindet – Ausstellung zur Wasserlandschaft Dhünn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Bergische Wasserkompetenzregion :aqualon e. 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94.250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216561"/>
                  </a:ext>
                </a:extLst>
              </a:tr>
              <a:tr h="503566">
                <a:tc>
                  <a:txBody>
                    <a:bodyPr/>
                    <a:lstStyle/>
                    <a:p>
                      <a:r>
                        <a:rPr lang="de-DE" sz="2400" dirty="0"/>
                        <a:t>Freibad Dabringhausen e. 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Schwimmverein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32.181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3214962"/>
                  </a:ext>
                </a:extLst>
              </a:tr>
              <a:tr h="15166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JUCA auf Schultour mit </a:t>
                      </a:r>
                      <a:r>
                        <a:rPr lang="de-DE" sz="2400" dirty="0" err="1"/>
                        <a:t>Youthnited</a:t>
                      </a:r>
                      <a:r>
                        <a:rPr lang="de-DE" sz="2400" dirty="0"/>
                        <a:t> – Jugendfestival organisiert von Jugendlichen für Jugendliche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Evangelisch-freikirchliches Sozialwerk Wermelskirchen e. V.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99.329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0093062"/>
                  </a:ext>
                </a:extLst>
              </a:tr>
              <a:tr h="509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dirty="0"/>
                        <a:t>Fahrradbus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/>
                        <a:t>Regionalverkehr Köln GmbH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/>
                        <a:t>58.268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2136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3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251"/>
          </a:xfrm>
        </p:spPr>
        <p:txBody>
          <a:bodyPr/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4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Verteilung der Fördermittel zum 30.08.2018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54" y="6307988"/>
            <a:ext cx="739958" cy="36997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27070" y="6313778"/>
            <a:ext cx="534959" cy="35753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81" y="6307989"/>
            <a:ext cx="367788" cy="369979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692438" y="6236020"/>
            <a:ext cx="664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Europäischer Landwirtschaftsfonds für die Entwicklung des ländlichen Raums: </a:t>
            </a:r>
          </a:p>
          <a:p>
            <a:r>
              <a:rPr lang="de-DE" sz="1200" dirty="0"/>
              <a:t>Hier investiert Europa in die ländlichen Gebiete. Unter Beteiligung des Landes Nordrhein-Westfalen.</a:t>
            </a:r>
          </a:p>
        </p:txBody>
      </p:sp>
      <p:pic>
        <p:nvPicPr>
          <p:cNvPr id="12" name="Grafik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054" y="6313778"/>
            <a:ext cx="329384" cy="367130"/>
          </a:xfrm>
          <a:prstGeom prst="rect">
            <a:avLst/>
          </a:prstGeom>
        </p:spPr>
      </p:pic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xmlns="" id="{715844D2-82F7-43FC-A6DB-7403EB72FC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734830"/>
              </p:ext>
            </p:extLst>
          </p:nvPr>
        </p:nvGraphicFramePr>
        <p:xfrm>
          <a:off x="1453358" y="1040081"/>
          <a:ext cx="8829963" cy="5157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xmlns="" id="{A6A453BC-2142-4D9C-ACFB-F7C36830535C}"/>
              </a:ext>
            </a:extLst>
          </p:cNvPr>
          <p:cNvSpPr txBox="1"/>
          <p:nvPr/>
        </p:nvSpPr>
        <p:spPr>
          <a:xfrm>
            <a:off x="8965096" y="1282148"/>
            <a:ext cx="26040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Insg. 1,3 </a:t>
            </a:r>
            <a:r>
              <a:rPr lang="de-DE" dirty="0" err="1"/>
              <a:t>Mio</a:t>
            </a:r>
            <a:r>
              <a:rPr lang="de-DE" dirty="0"/>
              <a:t> Euro Fördergelder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xmlns="" id="{D7FB69B6-8E66-4952-8C3A-7DBD82D5E10F}"/>
              </a:ext>
            </a:extLst>
          </p:cNvPr>
          <p:cNvSpPr txBox="1"/>
          <p:nvPr/>
        </p:nvSpPr>
        <p:spPr>
          <a:xfrm>
            <a:off x="9336157" y="2097656"/>
            <a:ext cx="260405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= 54% des Förderbudgets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xmlns="" id="{5FB23B83-0152-4E51-A967-E1A23605C502}"/>
              </a:ext>
            </a:extLst>
          </p:cNvPr>
          <p:cNvSpPr txBox="1"/>
          <p:nvPr/>
        </p:nvSpPr>
        <p:spPr>
          <a:xfrm>
            <a:off x="9587948" y="2638171"/>
            <a:ext cx="260405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NRW-Durchschnitt: 39% Mittelbindung</a:t>
            </a:r>
          </a:p>
        </p:txBody>
      </p:sp>
    </p:spTree>
    <p:extLst>
      <p:ext uri="{BB962C8B-B14F-4D97-AF65-F5344CB8AC3E}">
        <p14:creationId xmlns:p14="http://schemas.microsoft.com/office/powerpoint/2010/main" val="15301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196382"/>
            <a:ext cx="10515600" cy="1325563"/>
          </a:xfrm>
        </p:spPr>
        <p:txBody>
          <a:bodyPr/>
          <a:lstStyle/>
          <a:p>
            <a:r>
              <a:rPr lang="de-DE" sz="3200" b="1" dirty="0">
                <a:latin typeface="+mn-lt"/>
              </a:rPr>
              <a:t>Bergischer Fahrradbus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37788"/>
            <a:ext cx="5201446" cy="4730300"/>
          </a:xfrm>
        </p:spPr>
        <p:txBody>
          <a:bodyPr/>
          <a:lstStyle/>
          <a:p>
            <a:r>
              <a:rPr lang="de-DE" sz="2400" dirty="0"/>
              <a:t>Im Jahr 2017 nutzen ca. 2.000 Fahrgäste den Bus, obwohl er erst im Juli den Betrieb aufnahm.</a:t>
            </a:r>
          </a:p>
          <a:p>
            <a:r>
              <a:rPr lang="de-DE" sz="2400" dirty="0"/>
              <a:t>Im Fahrplan 2018 wurde eine Fahrt hinzugefügt, um der hohen Nachfrage gerecht zu werden.</a:t>
            </a:r>
          </a:p>
          <a:p>
            <a:r>
              <a:rPr lang="de-DE" sz="2400" dirty="0"/>
              <a:t>Förderung mit ca. 58.000 Euro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1CAFE0F8-A599-4FB8-A1AE-6FA4DA336B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646" y="2037788"/>
            <a:ext cx="5919794" cy="3324192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xmlns="" id="{54D8D1EC-DB74-4E26-AB4C-00C384F883DD}"/>
              </a:ext>
            </a:extLst>
          </p:cNvPr>
          <p:cNvSpPr txBox="1">
            <a:spLocks/>
          </p:cNvSpPr>
          <p:nvPr/>
        </p:nvSpPr>
        <p:spPr bwMode="auto">
          <a:xfrm>
            <a:off x="781846" y="261655"/>
            <a:ext cx="10515600" cy="76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Projekte in Umsetzung</a:t>
            </a:r>
          </a:p>
        </p:txBody>
      </p:sp>
    </p:spTree>
    <p:extLst>
      <p:ext uri="{BB962C8B-B14F-4D97-AF65-F5344CB8AC3E}">
        <p14:creationId xmlns:p14="http://schemas.microsoft.com/office/powerpoint/2010/main" val="4166913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76885"/>
            <a:ext cx="10515600" cy="1325563"/>
          </a:xfrm>
        </p:spPr>
        <p:txBody>
          <a:bodyPr/>
          <a:lstStyle/>
          <a:p>
            <a:r>
              <a:rPr lang="de-DE" sz="3200" b="1" dirty="0">
                <a:latin typeface="+mn-lt"/>
              </a:rPr>
              <a:t>Förderprojekt für Kinder und Jugendliche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10739"/>
            <a:ext cx="5201446" cy="4730300"/>
          </a:xfrm>
        </p:spPr>
        <p:txBody>
          <a:bodyPr/>
          <a:lstStyle/>
          <a:p>
            <a:r>
              <a:rPr lang="de-DE" sz="2400" dirty="0"/>
              <a:t>bedürftige Kinder und Heranwachsende mit Förderbedarf werden identifiziert, bereits über 1000 Teilnehmer</a:t>
            </a:r>
          </a:p>
          <a:p>
            <a:r>
              <a:rPr lang="de-DE" sz="2400" dirty="0"/>
              <a:t>Wechselnden Nutzern wird über ca. 2 Jahre ein kostenfreies Freizeitangebot angeboten, das neben Sport, Vereinsaktivitäten und Ausflügen auch Jugendfreizeiten beinhaltet. </a:t>
            </a:r>
          </a:p>
          <a:p>
            <a:r>
              <a:rPr lang="de-DE" sz="2400" dirty="0"/>
              <a:t>26 unterschiedliche Aktionen werden organisiert</a:t>
            </a:r>
          </a:p>
          <a:p>
            <a:r>
              <a:rPr lang="de-DE" sz="2400" dirty="0"/>
              <a:t>Umsetzung ist mit mehreren Ausflügen gestartet,</a:t>
            </a:r>
          </a:p>
          <a:p>
            <a:r>
              <a:rPr lang="de-DE" sz="2400" dirty="0"/>
              <a:t>Zirkusprojekt war großer Erfolg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9A649367-A28D-4C3F-93A0-0382ACDE9B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56" y="1533161"/>
            <a:ext cx="5886192" cy="3305323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xmlns="" id="{99FD7851-9AAF-410F-BD46-552F3B6E4617}"/>
              </a:ext>
            </a:extLst>
          </p:cNvPr>
          <p:cNvSpPr txBox="1">
            <a:spLocks/>
          </p:cNvSpPr>
          <p:nvPr/>
        </p:nvSpPr>
        <p:spPr bwMode="auto">
          <a:xfrm>
            <a:off x="781846" y="261655"/>
            <a:ext cx="10515600" cy="76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Projekte in Umsetzung</a:t>
            </a:r>
          </a:p>
        </p:txBody>
      </p:sp>
    </p:spTree>
    <p:extLst>
      <p:ext uri="{BB962C8B-B14F-4D97-AF65-F5344CB8AC3E}">
        <p14:creationId xmlns:p14="http://schemas.microsoft.com/office/powerpoint/2010/main" val="374505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1325563"/>
          </a:xfrm>
        </p:spPr>
        <p:txBody>
          <a:bodyPr/>
          <a:lstStyle/>
          <a:p>
            <a:r>
              <a:rPr lang="de-DE" sz="3200" b="1" dirty="0">
                <a:latin typeface="+mn-lt"/>
              </a:rPr>
              <a:t>Barrierefreie Draisinen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446663"/>
            <a:ext cx="5201446" cy="4730300"/>
          </a:xfrm>
        </p:spPr>
        <p:txBody>
          <a:bodyPr/>
          <a:lstStyle/>
          <a:p>
            <a:r>
              <a:rPr lang="de-DE" sz="2400" dirty="0"/>
              <a:t>Bereits in den ersten Wochen nach der Anschaffung der Draisinen nutzten Rollstuhlfahrer das Angebot. </a:t>
            </a:r>
          </a:p>
          <a:p>
            <a:r>
              <a:rPr lang="de-DE" sz="2400" dirty="0"/>
              <a:t>Die Projektidee erfüllte die Erwartungen in Hinblick auf Teilhabe und die Ergänzung des touristischen Angebotes nach Angaben des Bewerbers.</a:t>
            </a:r>
          </a:p>
          <a:p>
            <a:r>
              <a:rPr lang="de-DE" sz="2400" dirty="0"/>
              <a:t>Es liegen bereits zahlreiche Buchungen für die kommende Saison 2018 vor.</a:t>
            </a:r>
          </a:p>
          <a:p>
            <a:r>
              <a:rPr lang="de-DE" sz="2400" dirty="0"/>
              <a:t>Förderung ca. 5.500 Euro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3D82019C-6A24-477C-8593-FF913E1782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55" y="1548200"/>
            <a:ext cx="5793475" cy="3862316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B880CE57-FDD5-4749-822D-21302A4D9409}"/>
              </a:ext>
            </a:extLst>
          </p:cNvPr>
          <p:cNvSpPr txBox="1"/>
          <p:nvPr/>
        </p:nvSpPr>
        <p:spPr>
          <a:xfrm>
            <a:off x="6096000" y="5410516"/>
            <a:ext cx="2080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Quelle: Wuppertrail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1E794F60-A25B-4BB9-86BD-855D3E169C78}"/>
              </a:ext>
            </a:extLst>
          </p:cNvPr>
          <p:cNvSpPr txBox="1">
            <a:spLocks/>
          </p:cNvSpPr>
          <p:nvPr/>
        </p:nvSpPr>
        <p:spPr bwMode="auto">
          <a:xfrm>
            <a:off x="781846" y="271815"/>
            <a:ext cx="10515600" cy="76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Projekte in Umsetzung</a:t>
            </a:r>
          </a:p>
        </p:txBody>
      </p:sp>
    </p:spTree>
    <p:extLst>
      <p:ext uri="{BB962C8B-B14F-4D97-AF65-F5344CB8AC3E}">
        <p14:creationId xmlns:p14="http://schemas.microsoft.com/office/powerpoint/2010/main" val="281214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77553"/>
            <a:ext cx="10515600" cy="1325563"/>
          </a:xfrm>
        </p:spPr>
        <p:txBody>
          <a:bodyPr/>
          <a:lstStyle/>
          <a:p>
            <a:r>
              <a:rPr lang="de-DE" sz="3200" b="1" dirty="0">
                <a:latin typeface="+mn-lt"/>
              </a:rPr>
              <a:t>Schwimmverein Freibad Dabringhausen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51460"/>
            <a:ext cx="5201446" cy="4730300"/>
          </a:xfrm>
        </p:spPr>
        <p:txBody>
          <a:bodyPr/>
          <a:lstStyle/>
          <a:p>
            <a:r>
              <a:rPr lang="de-DE" sz="2400" dirty="0"/>
              <a:t>Es wird in dem Projekt untersucht, ob ein Freibad mit einer Hackschnitzelheizung mit lokalem Holz wirtschaftlich tragfähig betrieben werden kann</a:t>
            </a:r>
          </a:p>
          <a:p>
            <a:r>
              <a:rPr lang="de-DE" sz="2400" dirty="0"/>
              <a:t>Man erhofft sich eine Erweiterung der Öffnungszeiten</a:t>
            </a:r>
          </a:p>
          <a:p>
            <a:r>
              <a:rPr lang="de-DE" sz="2400" dirty="0"/>
              <a:t>LEADER-Mittel:   26.981 Euro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1E794F60-A25B-4BB9-86BD-855D3E169C78}"/>
              </a:ext>
            </a:extLst>
          </p:cNvPr>
          <p:cNvSpPr txBox="1">
            <a:spLocks/>
          </p:cNvSpPr>
          <p:nvPr/>
        </p:nvSpPr>
        <p:spPr bwMode="auto">
          <a:xfrm>
            <a:off x="781846" y="261655"/>
            <a:ext cx="10515600" cy="76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Projekte in Umsetzung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CC0F9ED1-3A06-4425-A0EA-2CC98BEA96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509" y="1765598"/>
            <a:ext cx="3805382" cy="2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4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77553"/>
            <a:ext cx="10515600" cy="1325563"/>
          </a:xfrm>
        </p:spPr>
        <p:txBody>
          <a:bodyPr/>
          <a:lstStyle/>
          <a:p>
            <a:r>
              <a:rPr lang="de-DE" sz="3200" b="1" dirty="0">
                <a:latin typeface="+mn-lt"/>
              </a:rPr>
              <a:t>Freizeitanlage </a:t>
            </a:r>
            <a:r>
              <a:rPr lang="de-DE" sz="3200" b="1" dirty="0" err="1">
                <a:latin typeface="+mn-lt"/>
              </a:rPr>
              <a:t>Obergrunewald</a:t>
            </a:r>
            <a:endParaRPr lang="de-DE" sz="3200" b="1" dirty="0">
              <a:latin typeface="+mn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751460"/>
            <a:ext cx="5201446" cy="4730300"/>
          </a:xfrm>
        </p:spPr>
        <p:txBody>
          <a:bodyPr/>
          <a:lstStyle/>
          <a:p>
            <a:r>
              <a:rPr lang="de-DE" sz="2400" dirty="0"/>
              <a:t>Umbau von einem alten Tennisplatz in ein Multifunktionsspielfeld für Soccer, Fußball, Volleyball, Basketball, Hockey und viele andere Ballsportarten</a:t>
            </a:r>
          </a:p>
          <a:p>
            <a:r>
              <a:rPr lang="de-DE" sz="2400" dirty="0"/>
              <a:t>Den Umbau des zweiten Platzes zu einem Sandspielfeld für Beachvolleyball, Beach-Fußball, Beach-Handball oder andere Spielarten im Sand.</a:t>
            </a:r>
          </a:p>
          <a:p>
            <a:r>
              <a:rPr lang="de-DE" sz="2400" dirty="0"/>
              <a:t>Entstehen soll ein attraktiver Treffpunkt für Jugendliche im Tal der Wupper</a:t>
            </a:r>
          </a:p>
          <a:p>
            <a:r>
              <a:rPr lang="de-DE" sz="2400" dirty="0"/>
              <a:t>LEADER-Mittel ca. 100.000 Euro</a:t>
            </a:r>
          </a:p>
          <a:p>
            <a:endParaRPr lang="de-DE" sz="2400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xmlns="" id="{1E794F60-A25B-4BB9-86BD-855D3E169C78}"/>
              </a:ext>
            </a:extLst>
          </p:cNvPr>
          <p:cNvSpPr txBox="1">
            <a:spLocks/>
          </p:cNvSpPr>
          <p:nvPr/>
        </p:nvSpPr>
        <p:spPr bwMode="auto">
          <a:xfrm>
            <a:off x="781846" y="261655"/>
            <a:ext cx="10515600" cy="76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de-DE" sz="4000" b="1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Projekte in Umsetzung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5A6F3375-C7CD-4FAA-AFC6-CF6E96628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80" y="1859185"/>
            <a:ext cx="26670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19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780</Words>
  <Application>Microsoft Office PowerPoint</Application>
  <PresentationFormat>Benutzerdefiniert</PresentationFormat>
  <Paragraphs>158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</vt:lpstr>
      <vt:lpstr>PowerPoint-Präsentation</vt:lpstr>
      <vt:lpstr>Sachstand Projekte allgemein</vt:lpstr>
      <vt:lpstr>Ausgewählte Projekte mit Bezug zu Wermelskirchen</vt:lpstr>
      <vt:lpstr>Verteilung der Fördermittel zum 30.08.2018</vt:lpstr>
      <vt:lpstr>Bergischer Fahrradbus</vt:lpstr>
      <vt:lpstr>Förderprojekt für Kinder und Jugendliche </vt:lpstr>
      <vt:lpstr>Barrierefreie Draisinen</vt:lpstr>
      <vt:lpstr>Schwimmverein Freibad Dabringhausen</vt:lpstr>
      <vt:lpstr>Freizeitanlage Obergrunewald</vt:lpstr>
      <vt:lpstr>Ambulante Kinderschutzhilfe DRK</vt:lpstr>
      <vt:lpstr>Integration und Inklusion durch Sport, Odenthal</vt:lpstr>
      <vt:lpstr>Aktueller Projektaufruf</vt:lpstr>
      <vt:lpstr>Weiterer Verlauf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Gelebte Integration in einer LEADER Region</dc:title>
  <dc:creator>Martin Deubel</dc:creator>
  <cp:lastModifiedBy>Hücker, Marion</cp:lastModifiedBy>
  <cp:revision>197</cp:revision>
  <cp:lastPrinted>2016-04-22T09:14:36Z</cp:lastPrinted>
  <dcterms:created xsi:type="dcterms:W3CDTF">2016-04-21T14:04:34Z</dcterms:created>
  <dcterms:modified xsi:type="dcterms:W3CDTF">2018-11-06T07:45:42Z</dcterms:modified>
</cp:coreProperties>
</file>