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  <p:sldMasterId id="2147483695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2" autoAdjust="0"/>
  </p:normalViewPr>
  <p:slideViewPr>
    <p:cSldViewPr>
      <p:cViewPr varScale="1">
        <p:scale>
          <a:sx n="115" d="100"/>
          <a:sy n="115" d="100"/>
        </p:scale>
        <p:origin x="130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B361-D543-4230-9D06-F269F7127F33}" type="datetimeFigureOut">
              <a:rPr lang="de-DE" smtClean="0"/>
              <a:pPr/>
              <a:t>14.04.2022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F7A17-62B2-425A-8A23-4A9A09E7C1D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6841572" y="5372607"/>
            <a:ext cx="2302428" cy="1484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Logo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20274" y="5528594"/>
            <a:ext cx="1849831" cy="896417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7180310" y="6480720"/>
            <a:ext cx="2051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Frutiger LT Com 47 Light Cn" pitchFamily="34" charset="0"/>
              </a:rPr>
              <a:t>Rheinisch-Bergischer Kreis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15" name="Grafik 14" descr="startseit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12" y="5373216"/>
            <a:ext cx="7181850" cy="1485900"/>
          </a:xfrm>
          <a:prstGeom prst="rect">
            <a:avLst/>
          </a:prstGeom>
        </p:spPr>
      </p:pic>
      <p:cxnSp>
        <p:nvCxnSpPr>
          <p:cNvPr id="16" name="Gerade Verbindung 15"/>
          <p:cNvCxnSpPr/>
          <p:nvPr userDrawn="1"/>
        </p:nvCxnSpPr>
        <p:spPr>
          <a:xfrm>
            <a:off x="0" y="5363885"/>
            <a:ext cx="9144000" cy="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hne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467544" y="6582562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Folie    </a:t>
            </a:r>
            <a:fld id="{E1DE5C5D-78D4-4524-BC6F-BBBCDBE91119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rbk_logo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372200" y="6422159"/>
            <a:ext cx="2324238" cy="319209"/>
          </a:xfrm>
          <a:prstGeom prst="rect">
            <a:avLst/>
          </a:prstGeom>
        </p:spPr>
      </p:pic>
      <p:graphicFrame>
        <p:nvGraphicFramePr>
          <p:cNvPr id="11" name="Tabelle 10"/>
          <p:cNvGraphicFramePr>
            <a:graphicFrameLocks noGrp="1"/>
          </p:cNvGraphicFramePr>
          <p:nvPr userDrawn="1"/>
        </p:nvGraphicFramePr>
        <p:xfrm>
          <a:off x="457256" y="6237312"/>
          <a:ext cx="2160240" cy="4267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514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r>
                        <a:rPr lang="de-DE" sz="800" dirty="0"/>
                        <a:t>Autor</a:t>
                      </a:r>
                      <a:endParaRPr lang="de-DE" sz="800" b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/>
                        <a:t>RBK</a:t>
                      </a:r>
                      <a:endParaRPr lang="de-DE" sz="800" b="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de-DE" sz="800" dirty="0"/>
                        <a:t>Datum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Gerade Verbindung 8"/>
          <p:cNvCxnSpPr/>
          <p:nvPr userDrawn="1"/>
        </p:nvCxnSpPr>
        <p:spPr>
          <a:xfrm>
            <a:off x="0" y="6165304"/>
            <a:ext cx="9144000" cy="0"/>
          </a:xfrm>
          <a:prstGeom prst="line">
            <a:avLst/>
          </a:prstGeom>
          <a:ln w="50800">
            <a:solidFill>
              <a:schemeClr val="accent1"/>
            </a:solidFill>
          </a:ln>
          <a:effectLst>
            <a:outerShdw blurRad="50800" dist="50800" dir="5400000" algn="ctr" rotWithShape="0">
              <a:schemeClr val="accent3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katrin.kessler@rbk-online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8747B-ACD0-4045-BFEA-A2F10A0C5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Fachstelle für behinderte Menschen im Arbeitsleben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1F403C-E32F-4F31-94AE-4F633DE4B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Sitzung des Behindertenbeirates Wermelskirchen am 07.04.2022</a:t>
            </a:r>
          </a:p>
        </p:txBody>
      </p:sp>
    </p:spTree>
    <p:extLst>
      <p:ext uri="{BB962C8B-B14F-4D97-AF65-F5344CB8AC3E}">
        <p14:creationId xmlns:p14="http://schemas.microsoft.com/office/powerpoint/2010/main" val="610151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5ABE0-7D28-4211-A41E-C53CC65D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Außergewöhnliche Belastung des Arbeitgebers – § 27 SchwbAV-LVR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BC96AA-6B8E-4254-B3DB-C6117D4A4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>
            <a:normAutofit/>
          </a:bodyPr>
          <a:lstStyle/>
          <a:p>
            <a:r>
              <a:rPr lang="de-DE" sz="2400" dirty="0"/>
              <a:t>Personelle Unterstützung (PU) ist erforderlich zur Unterweisung, arbeitsbegleitenden Betreuung oder für Handreichungen</a:t>
            </a:r>
          </a:p>
          <a:p>
            <a:endParaRPr lang="de-DE" sz="2400" dirty="0"/>
          </a:p>
          <a:p>
            <a:r>
              <a:rPr lang="de-DE" sz="2400" dirty="0"/>
              <a:t>= Zuschuss wegen </a:t>
            </a:r>
            <a:r>
              <a:rPr lang="de-DE" sz="2400" b="1" dirty="0"/>
              <a:t>Personeller Unterstützung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D746E5-090F-49B0-A5EC-6AD4945152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Leistung liegt wesentlich und nicht nur vorübergehend unter der Normalleistung </a:t>
            </a:r>
          </a:p>
          <a:p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= </a:t>
            </a:r>
            <a:r>
              <a:rPr lang="de-DE" sz="2400" b="1" dirty="0"/>
              <a:t>Beschäftigungs-</a:t>
            </a:r>
          </a:p>
          <a:p>
            <a:pPr marL="0" indent="0">
              <a:buNone/>
            </a:pPr>
            <a:r>
              <a:rPr lang="de-DE" sz="2400" b="1" dirty="0"/>
              <a:t>Sicherungszuschuss ( BSZ)</a:t>
            </a:r>
          </a:p>
        </p:txBody>
      </p:sp>
    </p:spTree>
    <p:extLst>
      <p:ext uri="{BB962C8B-B14F-4D97-AF65-F5344CB8AC3E}">
        <p14:creationId xmlns:p14="http://schemas.microsoft.com/office/powerpoint/2010/main" val="4195057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F0C8C-6093-4F8F-9158-223D44F6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de-DE" dirty="0"/>
              <a:t>Außergewöhnliche Belastungen des Arbeitgebers- § 27 SchwbAV-LVR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BC4AD9-E4EB-4472-9504-2138ACFF9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de-DE" dirty="0"/>
              <a:t>Die Leistungen können getrennt voneinander oder kombiniert erbracht werden. </a:t>
            </a:r>
            <a:r>
              <a:rPr lang="de-DE" u="sng" dirty="0"/>
              <a:t>Vorrangig</a:t>
            </a:r>
            <a:r>
              <a:rPr lang="de-DE" dirty="0"/>
              <a:t> sind </a:t>
            </a:r>
            <a:r>
              <a:rPr lang="de-DE" u="sng" dirty="0"/>
              <a:t>immer </a:t>
            </a:r>
            <a:r>
              <a:rPr lang="de-DE" dirty="0"/>
              <a:t>organisatorische Maßnahmen und technische Hilfen. </a:t>
            </a:r>
          </a:p>
          <a:p>
            <a:endParaRPr lang="de-DE" dirty="0"/>
          </a:p>
          <a:p>
            <a:r>
              <a:rPr lang="de-DE" dirty="0"/>
              <a:t>Gesamtförderung maximal 50 % des AN-Brutto </a:t>
            </a:r>
          </a:p>
        </p:txBody>
      </p:sp>
    </p:spTree>
    <p:extLst>
      <p:ext uri="{BB962C8B-B14F-4D97-AF65-F5344CB8AC3E}">
        <p14:creationId xmlns:p14="http://schemas.microsoft.com/office/powerpoint/2010/main" val="72801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A8F81-134C-42FF-ADA7-D633B4137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de-DE" dirty="0"/>
              <a:t>Inklusionsbetriebe - §§ 215 ff SGB IX-LVR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8DDC56-D51E-472B-9C48-4481C846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Dauerhafte Beschäftigung von besonders betroffenen Menschen mit Behinderung von 30 % bis 50% der Arbeitsplätze </a:t>
            </a:r>
          </a:p>
          <a:p>
            <a:r>
              <a:rPr lang="de-DE" sz="2400" dirty="0"/>
              <a:t>Betriebswirtschaftliche Tragfähigkeit des Vorhabens</a:t>
            </a:r>
          </a:p>
          <a:p>
            <a:r>
              <a:rPr lang="de-DE" sz="2400" dirty="0"/>
              <a:t>Neuschaffung von mindestens frei Arbeitsplätzen für Personen der Zielgruppe des § 215 SGB IX</a:t>
            </a:r>
          </a:p>
          <a:p>
            <a:r>
              <a:rPr lang="de-DE" sz="2400" dirty="0"/>
              <a:t>Arbeitsbegleitende Betreuung im Unternehmen</a:t>
            </a:r>
          </a:p>
          <a:p>
            <a:r>
              <a:rPr lang="de-DE" sz="2400" dirty="0"/>
              <a:t>Pauschale und dauerhafte laufende Förderung	</a:t>
            </a:r>
          </a:p>
        </p:txBody>
      </p:sp>
    </p:spTree>
    <p:extLst>
      <p:ext uri="{BB962C8B-B14F-4D97-AF65-F5344CB8AC3E}">
        <p14:creationId xmlns:p14="http://schemas.microsoft.com/office/powerpoint/2010/main" val="577456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D3B36-1F50-4B90-B15F-1A75BD26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kann noch gefördert werden?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41F02C-3790-4BA5-ACC6-3DE511F4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§ 19 SchwbAV- Förderungen an Arbeitnehmer</a:t>
            </a:r>
          </a:p>
          <a:p>
            <a:r>
              <a:rPr lang="de-DE" dirty="0"/>
              <a:t>§ 20 SchwbAV- Hilfen zum Erreichen des Arbeitsplatzes </a:t>
            </a:r>
          </a:p>
          <a:p>
            <a:r>
              <a:rPr lang="de-DE" dirty="0"/>
              <a:t>§ 21 SchwbAV- Gründung und Erhaltung einer selbstständigen Existenz</a:t>
            </a:r>
          </a:p>
        </p:txBody>
      </p:sp>
    </p:spTree>
    <p:extLst>
      <p:ext uri="{BB962C8B-B14F-4D97-AF65-F5344CB8AC3E}">
        <p14:creationId xmlns:p14="http://schemas.microsoft.com/office/powerpoint/2010/main" val="193072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E991D-077B-494E-A7B0-5B2AEC9D6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Zusammenarbeit der Fachstelle mit…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1CAD6C-07B2-4506-8CA1-9A5491080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LVR Inklusionsamt</a:t>
            </a:r>
          </a:p>
          <a:p>
            <a:r>
              <a:rPr lang="de-DE" dirty="0"/>
              <a:t>Technischer Beratungsdienst</a:t>
            </a:r>
          </a:p>
          <a:p>
            <a:r>
              <a:rPr lang="de-DE" dirty="0"/>
              <a:t>IFD</a:t>
            </a:r>
          </a:p>
          <a:p>
            <a:r>
              <a:rPr lang="de-DE" dirty="0"/>
              <a:t>Agentur für Arbeit</a:t>
            </a:r>
          </a:p>
          <a:p>
            <a:r>
              <a:rPr lang="de-DE" dirty="0"/>
              <a:t>Kammerberatungen IHK/ HWK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21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0A5B7-7897-4F7F-9DE8-7463F309FA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Noch Fragen?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824808-314F-4E6F-A41D-515CDCD8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6400800" cy="2592288"/>
          </a:xfrm>
        </p:spPr>
        <p:txBody>
          <a:bodyPr/>
          <a:lstStyle/>
          <a:p>
            <a:r>
              <a:rPr lang="de-DE" dirty="0"/>
              <a:t>Katrin Keßler </a:t>
            </a:r>
          </a:p>
          <a:p>
            <a:r>
              <a:rPr lang="de-DE" dirty="0">
                <a:hlinkClick r:id="rId2"/>
              </a:rPr>
              <a:t>katrin.kessler@rbk-online.de</a:t>
            </a:r>
            <a:endParaRPr lang="de-DE" dirty="0"/>
          </a:p>
          <a:p>
            <a:r>
              <a:rPr lang="de-DE" dirty="0"/>
              <a:t>02202- 13 2133</a:t>
            </a:r>
          </a:p>
          <a:p>
            <a:endParaRPr lang="de-DE" dirty="0"/>
          </a:p>
          <a:p>
            <a:r>
              <a:rPr lang="de-DE" dirty="0"/>
              <a:t>Vielen Dank!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712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09F5C-73CB-4F09-AFE3-A3CC6FEF6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Zielgruppe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9AE2B5-D311-4847-8ED4-48D35B33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    Schwerbehinderte Menschen</a:t>
            </a:r>
          </a:p>
          <a:p>
            <a:pPr lvl="1"/>
            <a:r>
              <a:rPr lang="de-DE" sz="2000" dirty="0"/>
              <a:t>Anerkennung durch die zuständige Behörde</a:t>
            </a:r>
          </a:p>
          <a:p>
            <a:pPr lvl="1"/>
            <a:r>
              <a:rPr lang="de-DE" sz="2000" dirty="0"/>
              <a:t>Grad der Behinderung ab 50</a:t>
            </a:r>
          </a:p>
          <a:p>
            <a:pPr lvl="1"/>
            <a:r>
              <a:rPr lang="de-DE" sz="2000" dirty="0"/>
              <a:t>Unabhängig vom Arbeitsleben</a:t>
            </a:r>
          </a:p>
          <a:p>
            <a:pPr lvl="1"/>
            <a:endParaRPr lang="de-DE" sz="2000" dirty="0"/>
          </a:p>
          <a:p>
            <a:pPr marL="457200" lvl="1" indent="0">
              <a:buNone/>
            </a:pPr>
            <a:r>
              <a:rPr lang="de-DE" sz="2600" dirty="0"/>
              <a:t>Gleichgestellte behinderte Menschen</a:t>
            </a:r>
          </a:p>
          <a:p>
            <a:pPr lvl="1">
              <a:buFontTx/>
              <a:buChar char="-"/>
            </a:pPr>
            <a:r>
              <a:rPr lang="de-DE" sz="2000" dirty="0"/>
              <a:t>Grad der Behinderung 30-40</a:t>
            </a:r>
          </a:p>
          <a:p>
            <a:pPr lvl="1">
              <a:buFontTx/>
              <a:buChar char="-"/>
            </a:pPr>
            <a:r>
              <a:rPr lang="de-DE" sz="2000" dirty="0"/>
              <a:t>Gleichstellung durch die Agentur für Arbeit</a:t>
            </a:r>
          </a:p>
          <a:p>
            <a:pPr lvl="1">
              <a:buFontTx/>
              <a:buChar char="-"/>
            </a:pPr>
            <a:r>
              <a:rPr lang="de-DE" sz="2000" dirty="0"/>
              <a:t>Zur Erlangung oder Sicherung eines geeigneten Arbeitsplatzes</a:t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endParaRPr lang="de-DE" sz="2800" dirty="0"/>
          </a:p>
          <a:p>
            <a:pPr lvl="1"/>
            <a:endParaRPr lang="de-DE" sz="2000" dirty="0"/>
          </a:p>
          <a:p>
            <a:pPr lvl="1"/>
            <a:endParaRPr lang="de-DE" sz="2000" dirty="0"/>
          </a:p>
          <a:p>
            <a:pPr lvl="1"/>
            <a:endParaRPr lang="de-DE" sz="2000" dirty="0"/>
          </a:p>
          <a:p>
            <a:pPr lvl="1"/>
            <a:endParaRPr lang="de-DE" sz="2000" dirty="0"/>
          </a:p>
          <a:p>
            <a:pPr lvl="1"/>
            <a:endParaRPr lang="de-DE" sz="2000" dirty="0"/>
          </a:p>
          <a:p>
            <a:pPr marL="457200" lvl="1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6464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2F59E2-3D24-4064-A97C-D938922B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der Fachstelle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DAF1B-58A3-44B1-A90E-2D134453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Sachverhaltsermittlung im besonderen Kündigungsschutz nach den §§ 168- 184 SGB IX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Teile der begleitenden Hilfen im Arbeitsleben</a:t>
            </a:r>
          </a:p>
          <a:p>
            <a:pPr>
              <a:buFontTx/>
              <a:buChar char="-"/>
            </a:pPr>
            <a:r>
              <a:rPr lang="de-DE" dirty="0"/>
              <a:t>Prävention</a:t>
            </a:r>
          </a:p>
          <a:p>
            <a:pPr>
              <a:buFontTx/>
              <a:buChar char="-"/>
            </a:pPr>
            <a:r>
              <a:rPr lang="de-DE" dirty="0"/>
              <a:t>Beratung von Arbeitgebern, Arbeitnehmern, Betriebsräten, Schwerbehindertenvertretungen</a:t>
            </a:r>
          </a:p>
          <a:p>
            <a:pPr>
              <a:buFontTx/>
              <a:buChar char="-"/>
            </a:pPr>
            <a:r>
              <a:rPr lang="de-DE" dirty="0"/>
              <a:t>Finanzielle Hilfen an AG und AN	</a:t>
            </a:r>
          </a:p>
        </p:txBody>
      </p:sp>
    </p:spTree>
    <p:extLst>
      <p:ext uri="{BB962C8B-B14F-4D97-AF65-F5344CB8AC3E}">
        <p14:creationId xmlns:p14="http://schemas.microsoft.com/office/powerpoint/2010/main" val="272577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563D6-B4AD-4868-A9CE-49A6FCAD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Finanzielle Förderungen an Arbeitgeber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5ECA53-8548-40FA-BDEB-3AEFB2A57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Ziel: Arbeitsplätze sichern und neue Arbeitsverhältnisse schaffen</a:t>
            </a:r>
          </a:p>
          <a:p>
            <a:r>
              <a:rPr lang="de-DE" dirty="0"/>
              <a:t>Ermessensleistung: es besteht kein Rechtsanspruch, Förderungen sind nur im Rahmen der Mittel aus der Ausgleichsabgabe möglich</a:t>
            </a:r>
          </a:p>
          <a:p>
            <a:r>
              <a:rPr lang="de-DE" dirty="0"/>
              <a:t>Aufstockungsverbot der Leistungen der Reha-Träger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38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180D6-C6FC-4078-9E32-7454FA35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Finanzielle Förderungen an Arbeitgeber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764AF-CC6D-405E-ADBF-F1AF530FB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§ 15 SchwbAV: Zuschuss zu Investitionskosten neuer Arbeitsplätze</a:t>
            </a:r>
          </a:p>
          <a:p>
            <a:r>
              <a:rPr lang="de-DE" sz="2400" dirty="0"/>
              <a:t>§ 26 SchwbAV: Leistungen zu behinderungsgerechten Gestaltung von Arbeitspatz o. Arbeitsstätte und technische Arbeitshilfen</a:t>
            </a:r>
          </a:p>
          <a:p>
            <a:r>
              <a:rPr lang="de-DE" sz="2400" dirty="0"/>
              <a:t>§ 27 Ausgleich einer außergewöhnlichen Belastung</a:t>
            </a:r>
          </a:p>
          <a:p>
            <a:pPr lvl="2"/>
            <a:r>
              <a:rPr lang="de-DE" sz="1600" dirty="0"/>
              <a:t>Personelle Unterstützung</a:t>
            </a:r>
          </a:p>
          <a:p>
            <a:pPr lvl="2"/>
            <a:r>
              <a:rPr lang="de-DE" sz="1600" dirty="0"/>
              <a:t>Beschäftigungssicherungszuschuss</a:t>
            </a:r>
          </a:p>
          <a:p>
            <a:pPr marL="914400" lvl="2" indent="0">
              <a:buNone/>
            </a:pPr>
            <a:endParaRPr lang="de-DE" sz="1600" dirty="0"/>
          </a:p>
          <a:p>
            <a:pPr marL="914400" lvl="2" indent="0">
              <a:buNone/>
            </a:pPr>
            <a:endParaRPr lang="de-DE" sz="1600" dirty="0"/>
          </a:p>
          <a:p>
            <a:pPr marL="914400" lvl="2" indent="0">
              <a:buNone/>
            </a:pPr>
            <a:endParaRPr lang="de-DE" sz="1600" dirty="0"/>
          </a:p>
          <a:p>
            <a:pPr marL="914400" lvl="2" indent="0">
              <a:buNone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74324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05B93-6363-401F-ADE6-06789EA3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de-DE" dirty="0"/>
              <a:t>Schaffung neuer Arbeits- und Ausbildungsplätze- § 15 SchwbAV- LVR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12AB3-FC74-4604-A279-1BE382C6C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Förderfähig sind nicht-behinderungsbedingte Investitionen, die zur Schaffung des neuen Arbeits- und Ausbildungsplatzes geeignet sind und die in Zusammenhang mit dem Arbeitsplatz des Menschen mit Behinderung stehen.</a:t>
            </a:r>
          </a:p>
        </p:txBody>
      </p:sp>
    </p:spTree>
    <p:extLst>
      <p:ext uri="{BB962C8B-B14F-4D97-AF65-F5344CB8AC3E}">
        <p14:creationId xmlns:p14="http://schemas.microsoft.com/office/powerpoint/2010/main" val="54397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113E4-56F0-4F44-87FB-DA563ACA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de-DE" dirty="0"/>
              <a:t>§ 26 SchwbAV-behinderungsgerechte Gestaltung von Arbeitsstätte und Arbeitsplatz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905EFB-BB04-4B43-8601-D27F23F6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3888433"/>
          </a:xfrm>
        </p:spPr>
        <p:txBody>
          <a:bodyPr>
            <a:normAutofit/>
          </a:bodyPr>
          <a:lstStyle/>
          <a:p>
            <a:r>
              <a:rPr lang="de-DE" sz="2400" dirty="0"/>
              <a:t>Bagatellgrenze: 250 € netto</a:t>
            </a:r>
          </a:p>
          <a:p>
            <a:r>
              <a:rPr lang="de-DE" sz="2400" dirty="0"/>
              <a:t>Regelförderung: 60 % der Netto-Kosten</a:t>
            </a:r>
          </a:p>
          <a:p>
            <a:r>
              <a:rPr lang="de-DE" sz="2400" dirty="0"/>
              <a:t>Erhöhung auf 80 % z.B. wenn Quote erfüllt oder Mensch mit Behinderung besonders betroffen ist</a:t>
            </a:r>
          </a:p>
          <a:p>
            <a:r>
              <a:rPr lang="de-DE" sz="2400" dirty="0"/>
              <a:t>Erhöhung auf 100 % z.B. bei drohender behinderungsbedingter Kündigung</a:t>
            </a:r>
          </a:p>
          <a:p>
            <a:r>
              <a:rPr lang="de-DE" sz="2400" dirty="0"/>
              <a:t>Bindungsfrist bei Förderungen über 20 T € max. 5 Jahre</a:t>
            </a:r>
          </a:p>
        </p:txBody>
      </p:sp>
    </p:spTree>
    <p:extLst>
      <p:ext uri="{BB962C8B-B14F-4D97-AF65-F5344CB8AC3E}">
        <p14:creationId xmlns:p14="http://schemas.microsoft.com/office/powerpoint/2010/main" val="96495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90029-C87D-4E69-B91D-3F1A495E9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Behindertengerechte Gestaltung der Arbeitsstätte- § 26 SchwbAV -LVR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AECAC9-D25E-45BA-8C9B-4209115EB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Bauliche Maßnahme, um den Arbeitsplatz zu erreichen-individuell je nach Merkmal oder Auswirkung der Behinderung, z.B.:</a:t>
            </a:r>
          </a:p>
          <a:p>
            <a:pPr marL="0" indent="0">
              <a:buNone/>
            </a:pPr>
            <a:r>
              <a:rPr lang="de-DE" sz="2400" dirty="0"/>
              <a:t>	- Rampen, Plattformlifte, Aufzüge</a:t>
            </a:r>
          </a:p>
          <a:p>
            <a:pPr marL="0" indent="0">
              <a:buNone/>
            </a:pPr>
            <a:r>
              <a:rPr lang="de-DE" sz="2400" dirty="0"/>
              <a:t>	- breitere oder elektrisch zu öffnende Türen</a:t>
            </a:r>
          </a:p>
          <a:p>
            <a:pPr marL="0" indent="0">
              <a:buNone/>
            </a:pPr>
            <a:r>
              <a:rPr lang="de-DE" sz="2400" dirty="0"/>
              <a:t>	- behinderungsgerechte Toiletten</a:t>
            </a:r>
          </a:p>
        </p:txBody>
      </p:sp>
    </p:spTree>
    <p:extLst>
      <p:ext uri="{BB962C8B-B14F-4D97-AF65-F5344CB8AC3E}">
        <p14:creationId xmlns:p14="http://schemas.microsoft.com/office/powerpoint/2010/main" val="387361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AA81F1-92B4-486D-840D-1972FE61F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de-DE" dirty="0"/>
              <a:t>Behinderungsrechte Gestaltung des Arbeitsplatzes- § 26 SchwbAV- Fachstelle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822C80-CEE4-4582-BEAA-2CB420399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de-DE" dirty="0"/>
              <a:t>Bauliche Maßnahmen, um den Arbeitsplatz behinderungsgerecht zu gestalten- individuell je nach Merkmal oder Auswirkung der Behinderung, z.B.:</a:t>
            </a:r>
          </a:p>
          <a:p>
            <a:pPr marL="0" indent="0">
              <a:buNone/>
            </a:pPr>
            <a:r>
              <a:rPr lang="de-DE" dirty="0"/>
              <a:t>	- Hebehilfen</a:t>
            </a:r>
          </a:p>
          <a:p>
            <a:pPr marL="0" indent="0">
              <a:buNone/>
            </a:pPr>
            <a:r>
              <a:rPr lang="de-DE" dirty="0"/>
              <a:t>	- behinderungsgerechte Stühle</a:t>
            </a:r>
          </a:p>
          <a:p>
            <a:pPr marL="0" indent="0">
              <a:buNone/>
            </a:pPr>
            <a:r>
              <a:rPr lang="de-DE" dirty="0"/>
              <a:t>  	- behinderungsrechte Anpassung von 		  Software</a:t>
            </a:r>
          </a:p>
        </p:txBody>
      </p:sp>
    </p:spTree>
    <p:extLst>
      <p:ext uri="{BB962C8B-B14F-4D97-AF65-F5344CB8AC3E}">
        <p14:creationId xmlns:p14="http://schemas.microsoft.com/office/powerpoint/2010/main" val="3427974314"/>
      </p:ext>
    </p:extLst>
  </p:cSld>
  <p:clrMapOvr>
    <a:masterClrMapping/>
  </p:clrMapOvr>
</p:sld>
</file>

<file path=ppt/theme/theme1.xml><?xml version="1.0" encoding="utf-8"?>
<a:theme xmlns:a="http://schemas.openxmlformats.org/drawingml/2006/main" name="RBK_Standard">
  <a:themeElements>
    <a:clrScheme name="RBK_Farben_powerpoint">
      <a:dk1>
        <a:srgbClr val="0057A3"/>
      </a:dk1>
      <a:lt1>
        <a:sysClr val="window" lastClr="FFFFFF"/>
      </a:lt1>
      <a:dk2>
        <a:srgbClr val="008855"/>
      </a:dk2>
      <a:lt2>
        <a:srgbClr val="F4F3EC"/>
      </a:lt2>
      <a:accent1>
        <a:srgbClr val="6699CC"/>
      </a:accent1>
      <a:accent2>
        <a:srgbClr val="008855"/>
      </a:accent2>
      <a:accent3>
        <a:srgbClr val="6AB023"/>
      </a:accent3>
      <a:accent4>
        <a:srgbClr val="BBE0E3"/>
      </a:accent4>
      <a:accent5>
        <a:srgbClr val="0057A3"/>
      </a:accent5>
      <a:accent6>
        <a:srgbClr val="7F7F7F"/>
      </a:accent6>
      <a:hlink>
        <a:srgbClr val="0066FF"/>
      </a:hlink>
      <a:folHlink>
        <a:srgbClr val="800080"/>
      </a:folHlink>
    </a:clrScheme>
    <a:fontScheme name="RBK_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BK_Standard_Leerseite">
  <a:themeElements>
    <a:clrScheme name="RBK_Farben_powerpoint">
      <a:dk1>
        <a:srgbClr val="0057A3"/>
      </a:dk1>
      <a:lt1>
        <a:sysClr val="window" lastClr="FFFFFF"/>
      </a:lt1>
      <a:dk2>
        <a:srgbClr val="008855"/>
      </a:dk2>
      <a:lt2>
        <a:srgbClr val="F4F3EC"/>
      </a:lt2>
      <a:accent1>
        <a:srgbClr val="6699CC"/>
      </a:accent1>
      <a:accent2>
        <a:srgbClr val="008855"/>
      </a:accent2>
      <a:accent3>
        <a:srgbClr val="6AB023"/>
      </a:accent3>
      <a:accent4>
        <a:srgbClr val="BBE0E3"/>
      </a:accent4>
      <a:accent5>
        <a:srgbClr val="0057A3"/>
      </a:accent5>
      <a:accent6>
        <a:srgbClr val="7F7F7F"/>
      </a:accent6>
      <a:hlink>
        <a:srgbClr val="0066FF"/>
      </a:hlink>
      <a:folHlink>
        <a:srgbClr val="800080"/>
      </a:folHlink>
    </a:clrScheme>
    <a:fontScheme name="RBK_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RBK_Standard</Template>
  <TotalTime>0</TotalTime>
  <Words>535</Words>
  <Application>Microsoft Office PowerPoint</Application>
  <PresentationFormat>Bildschirmpräsentation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Frutiger LT Com 47 Light Cn</vt:lpstr>
      <vt:lpstr>RBK_Standard</vt:lpstr>
      <vt:lpstr>RBK_Standard_Leerseite</vt:lpstr>
      <vt:lpstr>Fachstelle für behinderte Menschen im Arbeitsleben </vt:lpstr>
      <vt:lpstr>Zielgruppe</vt:lpstr>
      <vt:lpstr>Aufgaben der Fachstelle</vt:lpstr>
      <vt:lpstr>Finanzielle Förderungen an Arbeitgeber</vt:lpstr>
      <vt:lpstr>Finanzielle Förderungen an Arbeitgeber</vt:lpstr>
      <vt:lpstr>Schaffung neuer Arbeits- und Ausbildungsplätze- § 15 SchwbAV- LVR</vt:lpstr>
      <vt:lpstr>§ 26 SchwbAV-behinderungsgerechte Gestaltung von Arbeitsstätte und Arbeitsplatz</vt:lpstr>
      <vt:lpstr>Behindertengerechte Gestaltung der Arbeitsstätte- § 26 SchwbAV -LVR</vt:lpstr>
      <vt:lpstr>Behinderungsrechte Gestaltung des Arbeitsplatzes- § 26 SchwbAV- Fachstelle</vt:lpstr>
      <vt:lpstr>Außergewöhnliche Belastung des Arbeitgebers – § 27 SchwbAV-LVR</vt:lpstr>
      <vt:lpstr>Außergewöhnliche Belastungen des Arbeitgebers- § 27 SchwbAV-LVR</vt:lpstr>
      <vt:lpstr>Inklusionsbetriebe - §§ 215 ff SGB IX-LVR</vt:lpstr>
      <vt:lpstr>Was kann noch gefördert werden? </vt:lpstr>
      <vt:lpstr>Zusammenarbeit der Fachstelle mit…</vt:lpstr>
      <vt:lpstr>Noch Fragen?</vt:lpstr>
    </vt:vector>
  </TitlesOfParts>
  <Company>RBK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Kessler, Katrin</dc:creator>
  <cp:lastModifiedBy>Selbach, R.</cp:lastModifiedBy>
  <cp:revision>15</cp:revision>
  <dcterms:created xsi:type="dcterms:W3CDTF">2022-03-23T11:19:54Z</dcterms:created>
  <dcterms:modified xsi:type="dcterms:W3CDTF">2022-04-14T11:45:05Z</dcterms:modified>
</cp:coreProperties>
</file>