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95" r:id="rId2"/>
    <p:sldMasterId id="2147483697" r:id="rId3"/>
  </p:sldMasterIdLst>
  <p:notesMasterIdLst>
    <p:notesMasterId r:id="rId29"/>
  </p:notesMasterIdLst>
  <p:handoutMasterIdLst>
    <p:handoutMasterId r:id="rId30"/>
  </p:handoutMasterIdLst>
  <p:sldIdLst>
    <p:sldId id="256" r:id="rId4"/>
    <p:sldId id="272" r:id="rId5"/>
    <p:sldId id="288" r:id="rId6"/>
    <p:sldId id="273" r:id="rId7"/>
    <p:sldId id="278" r:id="rId8"/>
    <p:sldId id="277" r:id="rId9"/>
    <p:sldId id="279" r:id="rId10"/>
    <p:sldId id="276" r:id="rId11"/>
    <p:sldId id="282" r:id="rId12"/>
    <p:sldId id="290" r:id="rId13"/>
    <p:sldId id="293" r:id="rId14"/>
    <p:sldId id="281" r:id="rId15"/>
    <p:sldId id="292" r:id="rId16"/>
    <p:sldId id="302" r:id="rId17"/>
    <p:sldId id="305" r:id="rId18"/>
    <p:sldId id="306" r:id="rId19"/>
    <p:sldId id="307" r:id="rId20"/>
    <p:sldId id="308" r:id="rId21"/>
    <p:sldId id="309" r:id="rId22"/>
    <p:sldId id="296" r:id="rId23"/>
    <p:sldId id="312" r:id="rId24"/>
    <p:sldId id="280" r:id="rId25"/>
    <p:sldId id="318" r:id="rId26"/>
    <p:sldId id="271" r:id="rId27"/>
    <p:sldId id="291" r:id="rId2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4D2"/>
    <a:srgbClr val="00788C"/>
    <a:srgbClr val="76A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7285" autoAdjust="0"/>
  </p:normalViewPr>
  <p:slideViewPr>
    <p:cSldViewPr>
      <p:cViewPr varScale="1">
        <p:scale>
          <a:sx n="100" d="100"/>
          <a:sy n="100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FB7D6-346E-4091-A5D6-34695F43D137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DE86-AEDE-4B0A-AAAC-2CD5D5E837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34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B361-D543-4230-9D06-F269F7127F33}" type="datetimeFigureOut">
              <a:rPr lang="de-DE" smtClean="0"/>
              <a:pPr/>
              <a:t>07.11.2019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7A17-62B2-425A-8A23-4A9A09E7C1D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42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74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94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0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6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Kontaktaufnahme zur </a:t>
            </a:r>
            <a:r>
              <a:rPr lang="de-DE" dirty="0" err="1" smtClean="0"/>
              <a:t>NatKo</a:t>
            </a:r>
            <a:r>
              <a:rPr lang="de-DE" dirty="0" smtClean="0"/>
              <a:t> möglichst noch vor der Präsentation.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41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4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27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Info: Höhe, Unterfahrbarkeit, Ausweichmöglichkeiten/Alternative</a:t>
            </a:r>
          </a:p>
          <a:p>
            <a:endParaRPr lang="de-DE" dirty="0" smtClean="0"/>
          </a:p>
          <a:p>
            <a:r>
              <a:rPr lang="de-DE" dirty="0" smtClean="0"/>
              <a:t>Flur:</a:t>
            </a:r>
            <a:r>
              <a:rPr lang="de-DE" baseline="0" dirty="0" smtClean="0"/>
              <a:t> Hindernisse und Höhen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Wartebereich: Platzangebot, Höhen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94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Behandlungs-Stuhl zum Umsetzen geeignet? Hilfe dabei benötigt?</a:t>
            </a:r>
          </a:p>
          <a:p>
            <a:endParaRPr lang="de-DE" dirty="0" smtClean="0"/>
          </a:p>
          <a:p>
            <a:r>
              <a:rPr lang="de-DE" dirty="0" smtClean="0"/>
              <a:t>Sanitär-</a:t>
            </a:r>
            <a:r>
              <a:rPr lang="de-DE" baseline="0" dirty="0" smtClean="0"/>
              <a:t> und Umkleide mit entsprechender Ausstattung, z.B. Liege, Spiegel, Maße WC etc.?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76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45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7A17-62B2-425A-8A23-4A9A09E7C1D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4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841572" y="5372607"/>
            <a:ext cx="23024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0274" y="5528594"/>
            <a:ext cx="1849831" cy="89641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7180310" y="648072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Frutiger LT Com 47 Light Cn" pitchFamily="34" charset="0"/>
              </a:rPr>
              <a:t>Rheinisch-Bergischer Kreis</a:t>
            </a:r>
            <a:endParaRPr lang="de-DE" sz="1100" b="1" dirty="0">
              <a:latin typeface="Frutiger LT Com 47 Light Cn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 descr="startse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2" y="5373216"/>
            <a:ext cx="7181850" cy="1485900"/>
          </a:xfrm>
          <a:prstGeom prst="rect">
            <a:avLst/>
          </a:prstGeom>
        </p:spPr>
      </p:pic>
      <p:cxnSp>
        <p:nvCxnSpPr>
          <p:cNvPr id="16" name="Gerade Verbindung 15"/>
          <p:cNvCxnSpPr/>
          <p:nvPr userDrawn="1"/>
        </p:nvCxnSpPr>
        <p:spPr>
          <a:xfrm>
            <a:off x="0" y="5363885"/>
            <a:ext cx="9144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VR Inhal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9"/>
          <p:cNvSpPr>
            <a:spLocks noGrp="1"/>
          </p:cNvSpPr>
          <p:nvPr>
            <p:ph sz="quarter" idx="18" hasCustomPrompt="1"/>
          </p:nvPr>
        </p:nvSpPr>
        <p:spPr>
          <a:xfrm>
            <a:off x="252000" y="216000"/>
            <a:ext cx="7560000" cy="198000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spcBef>
                <a:spcPts val="0"/>
              </a:spcBef>
              <a:defRPr sz="1200" cap="all" spc="100" baseline="0">
                <a:latin typeface="Calibri Light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Titel des Kapitels, optional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468000"/>
            <a:ext cx="7560000" cy="378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9"/>
          </p:nvPr>
        </p:nvSpPr>
        <p:spPr>
          <a:xfrm>
            <a:off x="6732000" y="5994000"/>
            <a:ext cx="1908000" cy="252000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latin typeface="Calibri"/>
              </a:rPr>
              <a:t>Köln, 05.06.2019</a:t>
            </a:r>
            <a:endParaRPr lang="de-DE" dirty="0">
              <a:latin typeface="Calibri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>
          <a:xfrm>
            <a:off x="252000" y="5994000"/>
            <a:ext cx="6480000" cy="5040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C648F"/>
              </a:buClr>
              <a:buFont typeface="Arial"/>
              <a:buNone/>
            </a:pPr>
            <a:endParaRPr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>
          <a:xfrm>
            <a:off x="6732000" y="6246000"/>
            <a:ext cx="1908000" cy="252000"/>
          </a:xfrm>
          <a:prstGeom prst="rect">
            <a:avLst/>
          </a:prstGeom>
        </p:spPr>
        <p:txBody>
          <a:bodyPr/>
          <a:lstStyle/>
          <a:p>
            <a:r>
              <a:rPr lang="de-DE" smtClean="0">
                <a:latin typeface="Calibri"/>
              </a:rPr>
              <a:t>Folie </a:t>
            </a:r>
            <a:fld id="{8E2CF33C-7B4A-EE41-960D-1ADE429E9E4B}" type="slidenum">
              <a:rPr lang="de-DE" smtClean="0">
                <a:latin typeface="Calibri"/>
              </a:rPr>
              <a:pPr/>
              <a:t>‹Nr.›</a:t>
            </a:fld>
            <a:endParaRPr lang="de-DE" dirty="0">
              <a:latin typeface="Calibri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>
          <a:xfrm>
            <a:off x="252000" y="1170000"/>
            <a:ext cx="8639588" cy="459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6416" y="216001"/>
            <a:ext cx="575172" cy="2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841572" y="5372607"/>
            <a:ext cx="2302428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7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20274" y="5528594"/>
            <a:ext cx="1849831" cy="896417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7180310" y="648072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0057A3"/>
                </a:solidFill>
                <a:latin typeface="Frutiger LT Com 47 Light Cn" pitchFamily="34" charset="0"/>
              </a:rPr>
              <a:t>Rheinisch-Bergischer Kreis</a:t>
            </a:r>
            <a:endParaRPr lang="de-DE" sz="1100" b="1" dirty="0">
              <a:solidFill>
                <a:srgbClr val="0057A3"/>
              </a:solidFill>
              <a:latin typeface="Frutiger LT Com 47 Light Cn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5" name="Grafik 14" descr="startse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2" y="5373216"/>
            <a:ext cx="7181850" cy="1485900"/>
          </a:xfrm>
          <a:prstGeom prst="rect">
            <a:avLst/>
          </a:prstGeom>
        </p:spPr>
      </p:pic>
      <p:cxnSp>
        <p:nvCxnSpPr>
          <p:cNvPr id="16" name="Gerade Verbindung 15"/>
          <p:cNvCxnSpPr/>
          <p:nvPr userDrawn="1"/>
        </p:nvCxnSpPr>
        <p:spPr>
          <a:xfrm>
            <a:off x="0" y="5363885"/>
            <a:ext cx="914400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0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4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026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79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2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hn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9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916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547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72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16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hn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467544" y="65825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Folie    </a:t>
            </a:r>
            <a:fld id="{E1DE5C5D-78D4-4524-BC6F-BBBCDBE9111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rbk_logo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372200" y="6422159"/>
            <a:ext cx="2324238" cy="319209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 userDrawn="1"/>
        </p:nvGraphicFramePr>
        <p:xfrm>
          <a:off x="457256" y="6237312"/>
          <a:ext cx="2160240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14344"/>
                <a:gridCol w="1645896"/>
              </a:tblGrid>
              <a:tr h="18000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Autor</a:t>
                      </a:r>
                      <a:endParaRPr lang="de-DE" sz="8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800" smtClean="0"/>
                        <a:t>RBK</a:t>
                      </a:r>
                      <a:endParaRPr lang="de-DE" sz="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Datum</a:t>
                      </a:r>
                      <a:endParaRPr lang="de-DE" sz="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9" name="Gerade Verbindung 8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blurRad="50800" dist="50800" dir="5400000" algn="ctr" rotWithShape="0">
              <a:schemeClr val="accent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1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/>
        </p:nvSpPr>
        <p:spPr>
          <a:xfrm>
            <a:off x="467544" y="6582562"/>
            <a:ext cx="108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z="800" dirty="0" smtClean="0">
                <a:solidFill>
                  <a:srgbClr val="0057A3"/>
                </a:solidFill>
              </a:rPr>
              <a:t>Folie    </a:t>
            </a:r>
            <a:fld id="{E1DE5C5D-78D4-4524-BC6F-BBBCDBE91119}" type="slidenum">
              <a:rPr lang="de-DE" sz="800" smtClean="0">
                <a:solidFill>
                  <a:srgbClr val="0057A3"/>
                </a:solidFill>
              </a:rPr>
              <a:pPr>
                <a:defRPr/>
              </a:pPr>
              <a:t>‹Nr.›</a:t>
            </a:fld>
            <a:endParaRPr lang="de-DE" sz="800" dirty="0">
              <a:solidFill>
                <a:srgbClr val="0057A3"/>
              </a:solidFill>
            </a:endParaRPr>
          </a:p>
        </p:txBody>
      </p:sp>
      <p:pic>
        <p:nvPicPr>
          <p:cNvPr id="8" name="Grafik 7" descr="rbk_logo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2200" y="6422159"/>
            <a:ext cx="2324238" cy="319209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57256" y="6237312"/>
          <a:ext cx="2160240" cy="42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14344"/>
                <a:gridCol w="1645896"/>
              </a:tblGrid>
              <a:tr h="18000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Autor</a:t>
                      </a:r>
                      <a:endParaRPr lang="de-DE" sz="800" b="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800" smtClean="0"/>
                        <a:t>Geschäftsstelle Inklusion</a:t>
                      </a:r>
                      <a:endParaRPr lang="de-DE" sz="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9" name="Gerade Verbindung 8"/>
          <p:cNvCxnSpPr/>
          <p:nvPr/>
        </p:nvCxnSpPr>
        <p:spPr>
          <a:xfrm>
            <a:off x="0" y="6165304"/>
            <a:ext cx="9144000" cy="0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blurRad="50800" dist="50800" dir="5400000" algn="ctr" rotWithShape="0">
              <a:schemeClr val="accent3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0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Maßnahmeplanung</a:t>
            </a:r>
            <a:r>
              <a:rPr lang="de-DE" dirty="0" smtClean="0"/>
              <a:t> Inklusion</a:t>
            </a:r>
            <a:br>
              <a:rPr lang="de-DE" dirty="0" smtClean="0"/>
            </a:br>
            <a:r>
              <a:rPr lang="de-DE" dirty="0" smtClean="0"/>
              <a:t>im</a:t>
            </a:r>
            <a:br>
              <a:rPr lang="de-DE" dirty="0" smtClean="0"/>
            </a:br>
            <a:r>
              <a:rPr lang="de-DE" dirty="0" smtClean="0"/>
              <a:t>Rheinisch-Bergischen Kreis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128792" cy="17526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Planungsgruppe Kriterien und Piktogramme</a:t>
            </a:r>
          </a:p>
          <a:p>
            <a:pPr algn="ctr"/>
            <a:r>
              <a:rPr lang="de-DE" sz="1600" dirty="0" smtClean="0"/>
              <a:t>Erfassung von Gebäuden und Wegen im Rheinisch-Bergischen Kreis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811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-21558" y="-11313"/>
            <a:ext cx="9165557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Ausstattung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1417638"/>
            <a:ext cx="3325939" cy="1941920"/>
          </a:xfrm>
        </p:spPr>
      </p:pic>
      <p:sp>
        <p:nvSpPr>
          <p:cNvPr id="8" name="Rechteck 7"/>
          <p:cNvSpPr/>
          <p:nvPr/>
        </p:nvSpPr>
        <p:spPr>
          <a:xfrm>
            <a:off x="453710" y="1838253"/>
            <a:ext cx="4661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800" dirty="0" smtClean="0"/>
              <a:t>Behandlungs-Möglichkeiten</a:t>
            </a:r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440" y="3596290"/>
            <a:ext cx="3240360" cy="253895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3710" y="4227244"/>
            <a:ext cx="461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800" dirty="0" smtClean="0"/>
              <a:t>Sanitär- und </a:t>
            </a:r>
            <a:br>
              <a:rPr lang="de-DE" sz="2800" dirty="0" smtClean="0"/>
            </a:br>
            <a:r>
              <a:rPr lang="de-DE" sz="2800" dirty="0" smtClean="0"/>
              <a:t>Umkleide-Räume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504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29375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687"/>
          </a:xfrm>
        </p:spPr>
        <p:txBody>
          <a:bodyPr/>
          <a:lstStyle/>
          <a:p>
            <a:r>
              <a:rPr lang="de-DE" dirty="0" smtClean="0"/>
              <a:t>Kriterien Raumangebot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326"/>
            <a:ext cx="4983825" cy="2310682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3106688" cy="26613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41025" y="1190325"/>
            <a:ext cx="3245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Platzangebot für Zuschauer 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g</a:t>
            </a:r>
            <a:r>
              <a:rPr lang="de-DE" sz="2000" dirty="0" smtClean="0"/>
              <a:t>gfs. Assistenz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195735" y="4635201"/>
            <a:ext cx="3384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Platzangebot und Ausstattungs-Merkmale </a:t>
            </a:r>
            <a:br>
              <a:rPr lang="de-DE" sz="2000" dirty="0" smtClean="0"/>
            </a:br>
            <a:r>
              <a:rPr lang="de-DE" sz="2000" dirty="0" smtClean="0"/>
              <a:t>von Gast-Stätten</a:t>
            </a:r>
          </a:p>
        </p:txBody>
      </p:sp>
    </p:spTree>
    <p:extLst>
      <p:ext uri="{BB962C8B-B14F-4D97-AF65-F5344CB8AC3E}">
        <p14:creationId xmlns:p14="http://schemas.microsoft.com/office/powerpoint/2010/main" val="24597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2" cstate="print">
            <a:lum bright="19000" contrast="3000"/>
          </a:blip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716" y="202630"/>
            <a:ext cx="8229600" cy="780046"/>
          </a:xfrm>
        </p:spPr>
        <p:txBody>
          <a:bodyPr/>
          <a:lstStyle/>
          <a:p>
            <a:r>
              <a:rPr lang="de-DE" sz="2800" dirty="0" smtClean="0"/>
              <a:t>Kriterien Erreichbarkeit/Kommunikation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2131646" y="976493"/>
            <a:ext cx="414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Barrierefreier Web-Auftritt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131644" y="2813028"/>
            <a:ext cx="414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Telefon-Service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2131645" y="1376603"/>
            <a:ext cx="414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E-Mail-Kontakt mit Termin-Vergabe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5" y="2813028"/>
            <a:ext cx="1117949" cy="111794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81193"/>
            <a:ext cx="1635023" cy="165571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5" y="4280232"/>
            <a:ext cx="1117950" cy="111795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2174574" y="4472735"/>
            <a:ext cx="434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Technische Hilfsmittel vorhanden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2" cstate="print">
            <a:lum bright="19000" contrast="3000"/>
          </a:blip>
          <a:stretch>
            <a:fillRect/>
          </a:stretch>
        </p:blipFill>
        <p:spPr>
          <a:xfrm>
            <a:off x="0" y="-17062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smtClean="0"/>
              <a:t>Kriterien Einrichtungen</a:t>
            </a:r>
            <a:br>
              <a:rPr lang="de-DE" dirty="0" smtClean="0"/>
            </a:br>
            <a:r>
              <a:rPr lang="de-DE" sz="1800" dirty="0" smtClean="0"/>
              <a:t>z.B.: Museen, Theater, Kino, Gaststätten…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48679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Ergänzende Erfassung: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78616" y="1964873"/>
            <a:ext cx="404279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Führ- bzw. Assistenz-Hund </a:t>
            </a:r>
            <a:r>
              <a:rPr lang="de-DE" dirty="0" smtClean="0"/>
              <a:t>erlaubt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606220" y="502000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Audio-Guide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06220" y="371253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Gebärdensprachdolmetscher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967672" y="4881504"/>
            <a:ext cx="313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Eingabefeld für Vermerke/Zusatzangaben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0" y="1945431"/>
            <a:ext cx="1224136" cy="122413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757412" y="2584720"/>
            <a:ext cx="296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Unterstützungs-Person vorhanden</a:t>
            </a:r>
            <a:endParaRPr lang="de-DE" sz="2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78" y="2453020"/>
            <a:ext cx="1113534" cy="102183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1" y="3407083"/>
            <a:ext cx="1181530" cy="118153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0" y="4901187"/>
            <a:ext cx="1151740" cy="115174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7"/>
          <a:stretch/>
        </p:blipFill>
        <p:spPr>
          <a:xfrm>
            <a:off x="4597119" y="4535294"/>
            <a:ext cx="1207051" cy="13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DATENBANK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404664" y="592880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Gemeinsame</a:t>
            </a:r>
            <a:r>
              <a:rPr lang="de-DE" sz="3200" b="1" dirty="0" smtClean="0">
                <a:solidFill>
                  <a:srgbClr val="00788C"/>
                </a:solidFill>
              </a:rPr>
              <a:t> Plattform</a:t>
            </a:r>
            <a:endParaRPr lang="de-DE" sz="3200" b="1" dirty="0">
              <a:solidFill>
                <a:srgbClr val="00788C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srgbClr val="00788C"/>
                </a:solidFill>
                <a:latin typeface="Calibri" panose="020F0502020204030204" pitchFamily="34" charset="0"/>
              </a:rPr>
              <a:t>Infrastrukturatlas des NVR</a:t>
            </a:r>
          </a:p>
          <a:p>
            <a:pPr lvl="2"/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Infrastrukturdaten zu allen Stationen, Linien und Strecken im Kooperationsraum des 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NVR</a:t>
            </a:r>
          </a:p>
          <a:p>
            <a:pPr lvl="2"/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Daten der Erfassung der SPNV-Stationen</a:t>
            </a: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Erweiterung um Bus- und Stadtbahnhaltestellen im Jahr 2014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059" t="28072" r="33235" b="36399"/>
          <a:stretch/>
        </p:blipFill>
        <p:spPr>
          <a:xfrm>
            <a:off x="252000" y="3092824"/>
            <a:ext cx="8639588" cy="26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ERFASSUNG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764704" y="573581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Erfassung der Daten</a:t>
            </a:r>
            <a:endParaRPr lang="de-DE" sz="3200" b="1" dirty="0">
              <a:solidFill>
                <a:srgbClr val="00788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>
          <a:xfrm>
            <a:off x="252000" y="1170000"/>
            <a:ext cx="5256104" cy="4590000"/>
          </a:xfrm>
        </p:spPr>
        <p:txBody>
          <a:bodyPr/>
          <a:lstStyle/>
          <a:p>
            <a:pPr lvl="0"/>
            <a:r>
              <a:rPr lang="de-DE" dirty="0" smtClean="0">
                <a:solidFill>
                  <a:srgbClr val="00788C"/>
                </a:solidFill>
                <a:latin typeface="Calibri" panose="020F0502020204030204" pitchFamily="34" charset="0"/>
              </a:rPr>
              <a:t>Handbuch</a:t>
            </a: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Erarbeitung eines Handbuchs in Zusammenarbeit mit dem AVV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lvl="2"/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Beschreibung der Ziele, der Datenbankstruktur und der zu erfassenden Felder </a:t>
            </a:r>
          </a:p>
          <a:p>
            <a:pPr lvl="2"/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3556678"/>
            <a:ext cx="5140271" cy="24270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383" y="1502325"/>
            <a:ext cx="37909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ERFASSUNG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764704" y="590616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Erfassung der Daten</a:t>
            </a:r>
            <a:endParaRPr lang="de-DE" sz="3200" b="1" dirty="0">
              <a:solidFill>
                <a:srgbClr val="00788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>
          <a:xfrm>
            <a:off x="252000" y="1170000"/>
            <a:ext cx="4225871" cy="4192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e-DE" dirty="0" smtClean="0">
                <a:solidFill>
                  <a:srgbClr val="00788C"/>
                </a:solidFill>
                <a:latin typeface="Calibri" panose="020F0502020204030204" pitchFamily="34" charset="0"/>
              </a:rPr>
              <a:t>Pflichtfelder</a:t>
            </a:r>
          </a:p>
          <a:p>
            <a:pPr marL="0" lvl="2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36686"/>
              </p:ext>
            </p:extLst>
          </p:nvPr>
        </p:nvGraphicFramePr>
        <p:xfrm>
          <a:off x="252000" y="1788460"/>
          <a:ext cx="8623058" cy="4006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529"/>
                <a:gridCol w="4311529"/>
              </a:tblGrid>
              <a:tr h="4034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00788C"/>
                          </a:solidFill>
                          <a:latin typeface="Calibri" panose="020F0502020204030204" pitchFamily="34" charset="0"/>
                        </a:rPr>
                        <a:t>Merkmale</a:t>
                      </a:r>
                      <a:endParaRPr lang="de-DE" sz="1600" b="1" dirty="0">
                        <a:solidFill>
                          <a:srgbClr val="00788C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Besonderheiten</a:t>
                      </a:r>
                      <a:r>
                        <a:rPr lang="de-DE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 der Haltestelle (z. B. </a:t>
                      </a:r>
                      <a:r>
                        <a:rPr lang="de-DE" sz="16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Carsharing</a:t>
                      </a:r>
                      <a:r>
                        <a:rPr lang="de-DE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de-DE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Aufstelllänge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29814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Besonderheiten</a:t>
                      </a:r>
                      <a:r>
                        <a:rPr lang="de-DE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 der Fahrgaststruktur (z. B. Seniorenwohnheim)</a:t>
                      </a:r>
                      <a:endParaRPr lang="de-DE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3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Durchgangsbreite / Aufstelltiefe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Leitstreifen für Sehbehinderte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3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Durchgängig barrierefreie Oberflache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Aufmerksamkeitsfelder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3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Störelemente im Durchgangs-/Aufstellbereich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Gesamtlänge der Haltestelle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Bordsteinform und</a:t>
                      </a:r>
                      <a:r>
                        <a:rPr lang="de-DE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höhe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32995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Ausbauform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Rangierfläche Tür 2</a:t>
                      </a:r>
                      <a:r>
                        <a:rPr lang="de-DE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(Länge und Tiefe)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Eigenschaften des Straßenrandes (befestigt/unbefestigt)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Zugangsart (bei Busbahnhof)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Haltestellenlage (z. B. Kreuzung)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Zugangsbreite, Stufenhöhe (bei Busbahnhof)</a:t>
                      </a:r>
                    </a:p>
                  </a:txBody>
                  <a:tcPr anchor="ctr"/>
                </a:tc>
              </a:tr>
              <a:tr h="326762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Schadhafte Fahrbahn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Behindertengerechte Informationsflächen</a:t>
                      </a:r>
                      <a:endParaRPr lang="de-DE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58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ERFASSUNG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1764704" y="603000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Erfassung der Daten</a:t>
            </a:r>
            <a:endParaRPr lang="de-DE" sz="3200" b="1" dirty="0">
              <a:solidFill>
                <a:srgbClr val="00788C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856" y="2132856"/>
            <a:ext cx="4524285" cy="3817672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>
          <a:xfrm>
            <a:off x="252000" y="1170000"/>
            <a:ext cx="4608031" cy="4590000"/>
          </a:xfrm>
        </p:spPr>
        <p:txBody>
          <a:bodyPr/>
          <a:lstStyle/>
          <a:p>
            <a:pPr lvl="0"/>
            <a:r>
              <a:rPr lang="de-DE" dirty="0" smtClean="0">
                <a:solidFill>
                  <a:srgbClr val="00788C"/>
                </a:solidFill>
                <a:latin typeface="Calibri" panose="020F0502020204030204" pitchFamily="34" charset="0"/>
              </a:rPr>
              <a:t>Datenmodell</a:t>
            </a: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Jede Haltestelle besteht aus einzelnen Elementen, denen Eigenschaften zugewiesen werden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lvl="2"/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z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. B. Steig, Kante, Mast (Abfahrtsbereich)</a:t>
            </a: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Aufteilung insbesondere für komplexe Haltestellen erforderlich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4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ERFASSUNG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2651473" y="529754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Sachstand</a:t>
            </a:r>
            <a:endParaRPr lang="de-DE" sz="3200" b="1" dirty="0">
              <a:solidFill>
                <a:srgbClr val="00788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 smtClean="0"/>
              <a:t>Köln, 05.06.2019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8E2CF33C-7B4A-EE41-960D-1ADE429E9E4B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5" y="1196753"/>
            <a:ext cx="4559010" cy="46712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27" y="1196753"/>
            <a:ext cx="4021754" cy="19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b="1" dirty="0" smtClean="0">
                <a:solidFill>
                  <a:srgbClr val="00788C"/>
                </a:solidFill>
              </a:rPr>
              <a:t>DATENNUTZUNG</a:t>
            </a: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-324544" y="584894"/>
            <a:ext cx="7560000" cy="378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788C"/>
                </a:solidFill>
                <a:latin typeface="Calibri" panose="020F0502020204030204" pitchFamily="34" charset="0"/>
              </a:rPr>
              <a:t>Wofür werden die Daten verwendet?</a:t>
            </a:r>
            <a:endParaRPr lang="de-DE" sz="3200" b="1" dirty="0">
              <a:solidFill>
                <a:srgbClr val="00788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22"/>
          </p:nvPr>
        </p:nvSpPr>
        <p:spPr>
          <a:xfrm>
            <a:off x="-576000" y="1170000"/>
            <a:ext cx="8388000" cy="4590000"/>
          </a:xfrm>
        </p:spPr>
        <p:txBody>
          <a:bodyPr/>
          <a:lstStyle/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Bildung von </a:t>
            </a:r>
            <a:r>
              <a:rPr lang="de-DE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Barriereklassen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welche in die VRS-Fahrplanauskunft exportiert werden 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barrierefreies Routing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Zukünftig: Anzeige von ausgewählten Daten im Haltestellen-Informationssystem des VRS</a:t>
            </a:r>
          </a:p>
          <a:p>
            <a:pPr lvl="2"/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Priorisierung des Haltestellenausbaus durch ÖPNV-Aufgabenträger</a:t>
            </a:r>
            <a:endParaRPr lang="de-DE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56" y="3048608"/>
            <a:ext cx="5365376" cy="29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3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3836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Aktueller </a:t>
            </a:r>
            <a:r>
              <a:rPr lang="de-DE" dirty="0"/>
              <a:t>Stand </a:t>
            </a:r>
          </a:p>
          <a:p>
            <a:r>
              <a:rPr lang="de-DE" dirty="0"/>
              <a:t>Präsentation </a:t>
            </a:r>
            <a:r>
              <a:rPr lang="de-DE" dirty="0" smtClean="0"/>
              <a:t>der </a:t>
            </a:r>
            <a:r>
              <a:rPr lang="de-DE" dirty="0"/>
              <a:t>Kriterien</a:t>
            </a:r>
          </a:p>
          <a:p>
            <a:r>
              <a:rPr lang="de-DE" dirty="0"/>
              <a:t>Erläuterung ÖPNV – </a:t>
            </a:r>
            <a:r>
              <a:rPr lang="de-DE" dirty="0" smtClean="0"/>
              <a:t>Erfassung</a:t>
            </a:r>
            <a:endParaRPr lang="de-DE" dirty="0"/>
          </a:p>
          <a:p>
            <a:r>
              <a:rPr lang="de-DE" dirty="0"/>
              <a:t>Vorstellung der ermittelten Erfassung anderer Stellen</a:t>
            </a:r>
          </a:p>
          <a:p>
            <a:r>
              <a:rPr lang="de-DE" dirty="0" smtClean="0"/>
              <a:t>Ausblick </a:t>
            </a:r>
            <a:r>
              <a:rPr lang="de-DE" dirty="0"/>
              <a:t>auf weitere Schritte</a:t>
            </a:r>
          </a:p>
        </p:txBody>
      </p:sp>
    </p:spTree>
    <p:extLst>
      <p:ext uri="{BB962C8B-B14F-4D97-AF65-F5344CB8AC3E}">
        <p14:creationId xmlns:p14="http://schemas.microsoft.com/office/powerpoint/2010/main" val="40817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12213"/>
            <a:ext cx="9144000" cy="61139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Ärzte in NW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 smtClean="0"/>
              <a:t>Fragebogen</a:t>
            </a:r>
            <a:endParaRPr lang="de-DE" sz="2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539" t="10178" r="25539" b="725"/>
          <a:stretch/>
        </p:blipFill>
        <p:spPr>
          <a:xfrm>
            <a:off x="257598" y="1417638"/>
            <a:ext cx="2465373" cy="34515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25784" t="10101" r="25785" b="-399"/>
          <a:stretch/>
        </p:blipFill>
        <p:spPr>
          <a:xfrm>
            <a:off x="2922573" y="1417638"/>
            <a:ext cx="2365038" cy="34515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87611" y="1417638"/>
            <a:ext cx="37488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Kriterien relativ differenziert, allerdings</a:t>
            </a:r>
            <a:r>
              <a:rPr lang="de-DE" sz="1600" dirty="0" smtClean="0"/>
              <a:t> nicht so detailliert wie bei </a:t>
            </a:r>
            <a:r>
              <a:rPr lang="de-DE" sz="1600" dirty="0" err="1" smtClean="0"/>
              <a:t>NAtKo</a:t>
            </a:r>
            <a:endParaRPr lang="de-DE" sz="1600" dirty="0" smtClean="0"/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aber aussagekräftig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!"/>
            </a:pPr>
            <a:r>
              <a:rPr lang="de-DE" sz="2000" b="1" u="sng" dirty="0" smtClean="0"/>
              <a:t>Kritik: </a:t>
            </a:r>
          </a:p>
          <a:p>
            <a:pPr marL="285750" indent="-285750">
              <a:buFont typeface="Arial" panose="020B0604020202020204" pitchFamily="34" charset="0"/>
              <a:buChar char="!"/>
            </a:pPr>
            <a:endParaRPr lang="de-DE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keine Angaben zu barrierefreier </a:t>
            </a:r>
            <a:r>
              <a:rPr lang="de-DE" dirty="0" smtClean="0"/>
              <a:t>Behandlungseinrichtung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Angaben beruhen auf Selbstauskunft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bei </a:t>
            </a:r>
            <a:r>
              <a:rPr lang="de-DE" dirty="0"/>
              <a:t>Ärztekammer schlecht zu finden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0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ausgewählte Suchmaschinen</a:t>
            </a:r>
            <a:br>
              <a:rPr lang="de-DE" dirty="0" smtClean="0"/>
            </a:br>
            <a:r>
              <a:rPr lang="de-DE" sz="1200" dirty="0" smtClean="0"/>
              <a:t>(unvollständig)</a:t>
            </a:r>
            <a:endParaRPr lang="de-DE" sz="1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900" dirty="0" smtClean="0"/>
              <a:t>www.dbsv.org </a:t>
            </a:r>
            <a:r>
              <a:rPr lang="de-DE" sz="1900" dirty="0"/>
              <a:t>(Blinden- und Sehbehinderten-Verband)</a:t>
            </a:r>
          </a:p>
          <a:p>
            <a:r>
              <a:rPr lang="de-DE" sz="1900" dirty="0" smtClean="0"/>
              <a:t>www.wheelmap.org </a:t>
            </a:r>
            <a:br>
              <a:rPr lang="de-DE" sz="1900" dirty="0" smtClean="0"/>
            </a:br>
            <a:r>
              <a:rPr lang="de-DE" sz="1900" dirty="0" smtClean="0"/>
              <a:t>(Rollstuhl-Fahrer, aktuell auf Sinnesbehinderungen erweitert worden)</a:t>
            </a:r>
            <a:endParaRPr lang="de-DE" sz="1900" dirty="0"/>
          </a:p>
          <a:p>
            <a:r>
              <a:rPr lang="de-DE" sz="1900" dirty="0" smtClean="0"/>
              <a:t>www.kvno.de/20patienten/10arztsuche</a:t>
            </a:r>
            <a:r>
              <a:rPr lang="de-DE" sz="1900" dirty="0"/>
              <a:t>/ 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900" dirty="0" smtClean="0"/>
              <a:t>(</a:t>
            </a:r>
            <a:r>
              <a:rPr lang="de-DE" sz="1900" dirty="0"/>
              <a:t>Kassenärztliche Vereinigung NW)</a:t>
            </a:r>
          </a:p>
          <a:p>
            <a:r>
              <a:rPr lang="de-DE" sz="1900" dirty="0" smtClean="0"/>
              <a:t>www.arzt-auskunft.de </a:t>
            </a:r>
            <a:r>
              <a:rPr lang="de-DE" sz="1900" dirty="0"/>
              <a:t>(Stiftung Gesundheit</a:t>
            </a:r>
            <a:r>
              <a:rPr lang="de-DE" sz="1900" dirty="0" smtClean="0"/>
              <a:t>)</a:t>
            </a:r>
          </a:p>
          <a:p>
            <a:r>
              <a:rPr lang="de-DE" sz="1900" dirty="0" smtClean="0"/>
              <a:t>www.informierbar.de (Agentur Barrierefrei NRW)</a:t>
            </a:r>
            <a:endParaRPr lang="de-DE" sz="1900" dirty="0"/>
          </a:p>
          <a:p>
            <a:r>
              <a:rPr lang="de-DE" sz="1900" dirty="0" smtClean="0"/>
              <a:t>www.reisen-fuer-alle.de </a:t>
            </a:r>
            <a:r>
              <a:rPr lang="de-DE" sz="1900" dirty="0"/>
              <a:t>(Hotels)</a:t>
            </a:r>
          </a:p>
          <a:p>
            <a:r>
              <a:rPr lang="de-DE" sz="1900" dirty="0"/>
              <a:t>www.barrierefreie-campingplaetze.de (Camping</a:t>
            </a:r>
            <a:r>
              <a:rPr lang="de-DE" sz="1900" dirty="0" smtClean="0"/>
              <a:t>)</a:t>
            </a:r>
          </a:p>
          <a:p>
            <a:r>
              <a:rPr lang="de-DE" sz="1900" dirty="0" smtClean="0"/>
              <a:t>www.vrs-info.de </a:t>
            </a:r>
            <a:r>
              <a:rPr lang="de-DE" sz="1900" dirty="0"/>
              <a:t>(Verkehrsverbund Rhein-Sieg)</a:t>
            </a:r>
          </a:p>
          <a:p>
            <a:r>
              <a:rPr lang="de-DE" sz="1900" dirty="0" smtClean="0"/>
              <a:t>www.koelntourismus.de/planen-informieren/barrierefreiheit</a:t>
            </a:r>
            <a:r>
              <a:rPr lang="de-DE" sz="1900" smtClean="0"/>
              <a:t>/ </a:t>
            </a:r>
            <a:br>
              <a:rPr lang="de-DE" sz="1900" smtClean="0"/>
            </a:br>
            <a:r>
              <a:rPr lang="de-DE" sz="1900" smtClean="0"/>
              <a:t>(</a:t>
            </a:r>
            <a:r>
              <a:rPr lang="de-DE" sz="1900" dirty="0" smtClean="0"/>
              <a:t>Köln-Tourismus)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4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26815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auf das weitere Vorgehen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719091"/>
            <a:ext cx="4042793" cy="415818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e-DE" sz="2000" b="1" dirty="0"/>
              <a:t>Suche nach Kooperationspartnern</a:t>
            </a:r>
          </a:p>
          <a:p>
            <a:pPr lvl="1">
              <a:spcAft>
                <a:spcPts val="1200"/>
              </a:spcAft>
            </a:pPr>
            <a:r>
              <a:rPr lang="de-DE" sz="2000" b="1" dirty="0"/>
              <a:t>Derzeit im Kontakt mit Sozialhelden e.V. (</a:t>
            </a:r>
            <a:r>
              <a:rPr lang="de-DE" sz="2000" b="1" dirty="0" err="1"/>
              <a:t>wheelmap</a:t>
            </a:r>
            <a:r>
              <a:rPr lang="de-DE" sz="2000" b="1" dirty="0"/>
              <a:t>), </a:t>
            </a:r>
            <a:br>
              <a:rPr lang="de-DE" sz="2000" b="1" dirty="0"/>
            </a:br>
            <a:r>
              <a:rPr lang="de-DE" sz="2000" b="1" dirty="0"/>
              <a:t>Abgleich der Kriterien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Das Programm ist geeignet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Angebotserstellung und Vertragsabschluss</a:t>
            </a:r>
          </a:p>
          <a:p>
            <a:pPr>
              <a:spcAft>
                <a:spcPts val="1200"/>
              </a:spcAft>
            </a:pPr>
            <a:r>
              <a:rPr lang="de-DE" sz="2000" b="1"/>
              <a:t>Erstellung einer auf den Rheinisch-Bergischen Kreis angepassten App </a:t>
            </a: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407" t="13442" r="40038" b="1756"/>
          <a:stretch/>
        </p:blipFill>
        <p:spPr>
          <a:xfrm>
            <a:off x="4644008" y="1417639"/>
            <a:ext cx="4271391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38"/>
            <a:ext cx="9144000" cy="61563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de-DE" dirty="0"/>
              <a:t>Ausblick auf das weitere Vorgehen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4400" b="1" dirty="0"/>
              <a:t>Umsetzung der Erfassung </a:t>
            </a:r>
          </a:p>
          <a:p>
            <a:pPr>
              <a:spcBef>
                <a:spcPts val="0"/>
              </a:spcBef>
            </a:pPr>
            <a:endParaRPr lang="de-DE" sz="2900" b="1" dirty="0"/>
          </a:p>
          <a:p>
            <a:pPr>
              <a:spcBef>
                <a:spcPts val="0"/>
              </a:spcBef>
            </a:pPr>
            <a:r>
              <a:rPr lang="de-DE" sz="2900" b="1" dirty="0"/>
              <a:t>Akquise von Begehungsgruppen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Ideen aus der Planungsgruppe:</a:t>
            </a:r>
          </a:p>
          <a:p>
            <a:pPr lvl="1">
              <a:spcBef>
                <a:spcPts val="0"/>
              </a:spcBef>
            </a:pPr>
            <a:r>
              <a:rPr lang="de-DE" dirty="0"/>
              <a:t>Schüler im Rahmen von Projektwochen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Bereits vorhandene Begehungsgruppen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Einbindung der örtlichen Inklusionsbeiräte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Ambitionierte Bürger/Ehrenamt - Aufruf über Radio und Presse wäre denkbar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Jobcenter-Projekte: Projekt im Rahmen des Jobcenters (evtl. 1-Euro-Jobber)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Auszubildende der Verwaltung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Studenten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900" b="1" dirty="0"/>
              <a:t>Rückkopplung in die Planungsgruppe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900" b="1" dirty="0"/>
              <a:t>Aufbereitung der Ergebnisse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900" b="1" dirty="0"/>
              <a:t>Rückkopplung in die Planungsgruppe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900" b="1" strike="sngStrike" dirty="0"/>
              <a:t>Festlegung von Piktogrammen für Oberbegriffe</a:t>
            </a:r>
            <a:br>
              <a:rPr lang="de-DE" sz="2900" b="1" strike="sngStrike" dirty="0"/>
            </a:br>
            <a:r>
              <a:rPr lang="de-DE" sz="2900" b="1" dirty="0" smtClean="0"/>
              <a:t>entfällt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900" b="1" dirty="0" smtClean="0"/>
              <a:t>Veröffentlichung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2" cstate="print">
            <a:lum bright="19000" contrast="3000"/>
          </a:blip>
          <a:stretch>
            <a:fillRect/>
          </a:stretch>
        </p:blipFill>
        <p:spPr>
          <a:xfrm>
            <a:off x="-25880" y="0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 leben -</a:t>
            </a:r>
            <a:br>
              <a:rPr lang="de-DE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Kreis auf dem Weg zur Inklusion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2520" y="3862576"/>
            <a:ext cx="3138960" cy="16170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1800" dirty="0" smtClean="0"/>
              <a:t>Rheinisch-Bergischer Kreis</a:t>
            </a:r>
          </a:p>
          <a:p>
            <a:pPr algn="ctr">
              <a:buNone/>
            </a:pPr>
            <a:r>
              <a:rPr lang="de-DE" sz="1800" smtClean="0"/>
              <a:t>Geschäftsstelle Inklusion</a:t>
            </a:r>
            <a:endParaRPr lang="de-DE" sz="1800" dirty="0" smtClean="0"/>
          </a:p>
          <a:p>
            <a:pPr algn="ctr">
              <a:buNone/>
            </a:pPr>
            <a:r>
              <a:rPr lang="de-DE" sz="1800" smtClean="0"/>
              <a:t>inklusion@rbk-online.de</a:t>
            </a:r>
            <a:endParaRPr lang="de-DE" sz="1800" dirty="0" smtClean="0"/>
          </a:p>
          <a:p>
            <a:pPr algn="ctr">
              <a:buNone/>
            </a:pPr>
            <a:r>
              <a:rPr lang="de-DE" sz="1800" dirty="0" smtClean="0"/>
              <a:t>Tel.: 02202 132135</a:t>
            </a:r>
          </a:p>
          <a:p>
            <a:pPr algn="ctr">
              <a:buNone/>
            </a:pP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1053732" y="1916832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4400" dirty="0" smtClean="0"/>
              <a:t>Danke </a:t>
            </a:r>
          </a:p>
          <a:p>
            <a:pPr algn="ctr">
              <a:buNone/>
            </a:pPr>
            <a:r>
              <a:rPr lang="de-DE" sz="4400" dirty="0" smtClean="0"/>
              <a:t>für </a:t>
            </a:r>
            <a:r>
              <a:rPr lang="de-DE" sz="4400" dirty="0"/>
              <a:t>Ihre Aufmerksamkeit !</a:t>
            </a:r>
          </a:p>
        </p:txBody>
      </p:sp>
    </p:spTree>
    <p:extLst>
      <p:ext uri="{BB962C8B-B14F-4D97-AF65-F5344CB8AC3E}">
        <p14:creationId xmlns:p14="http://schemas.microsoft.com/office/powerpoint/2010/main" val="36826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9"/>
          <a:stretch/>
        </p:blipFill>
        <p:spPr>
          <a:xfrm>
            <a:off x="664044" y="620688"/>
            <a:ext cx="77641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imple_stylish_background-809932.jpg"/>
          <p:cNvPicPr>
            <a:picLocks noChangeAspect="1"/>
          </p:cNvPicPr>
          <p:nvPr/>
        </p:nvPicPr>
        <p:blipFill>
          <a:blip r:embed="rId2" cstate="print">
            <a:lum bright="19000" contrast="3000"/>
          </a:blip>
          <a:stretch>
            <a:fillRect/>
          </a:stretch>
        </p:blipFill>
        <p:spPr>
          <a:xfrm>
            <a:off x="0" y="-3836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 smtClean="0"/>
              <a:t>Gewichtung der Erfassung</a:t>
            </a:r>
            <a:br>
              <a:rPr lang="de-DE" dirty="0" smtClean="0"/>
            </a:br>
            <a:r>
              <a:rPr lang="de-DE" dirty="0" smtClean="0"/>
              <a:t>durch die Arbeitsgruppe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75226"/>
            <a:ext cx="8229600" cy="4650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200" b="1" dirty="0" smtClean="0"/>
              <a:t>Folgende Gewichtung wurde ermittelt</a:t>
            </a:r>
            <a:br>
              <a:rPr lang="de-DE" sz="3200" b="1" dirty="0" smtClean="0"/>
            </a:br>
            <a:r>
              <a:rPr lang="de-DE" sz="2600" dirty="0" smtClean="0"/>
              <a:t>(</a:t>
            </a:r>
            <a:r>
              <a:rPr lang="de-DE" sz="2600" dirty="0"/>
              <a:t>nur die ersten </a:t>
            </a:r>
            <a:r>
              <a:rPr lang="de-DE" sz="2600" dirty="0" smtClean="0"/>
              <a:t>5 </a:t>
            </a:r>
            <a:r>
              <a:rPr lang="de-DE" sz="2600" dirty="0"/>
              <a:t>aufgeführt)</a:t>
            </a:r>
          </a:p>
          <a:p>
            <a:pPr lvl="0"/>
            <a:r>
              <a:rPr lang="de-DE" b="1" dirty="0"/>
              <a:t>ÖPNV – 12 Punkte</a:t>
            </a:r>
          </a:p>
          <a:p>
            <a:pPr lvl="0"/>
            <a:r>
              <a:rPr lang="de-DE" b="1" dirty="0"/>
              <a:t>Supermärkte/Lebensmittel (Bäcker/Metzger) – 10 Punkte</a:t>
            </a:r>
          </a:p>
          <a:p>
            <a:pPr lvl="0"/>
            <a:r>
              <a:rPr lang="de-DE" b="1" dirty="0"/>
              <a:t>Ärzte – 7 Punkte</a:t>
            </a:r>
          </a:p>
          <a:p>
            <a:pPr lvl="0"/>
            <a:r>
              <a:rPr lang="de-DE" b="1" dirty="0"/>
              <a:t>Krankenhäuser u. Kliniken – 6 Punkte</a:t>
            </a:r>
          </a:p>
          <a:p>
            <a:pPr lvl="0"/>
            <a:r>
              <a:rPr lang="de-DE" sz="2600" dirty="0"/>
              <a:t>Kino - 5 Punkte</a:t>
            </a:r>
          </a:p>
          <a:p>
            <a:pPr lvl="0"/>
            <a:r>
              <a:rPr lang="de-DE" sz="2600" dirty="0"/>
              <a:t>Theater – 5 </a:t>
            </a:r>
            <a:r>
              <a:rPr lang="de-DE" sz="2600" dirty="0" smtClean="0"/>
              <a:t>Punkte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 </a:t>
            </a:r>
          </a:p>
          <a:p>
            <a:pPr marL="0" indent="0">
              <a:buNone/>
            </a:pPr>
            <a:r>
              <a:rPr lang="de-DE" dirty="0" smtClean="0"/>
              <a:t>Folgende Institutionen sollen vorrangig </a:t>
            </a:r>
            <a:r>
              <a:rPr lang="de-DE" dirty="0"/>
              <a:t>begutachtet werden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ÖPNV – Supermärkte – Ärzte – </a:t>
            </a:r>
            <a:r>
              <a:rPr lang="de-DE" b="1" dirty="0" smtClean="0"/>
              <a:t>Krankenhäuser/Kliniken</a:t>
            </a:r>
          </a:p>
          <a:p>
            <a:pPr marL="0" indent="0">
              <a:buNone/>
            </a:pPr>
            <a:r>
              <a:rPr lang="de-DE" dirty="0" smtClean="0"/>
              <a:t>	Dabei sollen vorrangig </a:t>
            </a:r>
            <a:r>
              <a:rPr lang="de-DE" dirty="0"/>
              <a:t>Praxen von </a:t>
            </a:r>
            <a:r>
              <a:rPr lang="de-DE" dirty="0" smtClean="0"/>
              <a:t>Allgemeinmedizinern, 	Internisten </a:t>
            </a:r>
            <a:r>
              <a:rPr lang="de-DE" smtClean="0"/>
              <a:t>und Hausärzten </a:t>
            </a:r>
            <a:r>
              <a:rPr lang="de-DE" dirty="0" smtClean="0"/>
              <a:t>begutachtet werden.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9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3836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de-DE" dirty="0"/>
              <a:t>Aktueller Stand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Kriterienkatalog (Excel-Tabelle) nach </a:t>
            </a:r>
            <a:r>
              <a:rPr lang="de-DE" dirty="0" err="1" smtClean="0"/>
              <a:t>NatKo</a:t>
            </a:r>
            <a:r>
              <a:rPr lang="de-DE" dirty="0" smtClean="0"/>
              <a:t>- und anderen Kriterien (z.B. Agentur Barrierefrei) wurde erstellt</a:t>
            </a:r>
            <a:endParaRPr lang="de-DE" dirty="0"/>
          </a:p>
          <a:p>
            <a:r>
              <a:rPr lang="de-DE" dirty="0" smtClean="0"/>
              <a:t>ÖPNV-Erfassung erfolgt durch den Nah-verkehrsverbund Rheinland (NVR). (Präsentation)</a:t>
            </a:r>
          </a:p>
          <a:p>
            <a:pPr marL="457200" lvl="1" indent="0">
              <a:buNone/>
            </a:pPr>
            <a:r>
              <a:rPr lang="de-DE" dirty="0" smtClean="0"/>
              <a:t>Die Daten sollen nach Erhebung übernommen werden</a:t>
            </a:r>
            <a:endParaRPr lang="de-DE" dirty="0"/>
          </a:p>
          <a:p>
            <a:r>
              <a:rPr lang="de-DE" dirty="0" smtClean="0"/>
              <a:t>Zusammenarbeit </a:t>
            </a:r>
            <a:r>
              <a:rPr lang="de-DE" dirty="0" err="1" smtClean="0"/>
              <a:t>NatKo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Da der Verein im Juni aufgelöst wurde, sind gemeinsame Projekte nicht mehr möglich.</a:t>
            </a:r>
          </a:p>
          <a:p>
            <a:pPr marL="514350" indent="-457200"/>
            <a:r>
              <a:rPr lang="de-DE" smtClean="0"/>
              <a:t>Kontaktaufnahme </a:t>
            </a:r>
            <a:r>
              <a:rPr lang="de-DE" dirty="0" smtClean="0"/>
              <a:t>zu Sozialhelden e.V.</a:t>
            </a:r>
          </a:p>
          <a:p>
            <a:pPr marL="457200" lvl="1" indent="0">
              <a:buNone/>
            </a:pPr>
            <a:r>
              <a:rPr lang="de-DE" dirty="0" smtClean="0"/>
              <a:t>Prüfung, ob „</a:t>
            </a:r>
            <a:r>
              <a:rPr lang="de-DE" dirty="0" err="1" smtClean="0"/>
              <a:t>Wheelmap</a:t>
            </a:r>
            <a:r>
              <a:rPr lang="de-DE" dirty="0" smtClean="0"/>
              <a:t>“ sich als geeignetes Instrument zur Erfassung für den Rheinisch-Bergischen Kreis eignet</a:t>
            </a:r>
            <a:endParaRPr lang="de-DE" dirty="0"/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308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3836"/>
            <a:ext cx="9144000" cy="6165304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822"/>
            <a:ext cx="9144000" cy="201622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822"/>
          </a:xfrm>
        </p:spPr>
        <p:txBody>
          <a:bodyPr/>
          <a:lstStyle/>
          <a:p>
            <a:r>
              <a:rPr lang="de-DE" dirty="0" smtClean="0"/>
              <a:t>Kriterien Erreichbarkeit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1910" y="1417638"/>
            <a:ext cx="673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Anfahrtsmöglichkeiten</a:t>
            </a:r>
            <a:r>
              <a:rPr lang="de-DE" b="1" dirty="0" smtClean="0"/>
              <a:t> 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 smtClean="0"/>
              <a:t>ÖPNV</a:t>
            </a:r>
          </a:p>
          <a:p>
            <a:endParaRPr lang="de-DE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75" y="3930356"/>
            <a:ext cx="3761526" cy="21629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536" y="3526535"/>
            <a:ext cx="673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b="1" dirty="0"/>
              <a:t>bei </a:t>
            </a:r>
            <a:r>
              <a:rPr lang="de-DE" b="1" dirty="0" err="1"/>
              <a:t>KFz</a:t>
            </a:r>
            <a:r>
              <a:rPr lang="de-DE" b="1" dirty="0"/>
              <a:t> mit Erfassung der </a:t>
            </a:r>
            <a:r>
              <a:rPr lang="de-DE" b="1" dirty="0" smtClean="0"/>
              <a:t>Parkmöglichkeiten, z.B.: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1910" y="3895867"/>
            <a:ext cx="582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Parkplatz-Größe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4293096"/>
            <a:ext cx="582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Erreichbarkeit </a:t>
            </a:r>
            <a:r>
              <a:rPr lang="de-DE" dirty="0" smtClean="0"/>
              <a:t>Parkschein-Automat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-1910" y="4669020"/>
            <a:ext cx="615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Distanz </a:t>
            </a:r>
            <a:r>
              <a:rPr lang="de-DE" dirty="0"/>
              <a:t>zum Eingang des besuchten Ortes (Sichtweite?)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9" y="5321943"/>
            <a:ext cx="582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Boden-Beschaffenheit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3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15002" y="-45725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 smtClean="0"/>
              <a:t>Kriterien Zuwegung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-2191" r="17340" b="2191"/>
          <a:stretch/>
        </p:blipFill>
        <p:spPr>
          <a:xfrm>
            <a:off x="-28112" y="1220356"/>
            <a:ext cx="3384376" cy="250777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/>
          <a:stretch/>
        </p:blipFill>
        <p:spPr>
          <a:xfrm>
            <a:off x="6626588" y="3496189"/>
            <a:ext cx="2363650" cy="17765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11812" r="-3512" b="17551"/>
          <a:stretch/>
        </p:blipFill>
        <p:spPr>
          <a:xfrm>
            <a:off x="15001" y="3728132"/>
            <a:ext cx="1843283" cy="239144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804641" y="3946292"/>
            <a:ext cx="533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Weg von Haltestelle/Parkmöglichkeit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100391" y="1217402"/>
            <a:ext cx="43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Eingang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04640" y="4313013"/>
            <a:ext cx="42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Distanz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804639" y="4598947"/>
            <a:ext cx="42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Breite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804641" y="4910034"/>
            <a:ext cx="41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Neigung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04641" y="5202478"/>
            <a:ext cx="413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Beschaffenheit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804639" y="5479802"/>
            <a:ext cx="3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Führung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804639" y="5766850"/>
            <a:ext cx="3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Hindernisse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4139952" y="15544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Namens-Schild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173504" y="31095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Anforderungs-Möglichkeit einer Hilfsperson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139952" y="19070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Etagen-Angabe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09592" y="22384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160571" y="22551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Breite der Tür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173504" y="2552527"/>
            <a:ext cx="464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bei </a:t>
            </a:r>
            <a:r>
              <a:rPr lang="de-DE" dirty="0" smtClean="0"/>
              <a:t>Drehtür:</a:t>
            </a:r>
            <a:br>
              <a:rPr lang="de-DE" dirty="0" smtClean="0"/>
            </a:br>
            <a:r>
              <a:rPr lang="de-DE" dirty="0" smtClean="0"/>
              <a:t>Bedienung bzw. Ausweich-Möglichkeit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6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8" grpId="0"/>
      <p:bldP spid="19" grpId="0"/>
      <p:bldP spid="33" grpId="0"/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simple_stylish_background-809932.jpg"/>
          <p:cNvPicPr>
            <a:picLocks noChangeAspect="1"/>
          </p:cNvPicPr>
          <p:nvPr/>
        </p:nvPicPr>
        <p:blipFill>
          <a:blip r:embed="rId2" cstate="print">
            <a:lum bright="19000" contrast="3000"/>
          </a:blip>
          <a:stretch>
            <a:fillRect/>
          </a:stretch>
        </p:blipFill>
        <p:spPr>
          <a:xfrm>
            <a:off x="-25880" y="0"/>
            <a:ext cx="9144000" cy="6165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 smtClean="0"/>
              <a:t>Kriterien der Örtlichkeiten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5278"/>
            <a:ext cx="3384376" cy="4028018"/>
          </a:xfrm>
        </p:spPr>
      </p:pic>
      <p:sp>
        <p:nvSpPr>
          <p:cNvPr id="5" name="Textfeld 4"/>
          <p:cNvSpPr txBox="1"/>
          <p:nvPr/>
        </p:nvSpPr>
        <p:spPr>
          <a:xfrm>
            <a:off x="457200" y="1261683"/>
            <a:ext cx="80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Was soll in den Gebäuden alles unter die Lupe genommen werden?</a:t>
            </a:r>
            <a:endParaRPr lang="de-DE" b="1" dirty="0"/>
          </a:p>
        </p:txBody>
      </p:sp>
      <p:pic>
        <p:nvPicPr>
          <p:cNvPr id="8" name="Inhaltsplatzhalt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9" t="2301" r="177" b="9340"/>
          <a:stretch/>
        </p:blipFill>
        <p:spPr>
          <a:xfrm>
            <a:off x="457200" y="2065278"/>
            <a:ext cx="3841526" cy="38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-20463" y="0"/>
            <a:ext cx="9169880" cy="61533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3444" r="4278" b="554"/>
          <a:stretch/>
        </p:blipFill>
        <p:spPr>
          <a:xfrm>
            <a:off x="1862153" y="1868941"/>
            <a:ext cx="2267938" cy="138190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4447" r="-10870" b="21729"/>
          <a:stretch/>
        </p:blipFill>
        <p:spPr>
          <a:xfrm>
            <a:off x="6422635" y="4330963"/>
            <a:ext cx="3043535" cy="1782353"/>
          </a:xfrm>
          <a:prstGeom prst="rect">
            <a:avLst/>
          </a:prstGeom>
        </p:spPr>
      </p:pic>
      <p:pic>
        <p:nvPicPr>
          <p:cNvPr id="11" name="Inhaltsplatzhalt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-2397" r="2211" b="13609"/>
          <a:stretch/>
        </p:blipFill>
        <p:spPr>
          <a:xfrm>
            <a:off x="256211" y="3575772"/>
            <a:ext cx="3394720" cy="2577586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1" y="1185068"/>
            <a:ext cx="4149899" cy="217978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dirty="0" smtClean="0"/>
              <a:t>Kriterien Gebäude </a:t>
            </a:r>
            <a:br>
              <a:rPr lang="de-DE" dirty="0" smtClean="0"/>
            </a:br>
            <a:r>
              <a:rPr lang="de-DE" dirty="0" smtClean="0"/>
              <a:t>Zugang außen/innen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13787" y="1118198"/>
            <a:ext cx="351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Erfassung der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178806" y="3513164"/>
            <a:ext cx="4713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nach allen </a:t>
            </a:r>
            <a:r>
              <a:rPr lang="de-DE" u="sng" dirty="0" smtClean="0"/>
              <a:t>Barrierefrei-Kriterien, wie </a:t>
            </a:r>
            <a:r>
              <a:rPr lang="de-DE" u="sng" dirty="0"/>
              <a:t>z.B.: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Stufen-Höhen und -Anzahl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Kontrastreiche Gestaltung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taktile Führung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Rampen-Neigung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Ausweichflächen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Audio-Ausgabe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Notruf-Betätigung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etc.</a:t>
            </a:r>
          </a:p>
          <a:p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1725" y="2060848"/>
            <a:ext cx="237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Rampen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1723" y="1795941"/>
            <a:ext cx="357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e-DE" dirty="0" smtClean="0"/>
              <a:t>Hebe-Plattformen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00109" y="2348419"/>
            <a:ext cx="2627784" cy="30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Aufzüge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00109" y="1497578"/>
            <a:ext cx="387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Treppen </a:t>
            </a:r>
          </a:p>
        </p:txBody>
      </p:sp>
    </p:spTree>
    <p:extLst>
      <p:ext uri="{BB962C8B-B14F-4D97-AF65-F5344CB8AC3E}">
        <p14:creationId xmlns:p14="http://schemas.microsoft.com/office/powerpoint/2010/main" val="26560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imple_stylish_background-809932.jpg"/>
          <p:cNvPicPr>
            <a:picLocks noChangeAspect="1"/>
          </p:cNvPicPr>
          <p:nvPr/>
        </p:nvPicPr>
        <p:blipFill>
          <a:blip r:embed="rId3" cstate="print">
            <a:lum bright="19000" contrast="3000"/>
          </a:blip>
          <a:stretch>
            <a:fillRect/>
          </a:stretch>
        </p:blipFill>
        <p:spPr>
          <a:xfrm>
            <a:off x="0" y="-59728"/>
            <a:ext cx="9169133" cy="6182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463" y="261388"/>
            <a:ext cx="8230255" cy="863356"/>
          </a:xfrm>
        </p:spPr>
        <p:txBody>
          <a:bodyPr/>
          <a:lstStyle/>
          <a:p>
            <a:r>
              <a:rPr lang="de-DE" dirty="0" smtClean="0"/>
              <a:t>Kriterien Räumlichkeiten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8463" y="897213"/>
            <a:ext cx="4329561" cy="20574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Information/Theke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>
          <a:xfrm>
            <a:off x="4788024" y="996897"/>
            <a:ext cx="3900694" cy="217123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/>
        </p:blipFill>
        <p:spPr>
          <a:xfrm>
            <a:off x="4788025" y="3886725"/>
            <a:ext cx="3900693" cy="22279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58462" y="3265820"/>
            <a:ext cx="823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sz="2800" dirty="0" smtClean="0"/>
              <a:t>Durchgangsbreiten Gänge/Flure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458463" y="4002531"/>
            <a:ext cx="4329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de-DE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/>
              <a:t>Wartebereich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615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RBK_Standard">
  <a:themeElements>
    <a:clrScheme name="RBK_Farben_powerpoint">
      <a:dk1>
        <a:srgbClr val="0057A3"/>
      </a:dk1>
      <a:lt1>
        <a:sysClr val="window" lastClr="FFFFFF"/>
      </a:lt1>
      <a:dk2>
        <a:srgbClr val="008855"/>
      </a:dk2>
      <a:lt2>
        <a:srgbClr val="F4F3EC"/>
      </a:lt2>
      <a:accent1>
        <a:srgbClr val="6699CC"/>
      </a:accent1>
      <a:accent2>
        <a:srgbClr val="008855"/>
      </a:accent2>
      <a:accent3>
        <a:srgbClr val="6AB023"/>
      </a:accent3>
      <a:accent4>
        <a:srgbClr val="BBE0E3"/>
      </a:accent4>
      <a:accent5>
        <a:srgbClr val="0057A3"/>
      </a:accent5>
      <a:accent6>
        <a:srgbClr val="7F7F7F"/>
      </a:accent6>
      <a:hlink>
        <a:srgbClr val="0066FF"/>
      </a:hlink>
      <a:folHlink>
        <a:srgbClr val="800080"/>
      </a:folHlink>
    </a:clrScheme>
    <a:fontScheme name="RBK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K_Standard_Leerseite">
  <a:themeElements>
    <a:clrScheme name="RBK_Farben_powerpoint">
      <a:dk1>
        <a:srgbClr val="0057A3"/>
      </a:dk1>
      <a:lt1>
        <a:sysClr val="window" lastClr="FFFFFF"/>
      </a:lt1>
      <a:dk2>
        <a:srgbClr val="008855"/>
      </a:dk2>
      <a:lt2>
        <a:srgbClr val="F4F3EC"/>
      </a:lt2>
      <a:accent1>
        <a:srgbClr val="6699CC"/>
      </a:accent1>
      <a:accent2>
        <a:srgbClr val="008855"/>
      </a:accent2>
      <a:accent3>
        <a:srgbClr val="6AB023"/>
      </a:accent3>
      <a:accent4>
        <a:srgbClr val="BBE0E3"/>
      </a:accent4>
      <a:accent5>
        <a:srgbClr val="0057A3"/>
      </a:accent5>
      <a:accent6>
        <a:srgbClr val="7F7F7F"/>
      </a:accent6>
      <a:hlink>
        <a:srgbClr val="0066FF"/>
      </a:hlink>
      <a:folHlink>
        <a:srgbClr val="800080"/>
      </a:folHlink>
    </a:clrScheme>
    <a:fontScheme name="RBK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BK_Standard">
  <a:themeElements>
    <a:clrScheme name="RBK_Farben_powerpoint">
      <a:dk1>
        <a:srgbClr val="0057A3"/>
      </a:dk1>
      <a:lt1>
        <a:sysClr val="window" lastClr="FFFFFF"/>
      </a:lt1>
      <a:dk2>
        <a:srgbClr val="008855"/>
      </a:dk2>
      <a:lt2>
        <a:srgbClr val="F4F3EC"/>
      </a:lt2>
      <a:accent1>
        <a:srgbClr val="6699CC"/>
      </a:accent1>
      <a:accent2>
        <a:srgbClr val="008855"/>
      </a:accent2>
      <a:accent3>
        <a:srgbClr val="6AB023"/>
      </a:accent3>
      <a:accent4>
        <a:srgbClr val="BBE0E3"/>
      </a:accent4>
      <a:accent5>
        <a:srgbClr val="0057A3"/>
      </a:accent5>
      <a:accent6>
        <a:srgbClr val="7F7F7F"/>
      </a:accent6>
      <a:hlink>
        <a:srgbClr val="0066FF"/>
      </a:hlink>
      <a:folHlink>
        <a:srgbClr val="800080"/>
      </a:folHlink>
    </a:clrScheme>
    <a:fontScheme name="RBK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RBK_Standard</Template>
  <TotalTime>0</TotalTime>
  <Words>635</Words>
  <Application>Microsoft Office PowerPoint</Application>
  <PresentationFormat>Bildschirmpräsentation (4:3)</PresentationFormat>
  <Paragraphs>220</Paragraphs>
  <Slides>25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RBK_Standard</vt:lpstr>
      <vt:lpstr>RBK_Standard_Leerseite</vt:lpstr>
      <vt:lpstr>1_RBK_Standard</vt:lpstr>
      <vt:lpstr>Maßnahmeplanung Inklusion im Rheinisch-Bergischen Kreis</vt:lpstr>
      <vt:lpstr>Programmablauf</vt:lpstr>
      <vt:lpstr>Gewichtung der Erfassung durch die Arbeitsgruppe</vt:lpstr>
      <vt:lpstr>Aktueller Stand </vt:lpstr>
      <vt:lpstr>Kriterien Erreichbarkeit</vt:lpstr>
      <vt:lpstr>Kriterien Zuwegung</vt:lpstr>
      <vt:lpstr>Kriterien der Örtlichkeiten</vt:lpstr>
      <vt:lpstr>Kriterien Gebäude  Zugang außen/innen</vt:lpstr>
      <vt:lpstr>Kriterien Räumlichkeiten</vt:lpstr>
      <vt:lpstr>Kriterien Ausstattung</vt:lpstr>
      <vt:lpstr>Kriterien Raumangebot</vt:lpstr>
      <vt:lpstr>Kriterien Erreichbarkeit/Kommunikation</vt:lpstr>
      <vt:lpstr>Kriterien Einrichtungen z.B.: Museen, Theater, Kino, Gaststätten…</vt:lpstr>
      <vt:lpstr>Gemeinsame Plattform</vt:lpstr>
      <vt:lpstr>Erfassung der Daten</vt:lpstr>
      <vt:lpstr>Erfassung der Daten</vt:lpstr>
      <vt:lpstr>Erfassung der Daten</vt:lpstr>
      <vt:lpstr>Sachstand</vt:lpstr>
      <vt:lpstr>Wofür werden die Daten verwendet?</vt:lpstr>
      <vt:lpstr>Ärzte in NW Fragebogen</vt:lpstr>
      <vt:lpstr>ausgewählte Suchmaschinen (unvollständig)</vt:lpstr>
      <vt:lpstr>Ausblick auf das weitere Vorgehen</vt:lpstr>
      <vt:lpstr>Ausblick auf das weitere Vorgehen</vt:lpstr>
      <vt:lpstr>Gemeinsam leben - Der Kreis auf dem Weg zur Inklusion</vt:lpstr>
      <vt:lpstr>PowerPoint-Präsentation</vt:lpstr>
    </vt:vector>
  </TitlesOfParts>
  <Company>RBK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Maßnahmeplanung Inklusion im Rheinisch-Bergischen Kreis</dc:title>
  <dc:creator>Jäckel, Dirk</dc:creator>
  <cp:lastModifiedBy>Selbach, Renate</cp:lastModifiedBy>
  <cp:revision>206</cp:revision>
  <cp:lastPrinted>2019-04-05T10:40:01Z</cp:lastPrinted>
  <dcterms:created xsi:type="dcterms:W3CDTF">2016-04-20T14:31:48Z</dcterms:created>
  <dcterms:modified xsi:type="dcterms:W3CDTF">2019-11-07T07:32:49Z</dcterms:modified>
</cp:coreProperties>
</file>